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58" r:id="rId7"/>
    <p:sldId id="264" r:id="rId8"/>
    <p:sldId id="266" r:id="rId9"/>
    <p:sldId id="265" r:id="rId10"/>
    <p:sldId id="263" r:id="rId11"/>
    <p:sldId id="260" r:id="rId12"/>
    <p:sldId id="262" r:id="rId13"/>
  </p:sldIdLst>
  <p:sldSz cx="18288000" cy="10287000"/>
  <p:notesSz cx="6858000" cy="9144000"/>
  <p:embeddedFontLst>
    <p:embeddedFont>
      <p:font typeface="Bahnschrift SemiBold" panose="020B0502040204020203" pitchFamily="34" charset="0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Exo" panose="020B0604020202020204" charset="0"/>
      <p:regular r:id="rId20"/>
      <p:bold r:id="rId21"/>
      <p:italic r:id="rId22"/>
      <p:boldItalic r:id="rId23"/>
    </p:embeddedFont>
    <p:embeddedFont>
      <p:font typeface="League Spartan" panose="020B0604020202020204" charset="0"/>
      <p:regular r:id="rId24"/>
    </p:embeddedFont>
    <p:embeddedFont>
      <p:font typeface="Open Sans" panose="020B060402020202020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7"/>
    <a:srgbClr val="79BD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1D0E51-FACD-4A71-A530-0A3B6A960C7F}" v="375" dt="2020-01-23T11:11:04.9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85343" autoAdjust="0"/>
  </p:normalViewPr>
  <p:slideViewPr>
    <p:cSldViewPr>
      <p:cViewPr varScale="1">
        <p:scale>
          <a:sx n="41" d="100"/>
          <a:sy n="41" d="100"/>
        </p:scale>
        <p:origin x="104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nnah.taylor\AppData\Local\Microsoft\Windows\INetCache\Content.Outlook\3DVNBNS7\May%2018-19%20Essex%20IM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Sheet2!$B$18</c:f>
              <c:strCache>
                <c:ptCount val="1"/>
                <c:pt idx="0">
                  <c:v>Inactive</c:v>
                </c:pt>
              </c:strCache>
            </c:strRef>
          </c:tx>
          <c:spPr>
            <a:solidFill>
              <a:srgbClr val="E40037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Exo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Sheet2!$A$19:$A$32</c:f>
              <c:strCache>
                <c:ptCount val="14"/>
                <c:pt idx="0">
                  <c:v>Basildon</c:v>
                </c:pt>
                <c:pt idx="1">
                  <c:v>Braintree</c:v>
                </c:pt>
                <c:pt idx="2">
                  <c:v>Brentwood</c:v>
                </c:pt>
                <c:pt idx="3">
                  <c:v>Castle Point</c:v>
                </c:pt>
                <c:pt idx="4">
                  <c:v>Chelmsford</c:v>
                </c:pt>
                <c:pt idx="5">
                  <c:v>Colchester</c:v>
                </c:pt>
                <c:pt idx="6">
                  <c:v>Epping Forest</c:v>
                </c:pt>
                <c:pt idx="7">
                  <c:v>Harlow</c:v>
                </c:pt>
                <c:pt idx="8">
                  <c:v>Maldon</c:v>
                </c:pt>
                <c:pt idx="9">
                  <c:v>Rochford</c:v>
                </c:pt>
                <c:pt idx="10">
                  <c:v>Southend</c:v>
                </c:pt>
                <c:pt idx="11">
                  <c:v>Tendring</c:v>
                </c:pt>
                <c:pt idx="12">
                  <c:v>Thurrock</c:v>
                </c:pt>
                <c:pt idx="13">
                  <c:v>Uttlesford</c:v>
                </c:pt>
              </c:strCache>
            </c:strRef>
          </c:cat>
          <c:val>
            <c:numRef>
              <c:f>Sheet2!$B$19:$B$32</c:f>
              <c:numCache>
                <c:formatCode>0.0%;\-0.0%;0.0%</c:formatCode>
                <c:ptCount val="14"/>
                <c:pt idx="0">
                  <c:v>0.27250000000000002</c:v>
                </c:pt>
                <c:pt idx="1">
                  <c:v>0.2195</c:v>
                </c:pt>
                <c:pt idx="2">
                  <c:v>0.2074</c:v>
                </c:pt>
                <c:pt idx="3">
                  <c:v>0.24859999999999999</c:v>
                </c:pt>
                <c:pt idx="4">
                  <c:v>0.21740000000000001</c:v>
                </c:pt>
                <c:pt idx="5">
                  <c:v>0.22639999999999999</c:v>
                </c:pt>
                <c:pt idx="6">
                  <c:v>0.2288</c:v>
                </c:pt>
                <c:pt idx="7">
                  <c:v>0.2928</c:v>
                </c:pt>
                <c:pt idx="8">
                  <c:v>0.19359999999999999</c:v>
                </c:pt>
                <c:pt idx="9">
                  <c:v>0.215</c:v>
                </c:pt>
                <c:pt idx="10">
                  <c:v>0.30769999999999997</c:v>
                </c:pt>
                <c:pt idx="11">
                  <c:v>0.30480000000000002</c:v>
                </c:pt>
                <c:pt idx="12">
                  <c:v>0.30709999999999998</c:v>
                </c:pt>
                <c:pt idx="13">
                  <c:v>0.20419999999999999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EF-4821-8805-D766DD2A62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471834136"/>
        <c:axId val="471834792"/>
      </c:barChart>
      <c:catAx>
        <c:axId val="471834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xo" panose="020B0604020202020204" charset="0"/>
                <a:ea typeface="+mn-ea"/>
                <a:cs typeface="+mn-cs"/>
              </a:defRPr>
            </a:pPr>
            <a:endParaRPr lang="en-US"/>
          </a:p>
        </c:txPr>
        <c:crossAx val="471834792"/>
        <c:crosses val="autoZero"/>
        <c:auto val="1"/>
        <c:lblAlgn val="ctr"/>
        <c:lblOffset val="100"/>
        <c:noMultiLvlLbl val="0"/>
      </c:catAx>
      <c:valAx>
        <c:axId val="471834792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xo" panose="020B0604020202020204" charset="0"/>
                <a:ea typeface="+mn-ea"/>
                <a:cs typeface="+mn-cs"/>
              </a:defRPr>
            </a:pPr>
            <a:endParaRPr lang="en-US"/>
          </a:p>
        </c:txPr>
        <c:crossAx val="47183413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LevelsSummary!$N$3</c:f>
              <c:strCache>
                <c:ptCount val="1"/>
                <c:pt idx="0">
                  <c:v>Inactivity</c:v>
                </c:pt>
              </c:strCache>
            </c:strRef>
          </c:tx>
          <c:spPr>
            <a:solidFill>
              <a:sysClr val="window" lastClr="FFFFFF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E40037"/>
                    </a:solidFill>
                    <a:latin typeface="Exo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LevelsSummary!$M$4:$M$13</c:f>
              <c:strCache>
                <c:ptCount val="9"/>
                <c:pt idx="0">
                  <c:v>Least deprived</c:v>
                </c:pt>
                <c:pt idx="2">
                  <c:v>4</c:v>
                </c:pt>
                <c:pt idx="4">
                  <c:v>3</c:v>
                </c:pt>
                <c:pt idx="6">
                  <c:v>2</c:v>
                </c:pt>
                <c:pt idx="8">
                  <c:v>Most deprived</c:v>
                </c:pt>
              </c:strCache>
            </c:strRef>
          </c:cat>
          <c:val>
            <c:numRef>
              <c:f>LevelsSummary!$N$4:$N$13</c:f>
              <c:numCache>
                <c:formatCode>General</c:formatCode>
                <c:ptCount val="10"/>
                <c:pt idx="0" formatCode="0.0%">
                  <c:v>0.19822485207100593</c:v>
                </c:pt>
                <c:pt idx="2" formatCode="0.0%">
                  <c:v>0.2263843648208469</c:v>
                </c:pt>
                <c:pt idx="4" formatCode="0.0%">
                  <c:v>0.25479063165365506</c:v>
                </c:pt>
                <c:pt idx="6" formatCode="0.0%">
                  <c:v>0.27070707070707073</c:v>
                </c:pt>
                <c:pt idx="8" formatCode="0.0%">
                  <c:v>0.30959752321981426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C2-4110-A234-A5B1B99E90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overlap val="-27"/>
        <c:axId val="621748080"/>
        <c:axId val="621751688"/>
      </c:barChart>
      <c:catAx>
        <c:axId val="62174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Exo" panose="020B0604020202020204" charset="0"/>
                <a:ea typeface="+mn-ea"/>
                <a:cs typeface="+mn-cs"/>
              </a:defRPr>
            </a:pPr>
            <a:endParaRPr lang="en-US"/>
          </a:p>
        </c:txPr>
        <c:crossAx val="621751688"/>
        <c:crosses val="autoZero"/>
        <c:auto val="1"/>
        <c:lblAlgn val="ctr"/>
        <c:lblOffset val="100"/>
        <c:noMultiLvlLbl val="0"/>
      </c:catAx>
      <c:valAx>
        <c:axId val="62175168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E40037"/>
                </a:solidFill>
                <a:latin typeface="Exo" panose="020B0604020202020204" charset="0"/>
                <a:ea typeface="+mn-ea"/>
                <a:cs typeface="+mn-cs"/>
              </a:defRPr>
            </a:pPr>
            <a:endParaRPr lang="en-US"/>
          </a:p>
        </c:txPr>
        <c:crossAx val="62174808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22368409818299"/>
          <c:y val="3.7037037037037035E-2"/>
          <c:w val="0.49743589743589745"/>
          <c:h val="0.89814814814814814"/>
        </c:manualLayout>
      </c:layout>
      <c:pieChart>
        <c:varyColors val="1"/>
        <c:ser>
          <c:idx val="0"/>
          <c:order val="0"/>
          <c:spPr>
            <a:solidFill>
              <a:schemeClr val="bg1"/>
            </a:solidFill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66-404B-9A3D-F9C192689049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66-404B-9A3D-F9C192689049}"/>
              </c:ext>
            </c:extLst>
          </c:dPt>
          <c:dPt>
            <c:idx val="2"/>
            <c:bubble3D val="0"/>
            <c:spPr>
              <a:solidFill>
                <a:srgbClr val="E4003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66-404B-9A3D-F9C192689049}"/>
              </c:ext>
            </c:extLst>
          </c:dPt>
          <c:dLbls>
            <c:dLbl>
              <c:idx val="1"/>
              <c:layout>
                <c:manualLayout>
                  <c:x val="0.13053221139343882"/>
                  <c:y val="-0.1153878436679429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66-404B-9A3D-F9C192689049}"/>
                </c:ext>
              </c:extLst>
            </c:dLbl>
            <c:dLbl>
              <c:idx val="2"/>
              <c:layout>
                <c:manualLayout>
                  <c:x val="0.11500422800571646"/>
                  <c:y val="0.1921026025920324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66-404B-9A3D-F9C1926890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xo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LevelsSummary!$M$16:$O$16</c:f>
              <c:strCache>
                <c:ptCount val="3"/>
                <c:pt idx="0">
                  <c:v>  Active</c:v>
                </c:pt>
                <c:pt idx="1">
                  <c:v>  Fairly Active</c:v>
                </c:pt>
                <c:pt idx="2">
                  <c:v>  Inactive</c:v>
                </c:pt>
              </c:strCache>
            </c:strRef>
          </c:cat>
          <c:val>
            <c:numRef>
              <c:f>LevelsSummary!$M$17:$O$17</c:f>
              <c:numCache>
                <c:formatCode>0.0%;\-0.0%;0.0%</c:formatCode>
                <c:ptCount val="3"/>
                <c:pt idx="0">
                  <c:v>0.63029999999999997</c:v>
                </c:pt>
                <c:pt idx="1">
                  <c:v>0.1308</c:v>
                </c:pt>
                <c:pt idx="2">
                  <c:v>0.2389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66-404B-9A3D-F9C1926890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820451513281962"/>
          <c:y val="8.9697069116360453E-2"/>
          <c:w val="0.34974728828614887"/>
          <c:h val="0.820605861767279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Exo" panose="020B060402020202020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AE194-8B93-43B7-A8DD-121E15D6E736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15A43-BEE5-43A0-B016-2047E52ED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291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Information taken from Essex JSNA – refers to Essex LA (Southend &amp; Thurrock also have JSNAs which will include similar information)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15A43-BEE5-43A0-B016-2047E52ED95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006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15A43-BEE5-43A0-B016-2047E52ED95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818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15A43-BEE5-43A0-B016-2047E52ED95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994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15A43-BEE5-43A0-B016-2047E52ED95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284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15A43-BEE5-43A0-B016-2047E52ED95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694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15A43-BEE5-43A0-B016-2047E52ED95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361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15A43-BEE5-43A0-B016-2047E52ED95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561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15A43-BEE5-43A0-B016-2047E52ED95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698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15A43-BEE5-43A0-B016-2047E52ED95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283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8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5099508" cy="28684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99508" cy="2868474"/>
            </a:xfrm>
            <a:custGeom>
              <a:avLst/>
              <a:gdLst/>
              <a:ahLst/>
              <a:cxnLst/>
              <a:rect l="l" t="t" r="r" b="b"/>
              <a:pathLst>
                <a:path w="5099508" h="2868474">
                  <a:moveTo>
                    <a:pt x="0" y="0"/>
                  </a:moveTo>
                  <a:lnTo>
                    <a:pt x="5099508" y="0"/>
                  </a:lnTo>
                  <a:lnTo>
                    <a:pt x="5099508" y="2868474"/>
                  </a:lnTo>
                  <a:lnTo>
                    <a:pt x="0" y="2868474"/>
                  </a:lnTo>
                  <a:close/>
                </a:path>
              </a:pathLst>
            </a:custGeom>
            <a:solidFill>
              <a:srgbClr val="E40037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5764357" y="1028700"/>
            <a:ext cx="7570342" cy="8755718"/>
            <a:chOff x="0" y="0"/>
            <a:chExt cx="4428490" cy="5121910"/>
          </a:xfrm>
        </p:grpSpPr>
        <p:sp>
          <p:nvSpPr>
            <p:cNvPr id="5" name="Freeform 5"/>
            <p:cNvSpPr/>
            <p:nvPr/>
          </p:nvSpPr>
          <p:spPr>
            <a:xfrm>
              <a:off x="325120" y="509270"/>
              <a:ext cx="3675380" cy="3553460"/>
            </a:xfrm>
            <a:custGeom>
              <a:avLst/>
              <a:gdLst/>
              <a:ahLst/>
              <a:cxnLst/>
              <a:rect l="l" t="t" r="r" b="b"/>
              <a:pathLst>
                <a:path w="3675380" h="3553460">
                  <a:moveTo>
                    <a:pt x="3382010" y="1270"/>
                  </a:moveTo>
                  <a:lnTo>
                    <a:pt x="12700" y="290830"/>
                  </a:lnTo>
                  <a:cubicBezTo>
                    <a:pt x="5080" y="290830"/>
                    <a:pt x="0" y="298450"/>
                    <a:pt x="0" y="306070"/>
                  </a:cubicBezTo>
                  <a:lnTo>
                    <a:pt x="278130" y="3540760"/>
                  </a:lnTo>
                  <a:cubicBezTo>
                    <a:pt x="279400" y="3548380"/>
                    <a:pt x="285750" y="3553460"/>
                    <a:pt x="293370" y="3553460"/>
                  </a:cubicBezTo>
                  <a:lnTo>
                    <a:pt x="3662680" y="3262630"/>
                  </a:lnTo>
                  <a:cubicBezTo>
                    <a:pt x="3670300" y="3261360"/>
                    <a:pt x="3675380" y="3255010"/>
                    <a:pt x="3675380" y="3247390"/>
                  </a:cubicBezTo>
                  <a:lnTo>
                    <a:pt x="3397250" y="13970"/>
                  </a:lnTo>
                  <a:cubicBezTo>
                    <a:pt x="3395980" y="6350"/>
                    <a:pt x="3389630" y="0"/>
                    <a:pt x="3382010" y="1270"/>
                  </a:cubicBezTo>
                  <a:close/>
                </a:path>
              </a:pathLst>
            </a:custGeom>
            <a:solidFill>
              <a:srgbClr val="E40037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-2540" y="172720"/>
              <a:ext cx="4295140" cy="4847590"/>
            </a:xfrm>
            <a:custGeom>
              <a:avLst/>
              <a:gdLst/>
              <a:ahLst/>
              <a:cxnLst/>
              <a:rect l="l" t="t" r="r" b="b"/>
              <a:pathLst>
                <a:path w="4295140" h="4847590">
                  <a:moveTo>
                    <a:pt x="3916680" y="127000"/>
                  </a:moveTo>
                  <a:cubicBezTo>
                    <a:pt x="3915410" y="119380"/>
                    <a:pt x="3909060" y="114300"/>
                    <a:pt x="3901440" y="114300"/>
                  </a:cubicBezTo>
                  <a:lnTo>
                    <a:pt x="3792220" y="123190"/>
                  </a:lnTo>
                  <a:lnTo>
                    <a:pt x="3792220" y="13970"/>
                  </a:lnTo>
                  <a:cubicBezTo>
                    <a:pt x="3792220" y="6350"/>
                    <a:pt x="3785870" y="0"/>
                    <a:pt x="3778250" y="0"/>
                  </a:cubicBezTo>
                  <a:lnTo>
                    <a:pt x="13970" y="0"/>
                  </a:lnTo>
                  <a:cubicBezTo>
                    <a:pt x="6350" y="0"/>
                    <a:pt x="0" y="6350"/>
                    <a:pt x="0" y="13970"/>
                  </a:cubicBezTo>
                  <a:lnTo>
                    <a:pt x="0" y="4411980"/>
                  </a:lnTo>
                  <a:cubicBezTo>
                    <a:pt x="0" y="4419600"/>
                    <a:pt x="6350" y="4425950"/>
                    <a:pt x="13970" y="4425950"/>
                  </a:cubicBezTo>
                  <a:lnTo>
                    <a:pt x="480060" y="4425950"/>
                  </a:lnTo>
                  <a:lnTo>
                    <a:pt x="515620" y="4834890"/>
                  </a:lnTo>
                  <a:cubicBezTo>
                    <a:pt x="515620" y="4842510"/>
                    <a:pt x="523240" y="4847590"/>
                    <a:pt x="530860" y="4847590"/>
                  </a:cubicBezTo>
                  <a:lnTo>
                    <a:pt x="4282440" y="4525010"/>
                  </a:lnTo>
                  <a:cubicBezTo>
                    <a:pt x="4290060" y="4525010"/>
                    <a:pt x="4295140" y="4517390"/>
                    <a:pt x="4295140" y="4511040"/>
                  </a:cubicBezTo>
                  <a:lnTo>
                    <a:pt x="3916680" y="127000"/>
                  </a:lnTo>
                  <a:close/>
                  <a:moveTo>
                    <a:pt x="3581400" y="349250"/>
                  </a:moveTo>
                  <a:lnTo>
                    <a:pt x="3581400" y="3465830"/>
                  </a:lnTo>
                  <a:cubicBezTo>
                    <a:pt x="3581400" y="3473450"/>
                    <a:pt x="3575050" y="3479800"/>
                    <a:pt x="3567430" y="3479800"/>
                  </a:cubicBezTo>
                  <a:lnTo>
                    <a:pt x="571500" y="3479800"/>
                  </a:lnTo>
                  <a:lnTo>
                    <a:pt x="327660" y="642620"/>
                  </a:lnTo>
                  <a:cubicBezTo>
                    <a:pt x="327660" y="635000"/>
                    <a:pt x="332740" y="628650"/>
                    <a:pt x="340360" y="627380"/>
                  </a:cubicBezTo>
                  <a:lnTo>
                    <a:pt x="3581400" y="349250"/>
                  </a:lnTo>
                  <a:close/>
                  <a:moveTo>
                    <a:pt x="186690" y="205740"/>
                  </a:moveTo>
                  <a:lnTo>
                    <a:pt x="2835910" y="205740"/>
                  </a:lnTo>
                  <a:lnTo>
                    <a:pt x="172720" y="434340"/>
                  </a:lnTo>
                  <a:lnTo>
                    <a:pt x="172720" y="219710"/>
                  </a:lnTo>
                  <a:cubicBezTo>
                    <a:pt x="172720" y="212090"/>
                    <a:pt x="179070" y="205740"/>
                    <a:pt x="186690" y="205740"/>
                  </a:cubicBezTo>
                  <a:close/>
                  <a:moveTo>
                    <a:pt x="186690" y="3479800"/>
                  </a:moveTo>
                  <a:cubicBezTo>
                    <a:pt x="179070" y="3479800"/>
                    <a:pt x="172720" y="3473450"/>
                    <a:pt x="172720" y="3465830"/>
                  </a:cubicBezTo>
                  <a:lnTo>
                    <a:pt x="172720" y="854710"/>
                  </a:lnTo>
                  <a:lnTo>
                    <a:pt x="398780" y="3479800"/>
                  </a:lnTo>
                  <a:lnTo>
                    <a:pt x="186690" y="3479800"/>
                  </a:lnTo>
                  <a:close/>
                  <a:moveTo>
                    <a:pt x="3990340" y="3597910"/>
                  </a:moveTo>
                  <a:lnTo>
                    <a:pt x="3792220" y="3614419"/>
                  </a:lnTo>
                  <a:lnTo>
                    <a:pt x="3792220" y="1137919"/>
                  </a:lnTo>
                  <a:lnTo>
                    <a:pt x="4003040" y="3583940"/>
                  </a:lnTo>
                  <a:cubicBezTo>
                    <a:pt x="4003040" y="3591560"/>
                    <a:pt x="3997960" y="3597910"/>
                    <a:pt x="3990340" y="3597910"/>
                  </a:cubicBezTo>
                  <a:close/>
                </a:path>
              </a:pathLst>
            </a:custGeom>
            <a:solidFill>
              <a:srgbClr val="F2F1E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72720" y="378460"/>
              <a:ext cx="3409950" cy="3274060"/>
            </a:xfrm>
            <a:custGeom>
              <a:avLst/>
              <a:gdLst/>
              <a:ahLst/>
              <a:cxnLst/>
              <a:rect l="l" t="t" r="r" b="b"/>
              <a:pathLst>
                <a:path w="3409950" h="3274060">
                  <a:moveTo>
                    <a:pt x="3395980" y="0"/>
                  </a:moveTo>
                  <a:lnTo>
                    <a:pt x="13970" y="0"/>
                  </a:lnTo>
                  <a:cubicBezTo>
                    <a:pt x="6350" y="0"/>
                    <a:pt x="0" y="6350"/>
                    <a:pt x="0" y="13970"/>
                  </a:cubicBezTo>
                  <a:lnTo>
                    <a:pt x="0" y="3260090"/>
                  </a:lnTo>
                  <a:cubicBezTo>
                    <a:pt x="0" y="3267710"/>
                    <a:pt x="6350" y="3274060"/>
                    <a:pt x="13970" y="3274060"/>
                  </a:cubicBezTo>
                  <a:lnTo>
                    <a:pt x="3395980" y="3274060"/>
                  </a:lnTo>
                  <a:cubicBezTo>
                    <a:pt x="3403600" y="3274060"/>
                    <a:pt x="3409950" y="3267710"/>
                    <a:pt x="3409950" y="3260090"/>
                  </a:cubicBezTo>
                  <a:lnTo>
                    <a:pt x="3409950" y="13970"/>
                  </a:lnTo>
                  <a:cubicBezTo>
                    <a:pt x="3408680" y="6350"/>
                    <a:pt x="3402330" y="0"/>
                    <a:pt x="3395980" y="0"/>
                  </a:cubicBezTo>
                  <a:close/>
                </a:path>
              </a:pathLst>
            </a:custGeom>
            <a:solidFill>
              <a:srgbClr val="E40037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1270" y="177800"/>
              <a:ext cx="4305300" cy="4842510"/>
            </a:xfrm>
            <a:custGeom>
              <a:avLst/>
              <a:gdLst/>
              <a:ahLst/>
              <a:cxnLst/>
              <a:rect l="l" t="t" r="r" b="b"/>
              <a:pathLst>
                <a:path w="4305300" h="4842510">
                  <a:moveTo>
                    <a:pt x="3810000" y="1483360"/>
                  </a:moveTo>
                  <a:lnTo>
                    <a:pt x="3991610" y="3581400"/>
                  </a:lnTo>
                  <a:cubicBezTo>
                    <a:pt x="3991610" y="3586480"/>
                    <a:pt x="3990340" y="3590290"/>
                    <a:pt x="3986530" y="3594100"/>
                  </a:cubicBezTo>
                  <a:lnTo>
                    <a:pt x="3990340" y="3594100"/>
                  </a:lnTo>
                  <a:cubicBezTo>
                    <a:pt x="3996690" y="3594100"/>
                    <a:pt x="4001770" y="3587750"/>
                    <a:pt x="4001770" y="3581400"/>
                  </a:cubicBezTo>
                  <a:lnTo>
                    <a:pt x="3810000" y="1380490"/>
                  </a:lnTo>
                  <a:lnTo>
                    <a:pt x="3810000" y="1483360"/>
                  </a:lnTo>
                  <a:close/>
                  <a:moveTo>
                    <a:pt x="3581400" y="209550"/>
                  </a:moveTo>
                  <a:cubicBezTo>
                    <a:pt x="3581400" y="209550"/>
                    <a:pt x="3578860" y="201930"/>
                    <a:pt x="3568700" y="200660"/>
                  </a:cubicBezTo>
                  <a:lnTo>
                    <a:pt x="173990" y="200660"/>
                  </a:lnTo>
                  <a:cubicBezTo>
                    <a:pt x="167640" y="200660"/>
                    <a:pt x="160020" y="203200"/>
                    <a:pt x="160020" y="210820"/>
                  </a:cubicBezTo>
                  <a:lnTo>
                    <a:pt x="162560" y="217170"/>
                  </a:lnTo>
                  <a:cubicBezTo>
                    <a:pt x="165100" y="213360"/>
                    <a:pt x="170180" y="212090"/>
                    <a:pt x="173990" y="212090"/>
                  </a:cubicBezTo>
                  <a:lnTo>
                    <a:pt x="3571240" y="212090"/>
                  </a:lnTo>
                  <a:lnTo>
                    <a:pt x="3571240" y="3463290"/>
                  </a:lnTo>
                  <a:cubicBezTo>
                    <a:pt x="3571240" y="3468370"/>
                    <a:pt x="3568700" y="3472180"/>
                    <a:pt x="3566160" y="3474720"/>
                  </a:cubicBezTo>
                  <a:lnTo>
                    <a:pt x="3569970" y="3474720"/>
                  </a:lnTo>
                  <a:cubicBezTo>
                    <a:pt x="3576320" y="3474720"/>
                    <a:pt x="3581400" y="3469640"/>
                    <a:pt x="3581400" y="3463290"/>
                  </a:cubicBezTo>
                  <a:lnTo>
                    <a:pt x="3581400" y="209550"/>
                  </a:lnTo>
                  <a:close/>
                  <a:moveTo>
                    <a:pt x="4296410" y="4518660"/>
                  </a:moveTo>
                  <a:lnTo>
                    <a:pt x="543560" y="4841240"/>
                  </a:lnTo>
                  <a:lnTo>
                    <a:pt x="529590" y="4842510"/>
                  </a:lnTo>
                  <a:lnTo>
                    <a:pt x="528320" y="4842510"/>
                  </a:lnTo>
                  <a:cubicBezTo>
                    <a:pt x="520700" y="4842510"/>
                    <a:pt x="514350" y="4837430"/>
                    <a:pt x="513080" y="4829810"/>
                  </a:cubicBezTo>
                  <a:lnTo>
                    <a:pt x="511810" y="4815840"/>
                  </a:lnTo>
                  <a:cubicBezTo>
                    <a:pt x="511810" y="4817110"/>
                    <a:pt x="513080" y="4819650"/>
                    <a:pt x="513080" y="4820920"/>
                  </a:cubicBezTo>
                  <a:lnTo>
                    <a:pt x="478790" y="4422140"/>
                  </a:lnTo>
                  <a:lnTo>
                    <a:pt x="13970" y="4422140"/>
                  </a:lnTo>
                  <a:cubicBezTo>
                    <a:pt x="6350" y="4422140"/>
                    <a:pt x="0" y="4415790"/>
                    <a:pt x="0" y="4408170"/>
                  </a:cubicBezTo>
                  <a:lnTo>
                    <a:pt x="0" y="8890"/>
                  </a:lnTo>
                  <a:cubicBezTo>
                    <a:pt x="0" y="5080"/>
                    <a:pt x="1270" y="2540"/>
                    <a:pt x="3810" y="0"/>
                  </a:cubicBezTo>
                  <a:lnTo>
                    <a:pt x="13970" y="8890"/>
                  </a:lnTo>
                  <a:lnTo>
                    <a:pt x="13970" y="4408170"/>
                  </a:lnTo>
                  <a:lnTo>
                    <a:pt x="3790950" y="4408170"/>
                  </a:lnTo>
                  <a:lnTo>
                    <a:pt x="3804920" y="4418330"/>
                  </a:lnTo>
                  <a:cubicBezTo>
                    <a:pt x="3802380" y="4420870"/>
                    <a:pt x="3799840" y="4422140"/>
                    <a:pt x="3796030" y="4422140"/>
                  </a:cubicBezTo>
                  <a:lnTo>
                    <a:pt x="491490" y="4422140"/>
                  </a:lnTo>
                  <a:lnTo>
                    <a:pt x="527050" y="4828540"/>
                  </a:lnTo>
                  <a:lnTo>
                    <a:pt x="4290060" y="4505960"/>
                  </a:lnTo>
                  <a:lnTo>
                    <a:pt x="4305300" y="4514850"/>
                  </a:lnTo>
                  <a:cubicBezTo>
                    <a:pt x="4302760" y="4517390"/>
                    <a:pt x="4300220" y="4518660"/>
                    <a:pt x="4296410" y="4518660"/>
                  </a:cubicBezTo>
                  <a:close/>
                </a:path>
              </a:pathLst>
            </a:custGeom>
            <a:solidFill>
              <a:srgbClr val="3C3333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5080" y="172720"/>
              <a:ext cx="4305300" cy="4519930"/>
            </a:xfrm>
            <a:custGeom>
              <a:avLst/>
              <a:gdLst/>
              <a:ahLst/>
              <a:cxnLst/>
              <a:rect l="l" t="t" r="r" b="b"/>
              <a:pathLst>
                <a:path w="4305300" h="4519930">
                  <a:moveTo>
                    <a:pt x="3573780" y="3478530"/>
                  </a:moveTo>
                  <a:cubicBezTo>
                    <a:pt x="3571240" y="3481070"/>
                    <a:pt x="3567430" y="3483610"/>
                    <a:pt x="3563620" y="3483610"/>
                  </a:cubicBezTo>
                  <a:lnTo>
                    <a:pt x="170180" y="3483610"/>
                  </a:lnTo>
                  <a:cubicBezTo>
                    <a:pt x="163830" y="3483610"/>
                    <a:pt x="160020" y="3479800"/>
                    <a:pt x="157480" y="3474720"/>
                  </a:cubicBezTo>
                  <a:cubicBezTo>
                    <a:pt x="154940" y="3472180"/>
                    <a:pt x="153670" y="3469640"/>
                    <a:pt x="153670" y="3465830"/>
                  </a:cubicBezTo>
                  <a:lnTo>
                    <a:pt x="153670" y="219710"/>
                  </a:lnTo>
                  <a:cubicBezTo>
                    <a:pt x="153670" y="215900"/>
                    <a:pt x="156210" y="212090"/>
                    <a:pt x="158750" y="209550"/>
                  </a:cubicBezTo>
                  <a:lnTo>
                    <a:pt x="167640" y="217170"/>
                  </a:lnTo>
                  <a:lnTo>
                    <a:pt x="167640" y="3465830"/>
                  </a:lnTo>
                  <a:cubicBezTo>
                    <a:pt x="167640" y="3467100"/>
                    <a:pt x="167640" y="3468370"/>
                    <a:pt x="168910" y="3469640"/>
                  </a:cubicBezTo>
                  <a:lnTo>
                    <a:pt x="3563620" y="3469640"/>
                  </a:lnTo>
                  <a:cubicBezTo>
                    <a:pt x="3564890" y="3469640"/>
                    <a:pt x="3566160" y="3468370"/>
                    <a:pt x="3567430" y="3468370"/>
                  </a:cubicBezTo>
                  <a:lnTo>
                    <a:pt x="3573780" y="3478530"/>
                  </a:lnTo>
                  <a:close/>
                  <a:moveTo>
                    <a:pt x="4305300" y="4508500"/>
                  </a:moveTo>
                  <a:cubicBezTo>
                    <a:pt x="4305300" y="4512310"/>
                    <a:pt x="4304030" y="4516120"/>
                    <a:pt x="4298950" y="4519930"/>
                  </a:cubicBezTo>
                  <a:lnTo>
                    <a:pt x="4283710" y="4511040"/>
                  </a:lnTo>
                  <a:lnTo>
                    <a:pt x="3907790" y="132080"/>
                  </a:lnTo>
                  <a:lnTo>
                    <a:pt x="3906520" y="124460"/>
                  </a:lnTo>
                  <a:cubicBezTo>
                    <a:pt x="3906520" y="124460"/>
                    <a:pt x="3906520" y="114300"/>
                    <a:pt x="3893820" y="114300"/>
                  </a:cubicBezTo>
                  <a:lnTo>
                    <a:pt x="3806190" y="121920"/>
                  </a:lnTo>
                  <a:lnTo>
                    <a:pt x="3806190" y="3604260"/>
                  </a:lnTo>
                  <a:lnTo>
                    <a:pt x="3982720" y="3589020"/>
                  </a:lnTo>
                  <a:cubicBezTo>
                    <a:pt x="3983990" y="3589020"/>
                    <a:pt x="3985260" y="3587750"/>
                    <a:pt x="3986530" y="3587750"/>
                  </a:cubicBezTo>
                  <a:lnTo>
                    <a:pt x="3992880" y="3595370"/>
                  </a:lnTo>
                  <a:cubicBezTo>
                    <a:pt x="3990340" y="3599180"/>
                    <a:pt x="3986530" y="3601720"/>
                    <a:pt x="3982720" y="3601720"/>
                  </a:cubicBezTo>
                  <a:lnTo>
                    <a:pt x="3806190" y="3616960"/>
                  </a:lnTo>
                  <a:lnTo>
                    <a:pt x="3806190" y="4413250"/>
                  </a:lnTo>
                  <a:cubicBezTo>
                    <a:pt x="3806190" y="4417060"/>
                    <a:pt x="3803650" y="4420871"/>
                    <a:pt x="3801110" y="4423410"/>
                  </a:cubicBezTo>
                  <a:lnTo>
                    <a:pt x="3785870" y="4413250"/>
                  </a:lnTo>
                  <a:lnTo>
                    <a:pt x="3785870" y="13970"/>
                  </a:lnTo>
                  <a:lnTo>
                    <a:pt x="8890" y="13970"/>
                  </a:lnTo>
                  <a:lnTo>
                    <a:pt x="0" y="5080"/>
                  </a:lnTo>
                  <a:cubicBezTo>
                    <a:pt x="2540" y="2540"/>
                    <a:pt x="6350" y="0"/>
                    <a:pt x="10160" y="0"/>
                  </a:cubicBezTo>
                  <a:lnTo>
                    <a:pt x="3792220" y="0"/>
                  </a:lnTo>
                  <a:cubicBezTo>
                    <a:pt x="3799840" y="0"/>
                    <a:pt x="3806190" y="6350"/>
                    <a:pt x="3806190" y="13970"/>
                  </a:cubicBezTo>
                  <a:lnTo>
                    <a:pt x="3806190" y="101600"/>
                  </a:lnTo>
                  <a:lnTo>
                    <a:pt x="3900170" y="92710"/>
                  </a:lnTo>
                  <a:cubicBezTo>
                    <a:pt x="3900170" y="92710"/>
                    <a:pt x="3923030" y="92710"/>
                    <a:pt x="3926840" y="109220"/>
                  </a:cubicBezTo>
                  <a:lnTo>
                    <a:pt x="3931920" y="171450"/>
                  </a:lnTo>
                  <a:lnTo>
                    <a:pt x="4305300" y="4508500"/>
                  </a:lnTo>
                  <a:close/>
                  <a:moveTo>
                    <a:pt x="3797300" y="15240"/>
                  </a:moveTo>
                  <a:cubicBezTo>
                    <a:pt x="3799840" y="17780"/>
                    <a:pt x="3802380" y="19050"/>
                    <a:pt x="3803650" y="21590"/>
                  </a:cubicBezTo>
                  <a:cubicBezTo>
                    <a:pt x="3802380" y="17780"/>
                    <a:pt x="3799840" y="16510"/>
                    <a:pt x="3797300" y="152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3409951" y="0"/>
              <a:ext cx="274319" cy="1045210"/>
            </a:xfrm>
            <a:custGeom>
              <a:avLst/>
              <a:gdLst/>
              <a:ahLst/>
              <a:cxnLst/>
              <a:rect l="l" t="t" r="r" b="b"/>
              <a:pathLst>
                <a:path w="274319" h="1045210">
                  <a:moveTo>
                    <a:pt x="265429" y="966470"/>
                  </a:moveTo>
                  <a:cubicBezTo>
                    <a:pt x="270509" y="953770"/>
                    <a:pt x="273049" y="941070"/>
                    <a:pt x="274319" y="927100"/>
                  </a:cubicBezTo>
                  <a:lnTo>
                    <a:pt x="274319" y="762000"/>
                  </a:lnTo>
                  <a:lnTo>
                    <a:pt x="273049" y="762000"/>
                  </a:lnTo>
                  <a:lnTo>
                    <a:pt x="273049" y="369570"/>
                  </a:lnTo>
                  <a:cubicBezTo>
                    <a:pt x="269239" y="328930"/>
                    <a:pt x="217169" y="298450"/>
                    <a:pt x="184149" y="298450"/>
                  </a:cubicBezTo>
                  <a:lnTo>
                    <a:pt x="152399" y="298450"/>
                  </a:lnTo>
                  <a:cubicBezTo>
                    <a:pt x="102869" y="298450"/>
                    <a:pt x="63499" y="337820"/>
                    <a:pt x="63499" y="387350"/>
                  </a:cubicBezTo>
                  <a:lnTo>
                    <a:pt x="63499" y="852170"/>
                  </a:lnTo>
                  <a:lnTo>
                    <a:pt x="97789" y="852170"/>
                  </a:lnTo>
                  <a:lnTo>
                    <a:pt x="97789" y="387350"/>
                  </a:lnTo>
                  <a:cubicBezTo>
                    <a:pt x="97789" y="356870"/>
                    <a:pt x="121919" y="332740"/>
                    <a:pt x="152399" y="332740"/>
                  </a:cubicBezTo>
                  <a:lnTo>
                    <a:pt x="184149" y="332740"/>
                  </a:lnTo>
                  <a:cubicBezTo>
                    <a:pt x="210819" y="332740"/>
                    <a:pt x="237489" y="360680"/>
                    <a:pt x="238759" y="378460"/>
                  </a:cubicBezTo>
                  <a:lnTo>
                    <a:pt x="238759" y="924560"/>
                  </a:lnTo>
                  <a:cubicBezTo>
                    <a:pt x="238759" y="988060"/>
                    <a:pt x="184149" y="1010920"/>
                    <a:pt x="151129" y="1010920"/>
                  </a:cubicBezTo>
                  <a:lnTo>
                    <a:pt x="151129" y="1012190"/>
                  </a:lnTo>
                  <a:lnTo>
                    <a:pt x="109219" y="1012190"/>
                  </a:lnTo>
                  <a:cubicBezTo>
                    <a:pt x="62229" y="1012190"/>
                    <a:pt x="35559" y="974090"/>
                    <a:pt x="35559" y="927100"/>
                  </a:cubicBezTo>
                  <a:lnTo>
                    <a:pt x="35559" y="118110"/>
                  </a:lnTo>
                  <a:cubicBezTo>
                    <a:pt x="35559" y="71120"/>
                    <a:pt x="73659" y="33020"/>
                    <a:pt x="120649" y="33020"/>
                  </a:cubicBezTo>
                  <a:lnTo>
                    <a:pt x="161290" y="33020"/>
                  </a:lnTo>
                  <a:cubicBezTo>
                    <a:pt x="208280" y="33020"/>
                    <a:pt x="233680" y="74930"/>
                    <a:pt x="233680" y="121920"/>
                  </a:cubicBezTo>
                  <a:lnTo>
                    <a:pt x="233680" y="172720"/>
                  </a:lnTo>
                  <a:lnTo>
                    <a:pt x="265430" y="172720"/>
                  </a:lnTo>
                  <a:lnTo>
                    <a:pt x="266700" y="121920"/>
                  </a:lnTo>
                  <a:cubicBezTo>
                    <a:pt x="266700" y="57150"/>
                    <a:pt x="226060" y="0"/>
                    <a:pt x="160020" y="0"/>
                  </a:cubicBezTo>
                  <a:lnTo>
                    <a:pt x="119380" y="0"/>
                  </a:lnTo>
                  <a:cubicBezTo>
                    <a:pt x="53340" y="0"/>
                    <a:pt x="0" y="53340"/>
                    <a:pt x="0" y="119380"/>
                  </a:cubicBezTo>
                  <a:lnTo>
                    <a:pt x="0" y="925830"/>
                  </a:lnTo>
                  <a:cubicBezTo>
                    <a:pt x="0" y="991870"/>
                    <a:pt x="41910" y="1045210"/>
                    <a:pt x="107950" y="1045210"/>
                  </a:cubicBezTo>
                  <a:lnTo>
                    <a:pt x="152400" y="1045210"/>
                  </a:lnTo>
                  <a:cubicBezTo>
                    <a:pt x="181610" y="1045210"/>
                    <a:pt x="208280" y="1035050"/>
                    <a:pt x="228600" y="1017270"/>
                  </a:cubicBezTo>
                  <a:cubicBezTo>
                    <a:pt x="242570" y="1005840"/>
                    <a:pt x="254000" y="991870"/>
                    <a:pt x="261620" y="974090"/>
                  </a:cubicBezTo>
                  <a:cubicBezTo>
                    <a:pt x="262890" y="972820"/>
                    <a:pt x="262890" y="970280"/>
                    <a:pt x="264160" y="969010"/>
                  </a:cubicBezTo>
                  <a:cubicBezTo>
                    <a:pt x="265430" y="969010"/>
                    <a:pt x="265430" y="967740"/>
                    <a:pt x="265430" y="966470"/>
                  </a:cubicBezTo>
                  <a:close/>
                </a:path>
              </a:pathLst>
            </a:custGeom>
            <a:solidFill>
              <a:srgbClr val="A99D9D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3415028" y="15240"/>
              <a:ext cx="266700" cy="1032510"/>
            </a:xfrm>
            <a:custGeom>
              <a:avLst/>
              <a:gdLst/>
              <a:ahLst/>
              <a:cxnLst/>
              <a:rect l="l" t="t" r="r" b="b"/>
              <a:pathLst>
                <a:path w="266700" h="1032510">
                  <a:moveTo>
                    <a:pt x="261622" y="749300"/>
                  </a:moveTo>
                  <a:lnTo>
                    <a:pt x="261622" y="723900"/>
                  </a:lnTo>
                  <a:cubicBezTo>
                    <a:pt x="259082" y="598170"/>
                    <a:pt x="257812" y="490220"/>
                    <a:pt x="256542" y="364490"/>
                  </a:cubicBezTo>
                  <a:lnTo>
                    <a:pt x="256542" y="358140"/>
                  </a:lnTo>
                  <a:lnTo>
                    <a:pt x="252732" y="359410"/>
                  </a:lnTo>
                  <a:lnTo>
                    <a:pt x="252732" y="364490"/>
                  </a:lnTo>
                  <a:lnTo>
                    <a:pt x="250192" y="521970"/>
                  </a:lnTo>
                  <a:lnTo>
                    <a:pt x="246382" y="695960"/>
                  </a:lnTo>
                  <a:lnTo>
                    <a:pt x="245112" y="745490"/>
                  </a:lnTo>
                  <a:lnTo>
                    <a:pt x="245112" y="750570"/>
                  </a:lnTo>
                  <a:lnTo>
                    <a:pt x="242572" y="872490"/>
                  </a:lnTo>
                  <a:cubicBezTo>
                    <a:pt x="242572" y="887730"/>
                    <a:pt x="242572" y="901700"/>
                    <a:pt x="241302" y="916940"/>
                  </a:cubicBezTo>
                  <a:cubicBezTo>
                    <a:pt x="240032" y="927100"/>
                    <a:pt x="238762" y="935990"/>
                    <a:pt x="234952" y="944880"/>
                  </a:cubicBezTo>
                  <a:cubicBezTo>
                    <a:pt x="232412" y="949960"/>
                    <a:pt x="231142" y="955040"/>
                    <a:pt x="227332" y="960120"/>
                  </a:cubicBezTo>
                  <a:cubicBezTo>
                    <a:pt x="218442" y="972820"/>
                    <a:pt x="207012" y="982980"/>
                    <a:pt x="193042" y="989330"/>
                  </a:cubicBezTo>
                  <a:cubicBezTo>
                    <a:pt x="182882" y="994410"/>
                    <a:pt x="162562" y="1000760"/>
                    <a:pt x="148592" y="1003300"/>
                  </a:cubicBezTo>
                  <a:lnTo>
                    <a:pt x="104142" y="1003300"/>
                  </a:lnTo>
                  <a:lnTo>
                    <a:pt x="90172" y="1002030"/>
                  </a:lnTo>
                  <a:cubicBezTo>
                    <a:pt x="85092" y="1000760"/>
                    <a:pt x="81281" y="999490"/>
                    <a:pt x="76202" y="998220"/>
                  </a:cubicBezTo>
                  <a:cubicBezTo>
                    <a:pt x="58422" y="991870"/>
                    <a:pt x="53342" y="980440"/>
                    <a:pt x="41911" y="963930"/>
                  </a:cubicBezTo>
                  <a:cubicBezTo>
                    <a:pt x="36831" y="955040"/>
                    <a:pt x="31752" y="947420"/>
                    <a:pt x="29211" y="937260"/>
                  </a:cubicBezTo>
                  <a:lnTo>
                    <a:pt x="26671" y="929640"/>
                  </a:lnTo>
                  <a:cubicBezTo>
                    <a:pt x="26671" y="927100"/>
                    <a:pt x="26671" y="925830"/>
                    <a:pt x="25401" y="923290"/>
                  </a:cubicBezTo>
                  <a:lnTo>
                    <a:pt x="24131" y="916940"/>
                  </a:lnTo>
                  <a:lnTo>
                    <a:pt x="24131" y="909320"/>
                  </a:lnTo>
                  <a:lnTo>
                    <a:pt x="22861" y="855980"/>
                  </a:lnTo>
                  <a:lnTo>
                    <a:pt x="21591" y="749300"/>
                  </a:lnTo>
                  <a:lnTo>
                    <a:pt x="17781" y="537210"/>
                  </a:lnTo>
                  <a:cubicBezTo>
                    <a:pt x="16511" y="466090"/>
                    <a:pt x="15241" y="394970"/>
                    <a:pt x="15241" y="325120"/>
                  </a:cubicBezTo>
                  <a:cubicBezTo>
                    <a:pt x="13971" y="254000"/>
                    <a:pt x="13971" y="182880"/>
                    <a:pt x="13971" y="111760"/>
                  </a:cubicBezTo>
                  <a:cubicBezTo>
                    <a:pt x="13971" y="104140"/>
                    <a:pt x="15241" y="91440"/>
                    <a:pt x="16511" y="81280"/>
                  </a:cubicBezTo>
                  <a:lnTo>
                    <a:pt x="21591" y="66040"/>
                  </a:lnTo>
                  <a:cubicBezTo>
                    <a:pt x="22861" y="60960"/>
                    <a:pt x="26671" y="55880"/>
                    <a:pt x="29211" y="52070"/>
                  </a:cubicBezTo>
                  <a:cubicBezTo>
                    <a:pt x="40641" y="33020"/>
                    <a:pt x="57151" y="17780"/>
                    <a:pt x="76201" y="8890"/>
                  </a:cubicBezTo>
                  <a:cubicBezTo>
                    <a:pt x="86361" y="5080"/>
                    <a:pt x="100331" y="1270"/>
                    <a:pt x="107951" y="1270"/>
                  </a:cubicBezTo>
                  <a:lnTo>
                    <a:pt x="114301" y="0"/>
                  </a:lnTo>
                  <a:lnTo>
                    <a:pt x="156211" y="0"/>
                  </a:lnTo>
                  <a:lnTo>
                    <a:pt x="109221" y="0"/>
                  </a:lnTo>
                  <a:cubicBezTo>
                    <a:pt x="95251" y="1270"/>
                    <a:pt x="81281" y="5080"/>
                    <a:pt x="68581" y="11430"/>
                  </a:cubicBezTo>
                  <a:cubicBezTo>
                    <a:pt x="43181" y="24130"/>
                    <a:pt x="22861" y="49530"/>
                    <a:pt x="15241" y="77470"/>
                  </a:cubicBezTo>
                  <a:cubicBezTo>
                    <a:pt x="11431" y="91440"/>
                    <a:pt x="11431" y="106680"/>
                    <a:pt x="10161" y="123190"/>
                  </a:cubicBezTo>
                  <a:lnTo>
                    <a:pt x="8891" y="171450"/>
                  </a:lnTo>
                  <a:lnTo>
                    <a:pt x="6350" y="365760"/>
                  </a:lnTo>
                  <a:cubicBezTo>
                    <a:pt x="5080" y="495300"/>
                    <a:pt x="1270" y="624840"/>
                    <a:pt x="1270" y="755650"/>
                  </a:cubicBezTo>
                  <a:lnTo>
                    <a:pt x="0" y="853440"/>
                  </a:lnTo>
                  <a:lnTo>
                    <a:pt x="0" y="901700"/>
                  </a:lnTo>
                  <a:cubicBezTo>
                    <a:pt x="0" y="918210"/>
                    <a:pt x="0" y="934720"/>
                    <a:pt x="6350" y="949960"/>
                  </a:cubicBezTo>
                  <a:cubicBezTo>
                    <a:pt x="16510" y="980440"/>
                    <a:pt x="27941" y="1007110"/>
                    <a:pt x="57150" y="1021080"/>
                  </a:cubicBezTo>
                  <a:cubicBezTo>
                    <a:pt x="71120" y="1027430"/>
                    <a:pt x="87630" y="1031240"/>
                    <a:pt x="104141" y="1032510"/>
                  </a:cubicBezTo>
                  <a:lnTo>
                    <a:pt x="151131" y="1032510"/>
                  </a:lnTo>
                  <a:cubicBezTo>
                    <a:pt x="182881" y="1031240"/>
                    <a:pt x="213361" y="1017270"/>
                    <a:pt x="234951" y="995680"/>
                  </a:cubicBezTo>
                  <a:cubicBezTo>
                    <a:pt x="246381" y="985520"/>
                    <a:pt x="254001" y="971550"/>
                    <a:pt x="259081" y="957580"/>
                  </a:cubicBezTo>
                  <a:cubicBezTo>
                    <a:pt x="264161" y="943610"/>
                    <a:pt x="266701" y="929640"/>
                    <a:pt x="266701" y="913130"/>
                  </a:cubicBezTo>
                  <a:lnTo>
                    <a:pt x="261621" y="749300"/>
                  </a:lnTo>
                  <a:close/>
                </a:path>
              </a:pathLst>
            </a:custGeom>
            <a:solidFill>
              <a:srgbClr val="E2DADA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5117758" y="780656"/>
            <a:ext cx="6521840" cy="248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64"/>
              </a:lnSpc>
            </a:pPr>
            <a:r>
              <a:rPr lang="en-US" sz="1800" b="1" spc="162">
                <a:solidFill>
                  <a:srgbClr val="FFFFFF"/>
                </a:solidFill>
                <a:latin typeface="Exo"/>
              </a:rPr>
              <a:t>JOINT STRATEGIC NEEDS ASSESSMENT 2019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71256" y="7572996"/>
            <a:ext cx="1906019" cy="924419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-10800000">
            <a:off x="6133099" y="5143500"/>
            <a:ext cx="2245579" cy="1247752"/>
            <a:chOff x="0" y="0"/>
            <a:chExt cx="4322104" cy="240157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324643" cy="2401570"/>
            </a:xfrm>
            <a:custGeom>
              <a:avLst/>
              <a:gdLst/>
              <a:ahLst/>
              <a:cxnLst/>
              <a:rect l="l" t="t" r="r" b="b"/>
              <a:pathLst>
                <a:path w="4324643" h="2401570">
                  <a:moveTo>
                    <a:pt x="4322104" y="1151890"/>
                  </a:moveTo>
                  <a:lnTo>
                    <a:pt x="4322104" y="1118870"/>
                  </a:lnTo>
                  <a:lnTo>
                    <a:pt x="3718854" y="1118870"/>
                  </a:lnTo>
                  <a:cubicBezTo>
                    <a:pt x="3703613" y="1118870"/>
                    <a:pt x="3689643" y="1129030"/>
                    <a:pt x="3687104" y="1144270"/>
                  </a:cubicBezTo>
                  <a:lnTo>
                    <a:pt x="3666784" y="1230630"/>
                  </a:lnTo>
                  <a:lnTo>
                    <a:pt x="3563913" y="709930"/>
                  </a:lnTo>
                  <a:cubicBezTo>
                    <a:pt x="3561374" y="694690"/>
                    <a:pt x="3547404" y="683260"/>
                    <a:pt x="3530893" y="683260"/>
                  </a:cubicBezTo>
                  <a:cubicBezTo>
                    <a:pt x="3514384" y="683260"/>
                    <a:pt x="3501684" y="694690"/>
                    <a:pt x="3499143" y="711200"/>
                  </a:cubicBezTo>
                  <a:lnTo>
                    <a:pt x="3276893" y="2101850"/>
                  </a:lnTo>
                  <a:lnTo>
                    <a:pt x="3091474" y="30480"/>
                  </a:lnTo>
                  <a:cubicBezTo>
                    <a:pt x="3088933" y="12700"/>
                    <a:pt x="3074963" y="0"/>
                    <a:pt x="3058453" y="0"/>
                  </a:cubicBezTo>
                  <a:cubicBezTo>
                    <a:pt x="3041943" y="0"/>
                    <a:pt x="3026703" y="12700"/>
                    <a:pt x="3025434" y="30480"/>
                  </a:cubicBezTo>
                  <a:lnTo>
                    <a:pt x="2936534" y="995680"/>
                  </a:lnTo>
                  <a:lnTo>
                    <a:pt x="2866684" y="866140"/>
                  </a:lnTo>
                  <a:cubicBezTo>
                    <a:pt x="2860334" y="854710"/>
                    <a:pt x="2847634" y="847090"/>
                    <a:pt x="2834934" y="848360"/>
                  </a:cubicBezTo>
                  <a:cubicBezTo>
                    <a:pt x="2822234" y="849630"/>
                    <a:pt x="2810803" y="858520"/>
                    <a:pt x="2806994" y="871220"/>
                  </a:cubicBezTo>
                  <a:lnTo>
                    <a:pt x="2659674" y="1320800"/>
                  </a:lnTo>
                  <a:lnTo>
                    <a:pt x="2461553" y="782320"/>
                  </a:lnTo>
                  <a:cubicBezTo>
                    <a:pt x="2456474" y="769620"/>
                    <a:pt x="2443774" y="760730"/>
                    <a:pt x="2429803" y="760730"/>
                  </a:cubicBezTo>
                  <a:cubicBezTo>
                    <a:pt x="2415834" y="760730"/>
                    <a:pt x="2403134" y="769620"/>
                    <a:pt x="2399324" y="783590"/>
                  </a:cubicBezTo>
                  <a:lnTo>
                    <a:pt x="2286294" y="1120140"/>
                  </a:lnTo>
                  <a:lnTo>
                    <a:pt x="0" y="1120140"/>
                  </a:lnTo>
                  <a:lnTo>
                    <a:pt x="0" y="1186180"/>
                  </a:lnTo>
                  <a:lnTo>
                    <a:pt x="2309153" y="1186180"/>
                  </a:lnTo>
                  <a:cubicBezTo>
                    <a:pt x="2323124" y="1186180"/>
                    <a:pt x="2335824" y="1177290"/>
                    <a:pt x="2340903" y="1163320"/>
                  </a:cubicBezTo>
                  <a:lnTo>
                    <a:pt x="2432344" y="892810"/>
                  </a:lnTo>
                  <a:lnTo>
                    <a:pt x="2631734" y="1432560"/>
                  </a:lnTo>
                  <a:cubicBezTo>
                    <a:pt x="2636813" y="1445260"/>
                    <a:pt x="2649513" y="1454150"/>
                    <a:pt x="2662213" y="1454150"/>
                  </a:cubicBezTo>
                  <a:lnTo>
                    <a:pt x="2663484" y="1454150"/>
                  </a:lnTo>
                  <a:cubicBezTo>
                    <a:pt x="2677453" y="1454150"/>
                    <a:pt x="2690153" y="1445260"/>
                    <a:pt x="2693963" y="1431290"/>
                  </a:cubicBezTo>
                  <a:lnTo>
                    <a:pt x="2846363" y="965200"/>
                  </a:lnTo>
                  <a:lnTo>
                    <a:pt x="2931453" y="1122680"/>
                  </a:lnTo>
                  <a:cubicBezTo>
                    <a:pt x="2937803" y="1135380"/>
                    <a:pt x="2953044" y="1141730"/>
                    <a:pt x="2967013" y="1139190"/>
                  </a:cubicBezTo>
                  <a:cubicBezTo>
                    <a:pt x="2980984" y="1136650"/>
                    <a:pt x="2992413" y="1123950"/>
                    <a:pt x="2993684" y="1109980"/>
                  </a:cubicBezTo>
                  <a:lnTo>
                    <a:pt x="3059724" y="397510"/>
                  </a:lnTo>
                  <a:lnTo>
                    <a:pt x="3236253" y="2371090"/>
                  </a:lnTo>
                  <a:cubicBezTo>
                    <a:pt x="3237524" y="2387600"/>
                    <a:pt x="3251493" y="2400300"/>
                    <a:pt x="3268004" y="2401570"/>
                  </a:cubicBezTo>
                  <a:lnTo>
                    <a:pt x="3269274" y="2401570"/>
                  </a:lnTo>
                  <a:cubicBezTo>
                    <a:pt x="3285784" y="2401570"/>
                    <a:pt x="3299754" y="2390140"/>
                    <a:pt x="3302293" y="2373630"/>
                  </a:cubicBezTo>
                  <a:lnTo>
                    <a:pt x="3537243" y="904240"/>
                  </a:lnTo>
                  <a:lnTo>
                    <a:pt x="3633763" y="1394460"/>
                  </a:lnTo>
                  <a:cubicBezTo>
                    <a:pt x="3636304" y="1409700"/>
                    <a:pt x="3650274" y="1421130"/>
                    <a:pt x="3665513" y="1421130"/>
                  </a:cubicBezTo>
                  <a:cubicBezTo>
                    <a:pt x="3680754" y="1421130"/>
                    <a:pt x="3694724" y="1410970"/>
                    <a:pt x="3698534" y="1395730"/>
                  </a:cubicBezTo>
                  <a:lnTo>
                    <a:pt x="3748063" y="1184910"/>
                  </a:lnTo>
                  <a:lnTo>
                    <a:pt x="4324643" y="1184910"/>
                  </a:lnTo>
                  <a:lnTo>
                    <a:pt x="4322104" y="1151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6" name="Group 16"/>
          <p:cNvGrpSpPr/>
          <p:nvPr/>
        </p:nvGrpSpPr>
        <p:grpSpPr>
          <a:xfrm rot="-10800000">
            <a:off x="8378678" y="5143500"/>
            <a:ext cx="1644704" cy="1247752"/>
            <a:chOff x="0" y="0"/>
            <a:chExt cx="3165589" cy="240157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168129" cy="2401570"/>
            </a:xfrm>
            <a:custGeom>
              <a:avLst/>
              <a:gdLst/>
              <a:ahLst/>
              <a:cxnLst/>
              <a:rect l="l" t="t" r="r" b="b"/>
              <a:pathLst>
                <a:path w="3168129" h="2401570">
                  <a:moveTo>
                    <a:pt x="3165589" y="1151890"/>
                  </a:moveTo>
                  <a:lnTo>
                    <a:pt x="3165589" y="1118870"/>
                  </a:lnTo>
                  <a:lnTo>
                    <a:pt x="2562339" y="1118870"/>
                  </a:lnTo>
                  <a:cubicBezTo>
                    <a:pt x="2547099" y="1118870"/>
                    <a:pt x="2533129" y="1129030"/>
                    <a:pt x="2530589" y="1144270"/>
                  </a:cubicBezTo>
                  <a:lnTo>
                    <a:pt x="2510269" y="1230630"/>
                  </a:lnTo>
                  <a:lnTo>
                    <a:pt x="2407399" y="709930"/>
                  </a:lnTo>
                  <a:cubicBezTo>
                    <a:pt x="2404859" y="694690"/>
                    <a:pt x="2390889" y="683260"/>
                    <a:pt x="2374379" y="683260"/>
                  </a:cubicBezTo>
                  <a:cubicBezTo>
                    <a:pt x="2357869" y="683260"/>
                    <a:pt x="2345169" y="694690"/>
                    <a:pt x="2342629" y="711200"/>
                  </a:cubicBezTo>
                  <a:lnTo>
                    <a:pt x="2120379" y="2101850"/>
                  </a:lnTo>
                  <a:lnTo>
                    <a:pt x="1934959" y="30480"/>
                  </a:lnTo>
                  <a:cubicBezTo>
                    <a:pt x="1932419" y="12700"/>
                    <a:pt x="1918449" y="0"/>
                    <a:pt x="1901939" y="0"/>
                  </a:cubicBezTo>
                  <a:cubicBezTo>
                    <a:pt x="1885429" y="0"/>
                    <a:pt x="1870189" y="12700"/>
                    <a:pt x="1868919" y="30480"/>
                  </a:cubicBezTo>
                  <a:lnTo>
                    <a:pt x="1780019" y="995680"/>
                  </a:lnTo>
                  <a:lnTo>
                    <a:pt x="1710169" y="866140"/>
                  </a:lnTo>
                  <a:cubicBezTo>
                    <a:pt x="1703819" y="854710"/>
                    <a:pt x="1691119" y="847090"/>
                    <a:pt x="1678419" y="848360"/>
                  </a:cubicBezTo>
                  <a:cubicBezTo>
                    <a:pt x="1665719" y="849630"/>
                    <a:pt x="1654289" y="858520"/>
                    <a:pt x="1650479" y="871220"/>
                  </a:cubicBezTo>
                  <a:lnTo>
                    <a:pt x="1503159" y="1320800"/>
                  </a:lnTo>
                  <a:lnTo>
                    <a:pt x="1305039" y="782320"/>
                  </a:lnTo>
                  <a:cubicBezTo>
                    <a:pt x="1299959" y="769620"/>
                    <a:pt x="1287259" y="760730"/>
                    <a:pt x="1273289" y="760730"/>
                  </a:cubicBezTo>
                  <a:cubicBezTo>
                    <a:pt x="1259319" y="760730"/>
                    <a:pt x="1246619" y="769620"/>
                    <a:pt x="1242809" y="783590"/>
                  </a:cubicBezTo>
                  <a:lnTo>
                    <a:pt x="1129779" y="1120140"/>
                  </a:lnTo>
                  <a:lnTo>
                    <a:pt x="0" y="1120140"/>
                  </a:lnTo>
                  <a:lnTo>
                    <a:pt x="0" y="1186180"/>
                  </a:lnTo>
                  <a:lnTo>
                    <a:pt x="1152639" y="1186180"/>
                  </a:lnTo>
                  <a:cubicBezTo>
                    <a:pt x="1166609" y="1186180"/>
                    <a:pt x="1179309" y="1177290"/>
                    <a:pt x="1184389" y="1163320"/>
                  </a:cubicBezTo>
                  <a:lnTo>
                    <a:pt x="1275829" y="892810"/>
                  </a:lnTo>
                  <a:lnTo>
                    <a:pt x="1475219" y="1432560"/>
                  </a:lnTo>
                  <a:cubicBezTo>
                    <a:pt x="1480299" y="1445260"/>
                    <a:pt x="1492999" y="1454150"/>
                    <a:pt x="1505699" y="1454150"/>
                  </a:cubicBezTo>
                  <a:lnTo>
                    <a:pt x="1506969" y="1454150"/>
                  </a:lnTo>
                  <a:cubicBezTo>
                    <a:pt x="1520939" y="1454150"/>
                    <a:pt x="1533639" y="1445260"/>
                    <a:pt x="1537449" y="1431290"/>
                  </a:cubicBezTo>
                  <a:lnTo>
                    <a:pt x="1689849" y="965200"/>
                  </a:lnTo>
                  <a:lnTo>
                    <a:pt x="1774939" y="1122680"/>
                  </a:lnTo>
                  <a:cubicBezTo>
                    <a:pt x="1781289" y="1135380"/>
                    <a:pt x="1796529" y="1141730"/>
                    <a:pt x="1810499" y="1139190"/>
                  </a:cubicBezTo>
                  <a:cubicBezTo>
                    <a:pt x="1824469" y="1136650"/>
                    <a:pt x="1835899" y="1123950"/>
                    <a:pt x="1837169" y="1109980"/>
                  </a:cubicBezTo>
                  <a:lnTo>
                    <a:pt x="1903209" y="397510"/>
                  </a:lnTo>
                  <a:lnTo>
                    <a:pt x="2079739" y="2371090"/>
                  </a:lnTo>
                  <a:cubicBezTo>
                    <a:pt x="2081009" y="2387600"/>
                    <a:pt x="2094979" y="2400300"/>
                    <a:pt x="2111489" y="2401570"/>
                  </a:cubicBezTo>
                  <a:lnTo>
                    <a:pt x="2112759" y="2401570"/>
                  </a:lnTo>
                  <a:cubicBezTo>
                    <a:pt x="2129269" y="2401570"/>
                    <a:pt x="2143239" y="2390140"/>
                    <a:pt x="2145779" y="2373630"/>
                  </a:cubicBezTo>
                  <a:lnTo>
                    <a:pt x="2380729" y="904240"/>
                  </a:lnTo>
                  <a:lnTo>
                    <a:pt x="2477249" y="1394460"/>
                  </a:lnTo>
                  <a:cubicBezTo>
                    <a:pt x="2479789" y="1409700"/>
                    <a:pt x="2493759" y="1421130"/>
                    <a:pt x="2508999" y="1421130"/>
                  </a:cubicBezTo>
                  <a:cubicBezTo>
                    <a:pt x="2524239" y="1421130"/>
                    <a:pt x="2538209" y="1410970"/>
                    <a:pt x="2542019" y="1395730"/>
                  </a:cubicBezTo>
                  <a:lnTo>
                    <a:pt x="2591549" y="1184910"/>
                  </a:lnTo>
                  <a:lnTo>
                    <a:pt x="3168129" y="1184910"/>
                  </a:lnTo>
                  <a:lnTo>
                    <a:pt x="3165589" y="1151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9817968" y="5194935"/>
            <a:ext cx="2001930" cy="1247752"/>
            <a:chOff x="0" y="0"/>
            <a:chExt cx="3853149" cy="240157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855689" cy="2401570"/>
            </a:xfrm>
            <a:custGeom>
              <a:avLst/>
              <a:gdLst/>
              <a:ahLst/>
              <a:cxnLst/>
              <a:rect l="l" t="t" r="r" b="b"/>
              <a:pathLst>
                <a:path w="3855689" h="2401570">
                  <a:moveTo>
                    <a:pt x="3853149" y="1151890"/>
                  </a:moveTo>
                  <a:lnTo>
                    <a:pt x="3853149" y="1118870"/>
                  </a:lnTo>
                  <a:lnTo>
                    <a:pt x="3249899" y="1118870"/>
                  </a:lnTo>
                  <a:cubicBezTo>
                    <a:pt x="3234659" y="1118870"/>
                    <a:pt x="3220689" y="1129030"/>
                    <a:pt x="3218149" y="1144270"/>
                  </a:cubicBezTo>
                  <a:lnTo>
                    <a:pt x="3197829" y="1230630"/>
                  </a:lnTo>
                  <a:lnTo>
                    <a:pt x="3094959" y="709930"/>
                  </a:lnTo>
                  <a:cubicBezTo>
                    <a:pt x="3092419" y="694690"/>
                    <a:pt x="3078449" y="683260"/>
                    <a:pt x="3061939" y="683260"/>
                  </a:cubicBezTo>
                  <a:cubicBezTo>
                    <a:pt x="3045429" y="683260"/>
                    <a:pt x="3032729" y="694690"/>
                    <a:pt x="3030189" y="711200"/>
                  </a:cubicBezTo>
                  <a:lnTo>
                    <a:pt x="2807939" y="2101850"/>
                  </a:lnTo>
                  <a:lnTo>
                    <a:pt x="2622519" y="30480"/>
                  </a:lnTo>
                  <a:cubicBezTo>
                    <a:pt x="2619979" y="12700"/>
                    <a:pt x="2606009" y="0"/>
                    <a:pt x="2589499" y="0"/>
                  </a:cubicBezTo>
                  <a:cubicBezTo>
                    <a:pt x="2572989" y="0"/>
                    <a:pt x="2557749" y="12700"/>
                    <a:pt x="2556479" y="30480"/>
                  </a:cubicBezTo>
                  <a:lnTo>
                    <a:pt x="2467579" y="995680"/>
                  </a:lnTo>
                  <a:lnTo>
                    <a:pt x="2397729" y="866140"/>
                  </a:lnTo>
                  <a:cubicBezTo>
                    <a:pt x="2391379" y="854710"/>
                    <a:pt x="2378679" y="847090"/>
                    <a:pt x="2365979" y="848360"/>
                  </a:cubicBezTo>
                  <a:cubicBezTo>
                    <a:pt x="2353279" y="849630"/>
                    <a:pt x="2341849" y="858520"/>
                    <a:pt x="2338039" y="871220"/>
                  </a:cubicBezTo>
                  <a:lnTo>
                    <a:pt x="2190719" y="1320800"/>
                  </a:lnTo>
                  <a:lnTo>
                    <a:pt x="1992599" y="782320"/>
                  </a:lnTo>
                  <a:cubicBezTo>
                    <a:pt x="1987519" y="769620"/>
                    <a:pt x="1974819" y="760730"/>
                    <a:pt x="1960849" y="760730"/>
                  </a:cubicBezTo>
                  <a:cubicBezTo>
                    <a:pt x="1946879" y="760730"/>
                    <a:pt x="1934179" y="769620"/>
                    <a:pt x="1930369" y="783590"/>
                  </a:cubicBezTo>
                  <a:lnTo>
                    <a:pt x="1817339" y="1120140"/>
                  </a:lnTo>
                  <a:lnTo>
                    <a:pt x="0" y="1120140"/>
                  </a:lnTo>
                  <a:lnTo>
                    <a:pt x="0" y="1186180"/>
                  </a:lnTo>
                  <a:lnTo>
                    <a:pt x="1840199" y="1186180"/>
                  </a:lnTo>
                  <a:cubicBezTo>
                    <a:pt x="1854169" y="1186180"/>
                    <a:pt x="1866869" y="1177290"/>
                    <a:pt x="1871949" y="1163320"/>
                  </a:cubicBezTo>
                  <a:lnTo>
                    <a:pt x="1963389" y="892810"/>
                  </a:lnTo>
                  <a:lnTo>
                    <a:pt x="2162779" y="1432560"/>
                  </a:lnTo>
                  <a:cubicBezTo>
                    <a:pt x="2167859" y="1445260"/>
                    <a:pt x="2180559" y="1454150"/>
                    <a:pt x="2193259" y="1454150"/>
                  </a:cubicBezTo>
                  <a:lnTo>
                    <a:pt x="2194529" y="1454150"/>
                  </a:lnTo>
                  <a:cubicBezTo>
                    <a:pt x="2208499" y="1454150"/>
                    <a:pt x="2221199" y="1445260"/>
                    <a:pt x="2225009" y="1431290"/>
                  </a:cubicBezTo>
                  <a:lnTo>
                    <a:pt x="2377409" y="965200"/>
                  </a:lnTo>
                  <a:lnTo>
                    <a:pt x="2462499" y="1122680"/>
                  </a:lnTo>
                  <a:cubicBezTo>
                    <a:pt x="2468849" y="1135380"/>
                    <a:pt x="2484089" y="1141730"/>
                    <a:pt x="2498059" y="1139190"/>
                  </a:cubicBezTo>
                  <a:cubicBezTo>
                    <a:pt x="2512029" y="1136650"/>
                    <a:pt x="2523459" y="1123950"/>
                    <a:pt x="2524729" y="1109980"/>
                  </a:cubicBezTo>
                  <a:lnTo>
                    <a:pt x="2590769" y="397510"/>
                  </a:lnTo>
                  <a:lnTo>
                    <a:pt x="2767299" y="2371090"/>
                  </a:lnTo>
                  <a:cubicBezTo>
                    <a:pt x="2768569" y="2387600"/>
                    <a:pt x="2782539" y="2400300"/>
                    <a:pt x="2799049" y="2401570"/>
                  </a:cubicBezTo>
                  <a:lnTo>
                    <a:pt x="2800319" y="2401570"/>
                  </a:lnTo>
                  <a:cubicBezTo>
                    <a:pt x="2816829" y="2401570"/>
                    <a:pt x="2830799" y="2390140"/>
                    <a:pt x="2833339" y="2373630"/>
                  </a:cubicBezTo>
                  <a:lnTo>
                    <a:pt x="3068289" y="904240"/>
                  </a:lnTo>
                  <a:lnTo>
                    <a:pt x="3164809" y="1394460"/>
                  </a:lnTo>
                  <a:cubicBezTo>
                    <a:pt x="3167349" y="1409700"/>
                    <a:pt x="3181319" y="1421130"/>
                    <a:pt x="3196559" y="1421130"/>
                  </a:cubicBezTo>
                  <a:cubicBezTo>
                    <a:pt x="3211799" y="1421130"/>
                    <a:pt x="3225769" y="1410970"/>
                    <a:pt x="3229579" y="1395730"/>
                  </a:cubicBezTo>
                  <a:lnTo>
                    <a:pt x="3279109" y="1184910"/>
                  </a:lnTo>
                  <a:lnTo>
                    <a:pt x="3855689" y="1184910"/>
                  </a:lnTo>
                  <a:lnTo>
                    <a:pt x="3853149" y="1151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6246446" y="2494010"/>
            <a:ext cx="5573451" cy="1867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56"/>
              </a:lnSpc>
            </a:pPr>
            <a:r>
              <a:rPr lang="en-US" sz="7200" b="1" spc="648" dirty="0">
                <a:solidFill>
                  <a:srgbClr val="FFFFFF"/>
                </a:solidFill>
                <a:latin typeface="Exo"/>
              </a:rPr>
              <a:t>ESSEX </a:t>
            </a:r>
          </a:p>
          <a:p>
            <a:pPr algn="ctr">
              <a:lnSpc>
                <a:spcPts val="7056"/>
              </a:lnSpc>
            </a:pPr>
            <a:r>
              <a:rPr lang="en-US" sz="7200" b="1" spc="648" dirty="0">
                <a:solidFill>
                  <a:srgbClr val="FFFFFF"/>
                </a:solidFill>
                <a:latin typeface="Exo"/>
              </a:rPr>
              <a:t>SNAPSHOT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333388" y="7611469"/>
            <a:ext cx="4588160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72"/>
              </a:lnSpc>
            </a:pPr>
            <a:r>
              <a:rPr lang="en-US" sz="1400" b="1" spc="126" dirty="0">
                <a:solidFill>
                  <a:srgbClr val="000000"/>
                </a:solidFill>
                <a:latin typeface="Exo"/>
              </a:rPr>
              <a:t>PREPARED BY</a:t>
            </a:r>
          </a:p>
          <a:p>
            <a:pPr algn="r">
              <a:lnSpc>
                <a:spcPts val="1371"/>
              </a:lnSpc>
            </a:pPr>
            <a:r>
              <a:rPr lang="en-US" sz="1400" b="1" spc="126" dirty="0">
                <a:solidFill>
                  <a:srgbClr val="000000"/>
                </a:solidFill>
                <a:latin typeface="Exo"/>
              </a:rPr>
              <a:t>PUBLIC HEALTH INTELLIGENCE TEAM</a:t>
            </a:r>
          </a:p>
          <a:p>
            <a:pPr algn="r">
              <a:lnSpc>
                <a:spcPts val="1371"/>
              </a:lnSpc>
            </a:pPr>
            <a:r>
              <a:rPr lang="en-US" sz="1400" b="1" spc="126" dirty="0">
                <a:solidFill>
                  <a:srgbClr val="000000"/>
                </a:solidFill>
                <a:latin typeface="Exo"/>
              </a:rPr>
              <a:t>RESEARCH  &amp; INSIGHT</a:t>
            </a:r>
          </a:p>
          <a:p>
            <a:pPr algn="r">
              <a:lnSpc>
                <a:spcPts val="1372"/>
              </a:lnSpc>
            </a:pPr>
            <a:r>
              <a:rPr lang="en-US" sz="1400" b="1" spc="126" dirty="0">
                <a:solidFill>
                  <a:srgbClr val="000000"/>
                </a:solidFill>
                <a:latin typeface="Exo"/>
              </a:rPr>
              <a:t>ESSEX COUNTY COUNCIL</a:t>
            </a:r>
          </a:p>
          <a:p>
            <a:pPr algn="r">
              <a:lnSpc>
                <a:spcPts val="1372"/>
              </a:lnSpc>
            </a:pPr>
            <a:r>
              <a:rPr lang="en-US" sz="1400" b="1" spc="126" dirty="0">
                <a:solidFill>
                  <a:srgbClr val="000000"/>
                </a:solidFill>
                <a:latin typeface="Exo"/>
              </a:rPr>
              <a:t>JANUARY 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3" y="0"/>
            <a:ext cx="18288000" cy="1693284"/>
            <a:chOff x="0" y="0"/>
            <a:chExt cx="5099508" cy="4721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99508" cy="472163"/>
            </a:xfrm>
            <a:custGeom>
              <a:avLst/>
              <a:gdLst/>
              <a:ahLst/>
              <a:cxnLst/>
              <a:rect l="l" t="t" r="r" b="b"/>
              <a:pathLst>
                <a:path w="5099508" h="472163">
                  <a:moveTo>
                    <a:pt x="0" y="0"/>
                  </a:moveTo>
                  <a:lnTo>
                    <a:pt x="5099508" y="0"/>
                  </a:lnTo>
                  <a:lnTo>
                    <a:pt x="5099508" y="472163"/>
                  </a:lnTo>
                  <a:lnTo>
                    <a:pt x="0" y="472163"/>
                  </a:lnTo>
                  <a:close/>
                </a:path>
              </a:pathLst>
            </a:custGeom>
            <a:solidFill>
              <a:srgbClr val="E40037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803102" y="374141"/>
            <a:ext cx="6521840" cy="257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80"/>
              </a:lnSpc>
            </a:pPr>
            <a:r>
              <a:rPr lang="en-US" sz="2020" b="1" spc="181" dirty="0">
                <a:solidFill>
                  <a:srgbClr val="FFFFFF"/>
                </a:solidFill>
                <a:latin typeface="Exo"/>
              </a:rPr>
              <a:t>JOINT STRATEGIC NEEDS ASSESSMENT 2019</a:t>
            </a:r>
          </a:p>
        </p:txBody>
      </p:sp>
      <p:grpSp>
        <p:nvGrpSpPr>
          <p:cNvPr id="5" name="Group 5"/>
          <p:cNvGrpSpPr/>
          <p:nvPr/>
        </p:nvGrpSpPr>
        <p:grpSpPr>
          <a:xfrm rot="-10800000">
            <a:off x="0" y="326516"/>
            <a:ext cx="2669307" cy="1247752"/>
            <a:chOff x="0" y="0"/>
            <a:chExt cx="5137661" cy="240157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40201" cy="2401570"/>
            </a:xfrm>
            <a:custGeom>
              <a:avLst/>
              <a:gdLst/>
              <a:ahLst/>
              <a:cxnLst/>
              <a:rect l="l" t="t" r="r" b="b"/>
              <a:pathLst>
                <a:path w="5140201" h="2401570">
                  <a:moveTo>
                    <a:pt x="5137660" y="1151890"/>
                  </a:moveTo>
                  <a:lnTo>
                    <a:pt x="5137660" y="1118870"/>
                  </a:lnTo>
                  <a:lnTo>
                    <a:pt x="4534410" y="1118870"/>
                  </a:lnTo>
                  <a:cubicBezTo>
                    <a:pt x="4519171" y="1118870"/>
                    <a:pt x="4505201" y="1129030"/>
                    <a:pt x="4502660" y="1144270"/>
                  </a:cubicBezTo>
                  <a:lnTo>
                    <a:pt x="4482341" y="1230630"/>
                  </a:lnTo>
                  <a:lnTo>
                    <a:pt x="4379471" y="709930"/>
                  </a:lnTo>
                  <a:cubicBezTo>
                    <a:pt x="4376931" y="694690"/>
                    <a:pt x="4362960" y="683260"/>
                    <a:pt x="4346451" y="683260"/>
                  </a:cubicBezTo>
                  <a:cubicBezTo>
                    <a:pt x="4329941" y="683260"/>
                    <a:pt x="4317241" y="694690"/>
                    <a:pt x="4314701" y="711200"/>
                  </a:cubicBezTo>
                  <a:lnTo>
                    <a:pt x="4092451" y="2101850"/>
                  </a:lnTo>
                  <a:lnTo>
                    <a:pt x="3907031" y="30480"/>
                  </a:lnTo>
                  <a:cubicBezTo>
                    <a:pt x="3904490" y="12700"/>
                    <a:pt x="3890521" y="0"/>
                    <a:pt x="3874010" y="0"/>
                  </a:cubicBezTo>
                  <a:cubicBezTo>
                    <a:pt x="3857501" y="0"/>
                    <a:pt x="3842260" y="12700"/>
                    <a:pt x="3840991" y="30480"/>
                  </a:cubicBezTo>
                  <a:lnTo>
                    <a:pt x="3752091" y="995680"/>
                  </a:lnTo>
                  <a:lnTo>
                    <a:pt x="3682241" y="866140"/>
                  </a:lnTo>
                  <a:cubicBezTo>
                    <a:pt x="3675891" y="854710"/>
                    <a:pt x="3663191" y="847090"/>
                    <a:pt x="3650491" y="848360"/>
                  </a:cubicBezTo>
                  <a:cubicBezTo>
                    <a:pt x="3637791" y="849630"/>
                    <a:pt x="3626360" y="858520"/>
                    <a:pt x="3622551" y="871220"/>
                  </a:cubicBezTo>
                  <a:lnTo>
                    <a:pt x="3475231" y="1320800"/>
                  </a:lnTo>
                  <a:lnTo>
                    <a:pt x="3277110" y="782320"/>
                  </a:lnTo>
                  <a:cubicBezTo>
                    <a:pt x="3272031" y="769620"/>
                    <a:pt x="3259331" y="760730"/>
                    <a:pt x="3245361" y="760730"/>
                  </a:cubicBezTo>
                  <a:cubicBezTo>
                    <a:pt x="3231391" y="760730"/>
                    <a:pt x="3218691" y="769620"/>
                    <a:pt x="3214881" y="783590"/>
                  </a:cubicBezTo>
                  <a:lnTo>
                    <a:pt x="3101851" y="1120140"/>
                  </a:lnTo>
                  <a:lnTo>
                    <a:pt x="0" y="1120140"/>
                  </a:lnTo>
                  <a:lnTo>
                    <a:pt x="0" y="1186180"/>
                  </a:lnTo>
                  <a:lnTo>
                    <a:pt x="3124711" y="1186180"/>
                  </a:lnTo>
                  <a:cubicBezTo>
                    <a:pt x="3138681" y="1186180"/>
                    <a:pt x="3151381" y="1177290"/>
                    <a:pt x="3156461" y="1163320"/>
                  </a:cubicBezTo>
                  <a:lnTo>
                    <a:pt x="3247901" y="892810"/>
                  </a:lnTo>
                  <a:lnTo>
                    <a:pt x="3447291" y="1432560"/>
                  </a:lnTo>
                  <a:cubicBezTo>
                    <a:pt x="3452371" y="1445260"/>
                    <a:pt x="3465071" y="1454150"/>
                    <a:pt x="3477771" y="1454150"/>
                  </a:cubicBezTo>
                  <a:lnTo>
                    <a:pt x="3479041" y="1454150"/>
                  </a:lnTo>
                  <a:cubicBezTo>
                    <a:pt x="3493010" y="1454150"/>
                    <a:pt x="3505710" y="1445260"/>
                    <a:pt x="3509521" y="1431290"/>
                  </a:cubicBezTo>
                  <a:lnTo>
                    <a:pt x="3661921" y="965200"/>
                  </a:lnTo>
                  <a:lnTo>
                    <a:pt x="3747010" y="1122680"/>
                  </a:lnTo>
                  <a:cubicBezTo>
                    <a:pt x="3753360" y="1135380"/>
                    <a:pt x="3768601" y="1141730"/>
                    <a:pt x="3782571" y="1139190"/>
                  </a:cubicBezTo>
                  <a:cubicBezTo>
                    <a:pt x="3796541" y="1136650"/>
                    <a:pt x="3807971" y="1123950"/>
                    <a:pt x="3809241" y="1109980"/>
                  </a:cubicBezTo>
                  <a:lnTo>
                    <a:pt x="3875281" y="397510"/>
                  </a:lnTo>
                  <a:lnTo>
                    <a:pt x="4051810" y="2371090"/>
                  </a:lnTo>
                  <a:cubicBezTo>
                    <a:pt x="4053081" y="2387600"/>
                    <a:pt x="4067051" y="2400300"/>
                    <a:pt x="4083560" y="2401570"/>
                  </a:cubicBezTo>
                  <a:lnTo>
                    <a:pt x="4084831" y="2401570"/>
                  </a:lnTo>
                  <a:cubicBezTo>
                    <a:pt x="4101341" y="2401570"/>
                    <a:pt x="4115310" y="2390140"/>
                    <a:pt x="4117851" y="2373630"/>
                  </a:cubicBezTo>
                  <a:lnTo>
                    <a:pt x="4352801" y="904240"/>
                  </a:lnTo>
                  <a:lnTo>
                    <a:pt x="4449321" y="1394460"/>
                  </a:lnTo>
                  <a:cubicBezTo>
                    <a:pt x="4451860" y="1409700"/>
                    <a:pt x="4465831" y="1421130"/>
                    <a:pt x="4481071" y="1421130"/>
                  </a:cubicBezTo>
                  <a:cubicBezTo>
                    <a:pt x="4496310" y="1421130"/>
                    <a:pt x="4510281" y="1410970"/>
                    <a:pt x="4514091" y="1395730"/>
                  </a:cubicBezTo>
                  <a:lnTo>
                    <a:pt x="4563621" y="1184910"/>
                  </a:lnTo>
                  <a:lnTo>
                    <a:pt x="5140201" y="1184910"/>
                  </a:lnTo>
                  <a:lnTo>
                    <a:pt x="5137660" y="1151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669307" y="541770"/>
            <a:ext cx="12691244" cy="66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b="1" dirty="0">
                <a:solidFill>
                  <a:srgbClr val="FFFFFF"/>
                </a:solidFill>
                <a:latin typeface="Exo"/>
              </a:rPr>
              <a:t>Top things to know about the population of Essex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5618693" y="326516"/>
            <a:ext cx="2669307" cy="1247752"/>
            <a:chOff x="0" y="0"/>
            <a:chExt cx="5137661" cy="24015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40201" cy="2401570"/>
            </a:xfrm>
            <a:custGeom>
              <a:avLst/>
              <a:gdLst/>
              <a:ahLst/>
              <a:cxnLst/>
              <a:rect l="l" t="t" r="r" b="b"/>
              <a:pathLst>
                <a:path w="5140201" h="2401570">
                  <a:moveTo>
                    <a:pt x="5137660" y="1151890"/>
                  </a:moveTo>
                  <a:lnTo>
                    <a:pt x="5137660" y="1118870"/>
                  </a:lnTo>
                  <a:lnTo>
                    <a:pt x="4534410" y="1118870"/>
                  </a:lnTo>
                  <a:cubicBezTo>
                    <a:pt x="4519171" y="1118870"/>
                    <a:pt x="4505201" y="1129030"/>
                    <a:pt x="4502660" y="1144270"/>
                  </a:cubicBezTo>
                  <a:lnTo>
                    <a:pt x="4482341" y="1230630"/>
                  </a:lnTo>
                  <a:lnTo>
                    <a:pt x="4379471" y="709930"/>
                  </a:lnTo>
                  <a:cubicBezTo>
                    <a:pt x="4376931" y="694690"/>
                    <a:pt x="4362960" y="683260"/>
                    <a:pt x="4346451" y="683260"/>
                  </a:cubicBezTo>
                  <a:cubicBezTo>
                    <a:pt x="4329941" y="683260"/>
                    <a:pt x="4317241" y="694690"/>
                    <a:pt x="4314701" y="711200"/>
                  </a:cubicBezTo>
                  <a:lnTo>
                    <a:pt x="4092451" y="2101850"/>
                  </a:lnTo>
                  <a:lnTo>
                    <a:pt x="3907031" y="30480"/>
                  </a:lnTo>
                  <a:cubicBezTo>
                    <a:pt x="3904490" y="12700"/>
                    <a:pt x="3890521" y="0"/>
                    <a:pt x="3874010" y="0"/>
                  </a:cubicBezTo>
                  <a:cubicBezTo>
                    <a:pt x="3857501" y="0"/>
                    <a:pt x="3842260" y="12700"/>
                    <a:pt x="3840991" y="30480"/>
                  </a:cubicBezTo>
                  <a:lnTo>
                    <a:pt x="3752091" y="995680"/>
                  </a:lnTo>
                  <a:lnTo>
                    <a:pt x="3682241" y="866140"/>
                  </a:lnTo>
                  <a:cubicBezTo>
                    <a:pt x="3675891" y="854710"/>
                    <a:pt x="3663191" y="847090"/>
                    <a:pt x="3650491" y="848360"/>
                  </a:cubicBezTo>
                  <a:cubicBezTo>
                    <a:pt x="3637791" y="849630"/>
                    <a:pt x="3626360" y="858520"/>
                    <a:pt x="3622551" y="871220"/>
                  </a:cubicBezTo>
                  <a:lnTo>
                    <a:pt x="3475231" y="1320800"/>
                  </a:lnTo>
                  <a:lnTo>
                    <a:pt x="3277110" y="782320"/>
                  </a:lnTo>
                  <a:cubicBezTo>
                    <a:pt x="3272031" y="769620"/>
                    <a:pt x="3259331" y="760730"/>
                    <a:pt x="3245361" y="760730"/>
                  </a:cubicBezTo>
                  <a:cubicBezTo>
                    <a:pt x="3231391" y="760730"/>
                    <a:pt x="3218691" y="769620"/>
                    <a:pt x="3214881" y="783590"/>
                  </a:cubicBezTo>
                  <a:lnTo>
                    <a:pt x="3101851" y="1120140"/>
                  </a:lnTo>
                  <a:lnTo>
                    <a:pt x="0" y="1120140"/>
                  </a:lnTo>
                  <a:lnTo>
                    <a:pt x="0" y="1186180"/>
                  </a:lnTo>
                  <a:lnTo>
                    <a:pt x="3124711" y="1186180"/>
                  </a:lnTo>
                  <a:cubicBezTo>
                    <a:pt x="3138681" y="1186180"/>
                    <a:pt x="3151381" y="1177290"/>
                    <a:pt x="3156461" y="1163320"/>
                  </a:cubicBezTo>
                  <a:lnTo>
                    <a:pt x="3247901" y="892810"/>
                  </a:lnTo>
                  <a:lnTo>
                    <a:pt x="3447291" y="1432560"/>
                  </a:lnTo>
                  <a:cubicBezTo>
                    <a:pt x="3452371" y="1445260"/>
                    <a:pt x="3465071" y="1454150"/>
                    <a:pt x="3477771" y="1454150"/>
                  </a:cubicBezTo>
                  <a:lnTo>
                    <a:pt x="3479041" y="1454150"/>
                  </a:lnTo>
                  <a:cubicBezTo>
                    <a:pt x="3493010" y="1454150"/>
                    <a:pt x="3505710" y="1445260"/>
                    <a:pt x="3509521" y="1431290"/>
                  </a:cubicBezTo>
                  <a:lnTo>
                    <a:pt x="3661921" y="965200"/>
                  </a:lnTo>
                  <a:lnTo>
                    <a:pt x="3747010" y="1122680"/>
                  </a:lnTo>
                  <a:cubicBezTo>
                    <a:pt x="3753360" y="1135380"/>
                    <a:pt x="3768601" y="1141730"/>
                    <a:pt x="3782571" y="1139190"/>
                  </a:cubicBezTo>
                  <a:cubicBezTo>
                    <a:pt x="3796541" y="1136650"/>
                    <a:pt x="3807971" y="1123950"/>
                    <a:pt x="3809241" y="1109980"/>
                  </a:cubicBezTo>
                  <a:lnTo>
                    <a:pt x="3875281" y="397510"/>
                  </a:lnTo>
                  <a:lnTo>
                    <a:pt x="4051810" y="2371090"/>
                  </a:lnTo>
                  <a:cubicBezTo>
                    <a:pt x="4053081" y="2387600"/>
                    <a:pt x="4067051" y="2400300"/>
                    <a:pt x="4083560" y="2401570"/>
                  </a:cubicBezTo>
                  <a:lnTo>
                    <a:pt x="4084831" y="2401570"/>
                  </a:lnTo>
                  <a:cubicBezTo>
                    <a:pt x="4101341" y="2401570"/>
                    <a:pt x="4115310" y="2390140"/>
                    <a:pt x="4117851" y="2373630"/>
                  </a:cubicBezTo>
                  <a:lnTo>
                    <a:pt x="4352801" y="904240"/>
                  </a:lnTo>
                  <a:lnTo>
                    <a:pt x="4449321" y="1394460"/>
                  </a:lnTo>
                  <a:cubicBezTo>
                    <a:pt x="4451860" y="1409700"/>
                    <a:pt x="4465831" y="1421130"/>
                    <a:pt x="4481071" y="1421130"/>
                  </a:cubicBezTo>
                  <a:cubicBezTo>
                    <a:pt x="4496310" y="1421130"/>
                    <a:pt x="4510281" y="1410970"/>
                    <a:pt x="4514091" y="1395730"/>
                  </a:cubicBezTo>
                  <a:lnTo>
                    <a:pt x="4563621" y="1184910"/>
                  </a:lnTo>
                  <a:lnTo>
                    <a:pt x="5140201" y="1184910"/>
                  </a:lnTo>
                  <a:lnTo>
                    <a:pt x="5137660" y="1151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2085975"/>
            <a:ext cx="2286536" cy="1951178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0" y="4192716"/>
            <a:ext cx="18288000" cy="3236784"/>
            <a:chOff x="0" y="0"/>
            <a:chExt cx="5099508" cy="90255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099508" cy="902559"/>
            </a:xfrm>
            <a:custGeom>
              <a:avLst/>
              <a:gdLst/>
              <a:ahLst/>
              <a:cxnLst/>
              <a:rect l="l" t="t" r="r" b="b"/>
              <a:pathLst>
                <a:path w="5099508" h="902559">
                  <a:moveTo>
                    <a:pt x="0" y="0"/>
                  </a:moveTo>
                  <a:lnTo>
                    <a:pt x="5099508" y="0"/>
                  </a:lnTo>
                  <a:lnTo>
                    <a:pt x="5099508" y="902559"/>
                  </a:lnTo>
                  <a:lnTo>
                    <a:pt x="0" y="902559"/>
                  </a:lnTo>
                  <a:close/>
                </a:path>
              </a:pathLst>
            </a:custGeom>
            <a:solidFill>
              <a:srgbClr val="E40037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9139238" y="4926330"/>
            <a:ext cx="9525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3536861" y="2243162"/>
            <a:ext cx="4182586" cy="1381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4"/>
              </a:lnSpc>
              <a:spcBef>
                <a:spcPct val="0"/>
              </a:spcBef>
            </a:pPr>
            <a:r>
              <a:rPr lang="en-US" sz="3439" dirty="0">
                <a:solidFill>
                  <a:srgbClr val="E40037"/>
                </a:solidFill>
                <a:latin typeface="League Spartan"/>
              </a:rPr>
              <a:t>Total Population </a:t>
            </a:r>
          </a:p>
          <a:p>
            <a:pPr>
              <a:lnSpc>
                <a:spcPts val="6319"/>
              </a:lnSpc>
              <a:spcBef>
                <a:spcPct val="0"/>
              </a:spcBef>
            </a:pPr>
            <a:r>
              <a:rPr lang="en-US" sz="4513" dirty="0">
                <a:solidFill>
                  <a:srgbClr val="E40037"/>
                </a:solidFill>
                <a:latin typeface="League Spartan"/>
              </a:rPr>
              <a:t>= 1.47 million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536861" y="3586854"/>
            <a:ext cx="3143399" cy="250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400" b="1">
                <a:solidFill>
                  <a:srgbClr val="E40037"/>
                </a:solidFill>
                <a:latin typeface="Exo"/>
              </a:rPr>
              <a:t>(Mid Year Population Estimates 2018)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36405" y="4613181"/>
            <a:ext cx="5166697" cy="1926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67"/>
              </a:lnSpc>
            </a:pPr>
            <a:r>
              <a:rPr lang="en-US" sz="2800" b="1">
                <a:solidFill>
                  <a:srgbClr val="FFFFFF"/>
                </a:solidFill>
                <a:latin typeface="Exo"/>
              </a:rPr>
              <a:t>The population has </a:t>
            </a:r>
          </a:p>
          <a:p>
            <a:pPr>
              <a:lnSpc>
                <a:spcPts val="2967"/>
              </a:lnSpc>
            </a:pPr>
            <a:r>
              <a:rPr lang="en-US" sz="2800" b="1">
                <a:solidFill>
                  <a:srgbClr val="FFFFFF"/>
                </a:solidFill>
                <a:latin typeface="Exo"/>
              </a:rPr>
              <a:t>increased by 22,242 </a:t>
            </a:r>
          </a:p>
          <a:p>
            <a:pPr>
              <a:lnSpc>
                <a:spcPts val="2967"/>
              </a:lnSpc>
            </a:pPr>
            <a:r>
              <a:rPr lang="en-US" sz="2800" b="1">
                <a:solidFill>
                  <a:srgbClr val="FFFFFF"/>
                </a:solidFill>
                <a:latin typeface="Exo"/>
              </a:rPr>
              <a:t>people /1.54% since </a:t>
            </a:r>
          </a:p>
          <a:p>
            <a:pPr>
              <a:lnSpc>
                <a:spcPts val="2968"/>
              </a:lnSpc>
            </a:pPr>
            <a:r>
              <a:rPr lang="en-US" sz="2800" b="1">
                <a:solidFill>
                  <a:srgbClr val="FFFFFF"/>
                </a:solidFill>
                <a:latin typeface="Exo"/>
              </a:rPr>
              <a:t>2011; Slower than the rate of growth for England of 5.95%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101629" y="4349718"/>
            <a:ext cx="1701473" cy="1701473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636405" y="6704092"/>
            <a:ext cx="3143399" cy="250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400" b="1">
                <a:solidFill>
                  <a:srgbClr val="FFFFFF"/>
                </a:solidFill>
                <a:latin typeface="Exo"/>
              </a:rPr>
              <a:t>(Mid Year Population Estimates 2018)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5"/>
          <a:srcRect l="45728" r="1712"/>
          <a:stretch>
            <a:fillRect/>
          </a:stretch>
        </p:blipFill>
        <p:spPr>
          <a:xfrm>
            <a:off x="10932242" y="2531121"/>
            <a:ext cx="4428309" cy="1305924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8679580" y="1578984"/>
            <a:ext cx="2252662" cy="2258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600" b="1">
                <a:solidFill>
                  <a:srgbClr val="E40037"/>
                </a:solidFill>
                <a:latin typeface="Exo"/>
              </a:rPr>
              <a:t>18.9% 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b="1">
                <a:solidFill>
                  <a:srgbClr val="E40037"/>
                </a:solidFill>
                <a:latin typeface="Exo"/>
              </a:rPr>
              <a:t>are aged 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b="1">
                <a:solidFill>
                  <a:srgbClr val="E40037"/>
                </a:solidFill>
                <a:latin typeface="Exo"/>
              </a:rPr>
              <a:t>0-15 Years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875553" y="1578984"/>
            <a:ext cx="2541687" cy="2258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600" b="1">
                <a:solidFill>
                  <a:srgbClr val="E40037"/>
                </a:solidFill>
                <a:latin typeface="Exo"/>
              </a:rPr>
              <a:t>60.6% 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b="1">
                <a:solidFill>
                  <a:srgbClr val="E40037"/>
                </a:solidFill>
                <a:latin typeface="Exo"/>
              </a:rPr>
              <a:t>are aged 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b="1">
                <a:solidFill>
                  <a:srgbClr val="E40037"/>
                </a:solidFill>
                <a:latin typeface="Exo"/>
              </a:rPr>
              <a:t>16-64 Years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135391" y="1578984"/>
            <a:ext cx="2123909" cy="2258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600" b="1" dirty="0">
                <a:solidFill>
                  <a:srgbClr val="E40037"/>
                </a:solidFill>
                <a:latin typeface="Exo"/>
              </a:rPr>
              <a:t>20.5% 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E40037"/>
                </a:solidFill>
                <a:latin typeface="Exo"/>
              </a:rPr>
              <a:t>are aged 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E40037"/>
                </a:solidFill>
                <a:latin typeface="Exo"/>
              </a:rPr>
              <a:t>65 +</a:t>
            </a: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5"/>
          <a:srcRect r="86042"/>
          <a:stretch>
            <a:fillRect/>
          </a:stretch>
        </p:blipFill>
        <p:spPr>
          <a:xfrm>
            <a:off x="7503583" y="2531121"/>
            <a:ext cx="1175997" cy="130592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/>
          <a:srcRect t="710" b="710"/>
          <a:stretch>
            <a:fillRect/>
          </a:stretch>
        </p:blipFill>
        <p:spPr>
          <a:xfrm>
            <a:off x="1028700" y="7519617"/>
            <a:ext cx="10691056" cy="948515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589786" y="8318689"/>
            <a:ext cx="2629967" cy="1824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b="1">
                <a:solidFill>
                  <a:srgbClr val="E40037"/>
                </a:solidFill>
                <a:latin typeface="Exo"/>
              </a:rPr>
              <a:t>Households with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b="1">
                <a:solidFill>
                  <a:srgbClr val="E40037"/>
                </a:solidFill>
                <a:latin typeface="Exo"/>
              </a:rPr>
              <a:t>dependent children 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b="1">
                <a:solidFill>
                  <a:srgbClr val="E40037"/>
                </a:solidFill>
                <a:latin typeface="Exo"/>
              </a:rPr>
              <a:t>22.8%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927449" y="8318689"/>
            <a:ext cx="2675312" cy="1824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b="1">
                <a:solidFill>
                  <a:srgbClr val="E40037"/>
                </a:solidFill>
                <a:latin typeface="Exo"/>
              </a:rPr>
              <a:t>Lone Parent Family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b="1">
                <a:solidFill>
                  <a:srgbClr val="E40037"/>
                </a:solidFill>
                <a:latin typeface="Exo"/>
              </a:rPr>
              <a:t>households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b="1">
                <a:solidFill>
                  <a:srgbClr val="E40037"/>
                </a:solidFill>
                <a:latin typeface="Exo"/>
              </a:rPr>
              <a:t>9.7%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356239" y="8318689"/>
            <a:ext cx="2274523" cy="1824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b="1">
                <a:solidFill>
                  <a:srgbClr val="E40037"/>
                </a:solidFill>
                <a:latin typeface="Exo"/>
              </a:rPr>
              <a:t>Households solely occupied by over 65s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b="1">
                <a:solidFill>
                  <a:srgbClr val="E40037"/>
                </a:solidFill>
                <a:latin typeface="Exo"/>
              </a:rPr>
              <a:t>23.7%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702071" y="8318689"/>
            <a:ext cx="2157887" cy="1824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b="1">
                <a:solidFill>
                  <a:srgbClr val="E40037"/>
                </a:solidFill>
                <a:latin typeface="Exo"/>
              </a:rPr>
              <a:t>Households of over 65s who live alone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b="1">
                <a:solidFill>
                  <a:srgbClr val="E40037"/>
                </a:solidFill>
                <a:latin typeface="Exo"/>
              </a:rPr>
              <a:t>13.1%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983191" y="8328214"/>
            <a:ext cx="1804143" cy="1776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8"/>
              </a:lnSpc>
            </a:pPr>
            <a:r>
              <a:rPr lang="en-US" sz="2400" b="1">
                <a:solidFill>
                  <a:srgbClr val="E40037"/>
                </a:solidFill>
                <a:latin typeface="Exo"/>
              </a:rPr>
              <a:t>lone Occupier  households</a:t>
            </a:r>
          </a:p>
          <a:p>
            <a:pPr algn="ctr">
              <a:lnSpc>
                <a:spcPts val="4384"/>
              </a:lnSpc>
            </a:pPr>
            <a:r>
              <a:rPr lang="en-US" sz="3200" b="1">
                <a:solidFill>
                  <a:srgbClr val="E40037"/>
                </a:solidFill>
                <a:latin typeface="Exo"/>
              </a:rPr>
              <a:t>28.4%</a:t>
            </a:r>
          </a:p>
        </p:txBody>
      </p:sp>
      <p:sp>
        <p:nvSpPr>
          <p:cNvPr id="30" name="TextBox 30"/>
          <p:cNvSpPr txBox="1"/>
          <p:nvPr/>
        </p:nvSpPr>
        <p:spPr>
          <a:xfrm rot="-5400000">
            <a:off x="11161694" y="8660108"/>
            <a:ext cx="1707753" cy="37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b="1">
                <a:solidFill>
                  <a:srgbClr val="E40037"/>
                </a:solidFill>
                <a:latin typeface="Exo"/>
              </a:rPr>
              <a:t>(2011 Census)</a:t>
            </a:r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680260" y="4404068"/>
            <a:ext cx="2845632" cy="2845632"/>
          </a:xfrm>
          <a:prstGeom prst="rect">
            <a:avLst/>
          </a:prstGeom>
        </p:spPr>
      </p:pic>
      <p:sp>
        <p:nvSpPr>
          <p:cNvPr id="32" name="TextBox 32"/>
          <p:cNvSpPr txBox="1"/>
          <p:nvPr/>
        </p:nvSpPr>
        <p:spPr>
          <a:xfrm>
            <a:off x="8061765" y="6310884"/>
            <a:ext cx="1481682" cy="938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36"/>
              </a:lnSpc>
            </a:pPr>
            <a:r>
              <a:rPr lang="en-US" sz="4077" b="1">
                <a:solidFill>
                  <a:srgbClr val="FFFFFF"/>
                </a:solidFill>
                <a:latin typeface="Exo"/>
              </a:rPr>
              <a:t>51.1% </a:t>
            </a:r>
          </a:p>
          <a:p>
            <a:pPr algn="r">
              <a:lnSpc>
                <a:spcPts val="3027"/>
              </a:lnSpc>
            </a:pPr>
            <a:r>
              <a:rPr lang="en-US" sz="3058" b="1">
                <a:solidFill>
                  <a:srgbClr val="FFFFFF"/>
                </a:solidFill>
                <a:latin typeface="Exo"/>
              </a:rPr>
              <a:t>female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680260" y="4439058"/>
            <a:ext cx="1901003" cy="883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9"/>
              </a:lnSpc>
            </a:pPr>
            <a:r>
              <a:rPr lang="en-US" sz="4233" b="1">
                <a:solidFill>
                  <a:srgbClr val="FFFFFF"/>
                </a:solidFill>
                <a:latin typeface="Exo"/>
              </a:rPr>
              <a:t>48.9% </a:t>
            </a:r>
          </a:p>
          <a:p>
            <a:pPr>
              <a:lnSpc>
                <a:spcPts val="2653"/>
              </a:lnSpc>
            </a:pPr>
            <a:r>
              <a:rPr lang="en-US" sz="2822" b="1">
                <a:solidFill>
                  <a:srgbClr val="FFFFFF"/>
                </a:solidFill>
                <a:latin typeface="Exo"/>
              </a:rPr>
              <a:t> male</a:t>
            </a: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8"/>
          <a:srcRect l="40171" r="4971"/>
          <a:stretch>
            <a:fillRect/>
          </a:stretch>
        </p:blipFill>
        <p:spPr>
          <a:xfrm rot="5400000">
            <a:off x="5029431" y="5613722"/>
            <a:ext cx="2465719" cy="382058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8"/>
          <a:srcRect l="40171" r="4971"/>
          <a:stretch>
            <a:fillRect/>
          </a:stretch>
        </p:blipFill>
        <p:spPr>
          <a:xfrm rot="5400000">
            <a:off x="8627099" y="5609728"/>
            <a:ext cx="2465719" cy="382058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8"/>
          <a:srcRect l="40171" r="4971"/>
          <a:stretch>
            <a:fillRect/>
          </a:stretch>
        </p:blipFill>
        <p:spPr>
          <a:xfrm rot="5400000">
            <a:off x="12993351" y="5613722"/>
            <a:ext cx="2465719" cy="382058"/>
          </a:xfrm>
          <a:prstGeom prst="rect">
            <a:avLst/>
          </a:prstGeom>
        </p:spPr>
      </p:pic>
      <p:sp>
        <p:nvSpPr>
          <p:cNvPr id="37" name="TextBox 37"/>
          <p:cNvSpPr txBox="1"/>
          <p:nvPr/>
        </p:nvSpPr>
        <p:spPr>
          <a:xfrm>
            <a:off x="10932242" y="5061544"/>
            <a:ext cx="2792462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49"/>
              </a:lnSpc>
            </a:pPr>
            <a:r>
              <a:rPr lang="en-US" sz="2500" b="1">
                <a:solidFill>
                  <a:srgbClr val="FFFFFF"/>
                </a:solidFill>
                <a:latin typeface="Exo"/>
              </a:rPr>
              <a:t> of residents </a:t>
            </a:r>
          </a:p>
          <a:p>
            <a:pPr algn="r">
              <a:lnSpc>
                <a:spcPts val="2550"/>
              </a:lnSpc>
            </a:pPr>
            <a:r>
              <a:rPr lang="en-US" sz="2500" b="1">
                <a:solidFill>
                  <a:srgbClr val="FFFFFF"/>
                </a:solidFill>
                <a:latin typeface="Exo"/>
              </a:rPr>
              <a:t>were White British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050988" y="4356443"/>
            <a:ext cx="3898890" cy="37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b="1" dirty="0">
                <a:solidFill>
                  <a:srgbClr val="FFFFFF"/>
                </a:solidFill>
                <a:latin typeface="Exo"/>
              </a:rPr>
              <a:t>At the time of the 2011 Census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0077150" y="4764405"/>
            <a:ext cx="1710184" cy="731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b="1">
                <a:solidFill>
                  <a:srgbClr val="FFFFFF"/>
                </a:solidFill>
                <a:latin typeface="Exo"/>
              </a:rPr>
              <a:t>90.8% 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77150" y="5642569"/>
            <a:ext cx="1540295" cy="66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b="1" dirty="0">
                <a:solidFill>
                  <a:srgbClr val="FFFFFF"/>
                </a:solidFill>
                <a:latin typeface="Exo"/>
              </a:rPr>
              <a:t>9.2%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0378083" y="5992199"/>
            <a:ext cx="3337917" cy="1257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49"/>
              </a:lnSpc>
            </a:pPr>
            <a:r>
              <a:rPr lang="en-US" sz="2500" b="1" dirty="0" err="1">
                <a:solidFill>
                  <a:srgbClr val="FFFFFF"/>
                </a:solidFill>
                <a:latin typeface="Exo"/>
              </a:rPr>
              <a:t>identfied</a:t>
            </a:r>
            <a:r>
              <a:rPr lang="en-US" sz="2500" b="1" dirty="0">
                <a:solidFill>
                  <a:srgbClr val="FFFFFF"/>
                </a:solidFill>
                <a:latin typeface="Exo"/>
              </a:rPr>
              <a:t> as </a:t>
            </a:r>
          </a:p>
          <a:p>
            <a:pPr algn="r">
              <a:lnSpc>
                <a:spcPts val="2549"/>
              </a:lnSpc>
            </a:pPr>
            <a:r>
              <a:rPr lang="en-US" sz="2500" b="1" dirty="0">
                <a:solidFill>
                  <a:srgbClr val="FFFFFF"/>
                </a:solidFill>
                <a:latin typeface="Exo"/>
              </a:rPr>
              <a:t>Black or Minority </a:t>
            </a:r>
          </a:p>
          <a:p>
            <a:pPr algn="r">
              <a:lnSpc>
                <a:spcPts val="2549"/>
              </a:lnSpc>
            </a:pPr>
            <a:r>
              <a:rPr lang="en-US" sz="2500" b="1" dirty="0">
                <a:solidFill>
                  <a:srgbClr val="FFFFFF"/>
                </a:solidFill>
                <a:latin typeface="Exo"/>
              </a:rPr>
              <a:t>Ethnicities (BAME) </a:t>
            </a:r>
          </a:p>
          <a:p>
            <a:pPr algn="r">
              <a:lnSpc>
                <a:spcPts val="2142"/>
              </a:lnSpc>
            </a:pPr>
            <a:r>
              <a:rPr lang="en-US" sz="2100" b="1" dirty="0" err="1">
                <a:solidFill>
                  <a:srgbClr val="FFFFFF"/>
                </a:solidFill>
                <a:latin typeface="Exo"/>
              </a:rPr>
              <a:t>i</a:t>
            </a:r>
            <a:r>
              <a:rPr lang="en-US" sz="2100" b="1" i="1" dirty="0" err="1">
                <a:solidFill>
                  <a:srgbClr val="FFFFFF"/>
                </a:solidFill>
                <a:latin typeface="Exo"/>
              </a:rPr>
              <a:t>ncuding</a:t>
            </a:r>
            <a:r>
              <a:rPr lang="en-US" sz="2100" b="1" i="1" dirty="0">
                <a:solidFill>
                  <a:srgbClr val="FFFFFF"/>
                </a:solidFill>
                <a:latin typeface="Exo"/>
              </a:rPr>
              <a:t> white non-British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4451618" y="4175983"/>
            <a:ext cx="2807682" cy="731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 b="1">
                <a:solidFill>
                  <a:srgbClr val="FFFFFF"/>
                </a:solidFill>
                <a:latin typeface="Exo"/>
              </a:rPr>
              <a:t>Colchester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4487161" y="5602367"/>
            <a:ext cx="2807682" cy="731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 b="1">
                <a:solidFill>
                  <a:srgbClr val="FFFFFF"/>
                </a:solidFill>
                <a:latin typeface="Exo"/>
              </a:rPr>
              <a:t>Maldon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4487161" y="4838700"/>
            <a:ext cx="3646992" cy="909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46"/>
              </a:lnSpc>
            </a:pPr>
            <a:r>
              <a:rPr lang="en-US" sz="2300" b="1" dirty="0">
                <a:solidFill>
                  <a:srgbClr val="FFFFFF"/>
                </a:solidFill>
                <a:latin typeface="Exo"/>
              </a:rPr>
              <a:t> had the largest population in 2018 with 192,523 residents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4451618" y="6259101"/>
            <a:ext cx="3646992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50"/>
              </a:lnSpc>
            </a:pPr>
            <a:r>
              <a:rPr lang="en-US" sz="2500" b="1">
                <a:solidFill>
                  <a:srgbClr val="FFFFFF"/>
                </a:solidFill>
                <a:latin typeface="Exo"/>
              </a:rPr>
              <a:t> had the smallest population in 2018 with 64,425 residents</a:t>
            </a:r>
          </a:p>
        </p:txBody>
      </p:sp>
      <p:pic>
        <p:nvPicPr>
          <p:cNvPr id="46" name="Picture 46"/>
          <p:cNvPicPr>
            <a:picLocks noChangeAspect="1"/>
          </p:cNvPicPr>
          <p:nvPr/>
        </p:nvPicPr>
        <p:blipFill>
          <a:blip r:embed="rId9"/>
          <a:srcRect l="40171" r="4971"/>
          <a:stretch>
            <a:fillRect/>
          </a:stretch>
        </p:blipFill>
        <p:spPr>
          <a:xfrm rot="5400000">
            <a:off x="11407015" y="8656721"/>
            <a:ext cx="2465719" cy="382058"/>
          </a:xfrm>
          <a:prstGeom prst="rect">
            <a:avLst/>
          </a:prstGeom>
        </p:spPr>
      </p:pic>
      <p:sp>
        <p:nvSpPr>
          <p:cNvPr id="47" name="TextBox 47"/>
          <p:cNvSpPr txBox="1"/>
          <p:nvPr/>
        </p:nvSpPr>
        <p:spPr>
          <a:xfrm>
            <a:off x="12982566" y="8239506"/>
            <a:ext cx="4112904" cy="1780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8"/>
              </a:lnSpc>
            </a:pPr>
            <a:r>
              <a:rPr lang="en-US" sz="2400" b="1" dirty="0">
                <a:solidFill>
                  <a:srgbClr val="E40037"/>
                </a:solidFill>
                <a:latin typeface="Exo"/>
              </a:rPr>
              <a:t>There are an estimated of 335.6 people aged 65+ per 1000 working age people in Essex.  This is higher than the England rate of 286.8.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2830904" y="7665428"/>
            <a:ext cx="5181544" cy="540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84"/>
              </a:lnSpc>
            </a:pPr>
            <a:r>
              <a:rPr lang="en-US" sz="3200" b="1" dirty="0">
                <a:solidFill>
                  <a:srgbClr val="E40037"/>
                </a:solidFill>
                <a:latin typeface="Exo"/>
              </a:rPr>
              <a:t>Old Age Dependency Ratio</a:t>
            </a:r>
          </a:p>
        </p:txBody>
      </p:sp>
      <p:sp>
        <p:nvSpPr>
          <p:cNvPr id="49" name="TextBox 49"/>
          <p:cNvSpPr txBox="1"/>
          <p:nvPr/>
        </p:nvSpPr>
        <p:spPr>
          <a:xfrm rot="-5400000">
            <a:off x="16516541" y="8653574"/>
            <a:ext cx="2034540" cy="819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2"/>
              </a:lnSpc>
            </a:pPr>
            <a:r>
              <a:rPr lang="en-US" sz="2100" b="1">
                <a:solidFill>
                  <a:srgbClr val="E40037"/>
                </a:solidFill>
                <a:latin typeface="Exo"/>
              </a:rPr>
              <a:t>(Population projections: 2016 Based)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2" y="1797026"/>
            <a:ext cx="18288000" cy="2817908"/>
            <a:chOff x="0" y="0"/>
            <a:chExt cx="5099508" cy="7857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99508" cy="785758"/>
            </a:xfrm>
            <a:custGeom>
              <a:avLst/>
              <a:gdLst/>
              <a:ahLst/>
              <a:cxnLst/>
              <a:rect l="l" t="t" r="r" b="b"/>
              <a:pathLst>
                <a:path w="5099508" h="785758">
                  <a:moveTo>
                    <a:pt x="0" y="0"/>
                  </a:moveTo>
                  <a:lnTo>
                    <a:pt x="5099508" y="0"/>
                  </a:lnTo>
                  <a:lnTo>
                    <a:pt x="5099508" y="785758"/>
                  </a:lnTo>
                  <a:lnTo>
                    <a:pt x="0" y="785758"/>
                  </a:lnTo>
                  <a:close/>
                </a:path>
              </a:pathLst>
            </a:custGeom>
            <a:solidFill>
              <a:srgbClr val="E40037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803102" y="374141"/>
            <a:ext cx="6521840" cy="257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80"/>
              </a:lnSpc>
            </a:pPr>
            <a:r>
              <a:rPr lang="en-US" sz="2020" b="1" spc="181">
                <a:solidFill>
                  <a:srgbClr val="E40037"/>
                </a:solidFill>
                <a:latin typeface="Exo"/>
              </a:rPr>
              <a:t>JOINT STRATEGIC NEEDS ASSESSMENT 2019</a:t>
            </a:r>
          </a:p>
        </p:txBody>
      </p:sp>
      <p:grpSp>
        <p:nvGrpSpPr>
          <p:cNvPr id="5" name="Group 5"/>
          <p:cNvGrpSpPr/>
          <p:nvPr/>
        </p:nvGrpSpPr>
        <p:grpSpPr>
          <a:xfrm rot="-10800000">
            <a:off x="0" y="326516"/>
            <a:ext cx="2669307" cy="1247752"/>
            <a:chOff x="0" y="0"/>
            <a:chExt cx="5137661" cy="240157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40201" cy="2401570"/>
            </a:xfrm>
            <a:custGeom>
              <a:avLst/>
              <a:gdLst/>
              <a:ahLst/>
              <a:cxnLst/>
              <a:rect l="l" t="t" r="r" b="b"/>
              <a:pathLst>
                <a:path w="5140201" h="2401570">
                  <a:moveTo>
                    <a:pt x="5137660" y="1151890"/>
                  </a:moveTo>
                  <a:lnTo>
                    <a:pt x="5137660" y="1118870"/>
                  </a:lnTo>
                  <a:lnTo>
                    <a:pt x="4534410" y="1118870"/>
                  </a:lnTo>
                  <a:cubicBezTo>
                    <a:pt x="4519171" y="1118870"/>
                    <a:pt x="4505201" y="1129030"/>
                    <a:pt x="4502660" y="1144270"/>
                  </a:cubicBezTo>
                  <a:lnTo>
                    <a:pt x="4482341" y="1230630"/>
                  </a:lnTo>
                  <a:lnTo>
                    <a:pt x="4379471" y="709930"/>
                  </a:lnTo>
                  <a:cubicBezTo>
                    <a:pt x="4376931" y="694690"/>
                    <a:pt x="4362960" y="683260"/>
                    <a:pt x="4346451" y="683260"/>
                  </a:cubicBezTo>
                  <a:cubicBezTo>
                    <a:pt x="4329941" y="683260"/>
                    <a:pt x="4317241" y="694690"/>
                    <a:pt x="4314701" y="711200"/>
                  </a:cubicBezTo>
                  <a:lnTo>
                    <a:pt x="4092451" y="2101850"/>
                  </a:lnTo>
                  <a:lnTo>
                    <a:pt x="3907031" y="30480"/>
                  </a:lnTo>
                  <a:cubicBezTo>
                    <a:pt x="3904490" y="12700"/>
                    <a:pt x="3890521" y="0"/>
                    <a:pt x="3874010" y="0"/>
                  </a:cubicBezTo>
                  <a:cubicBezTo>
                    <a:pt x="3857501" y="0"/>
                    <a:pt x="3842260" y="12700"/>
                    <a:pt x="3840991" y="30480"/>
                  </a:cubicBezTo>
                  <a:lnTo>
                    <a:pt x="3752091" y="995680"/>
                  </a:lnTo>
                  <a:lnTo>
                    <a:pt x="3682241" y="866140"/>
                  </a:lnTo>
                  <a:cubicBezTo>
                    <a:pt x="3675891" y="854710"/>
                    <a:pt x="3663191" y="847090"/>
                    <a:pt x="3650491" y="848360"/>
                  </a:cubicBezTo>
                  <a:cubicBezTo>
                    <a:pt x="3637791" y="849630"/>
                    <a:pt x="3626360" y="858520"/>
                    <a:pt x="3622551" y="871220"/>
                  </a:cubicBezTo>
                  <a:lnTo>
                    <a:pt x="3475231" y="1320800"/>
                  </a:lnTo>
                  <a:lnTo>
                    <a:pt x="3277110" y="782320"/>
                  </a:lnTo>
                  <a:cubicBezTo>
                    <a:pt x="3272031" y="769620"/>
                    <a:pt x="3259331" y="760730"/>
                    <a:pt x="3245361" y="760730"/>
                  </a:cubicBezTo>
                  <a:cubicBezTo>
                    <a:pt x="3231391" y="760730"/>
                    <a:pt x="3218691" y="769620"/>
                    <a:pt x="3214881" y="783590"/>
                  </a:cubicBezTo>
                  <a:lnTo>
                    <a:pt x="3101851" y="1120140"/>
                  </a:lnTo>
                  <a:lnTo>
                    <a:pt x="0" y="1120140"/>
                  </a:lnTo>
                  <a:lnTo>
                    <a:pt x="0" y="1186180"/>
                  </a:lnTo>
                  <a:lnTo>
                    <a:pt x="3124711" y="1186180"/>
                  </a:lnTo>
                  <a:cubicBezTo>
                    <a:pt x="3138681" y="1186180"/>
                    <a:pt x="3151381" y="1177290"/>
                    <a:pt x="3156461" y="1163320"/>
                  </a:cubicBezTo>
                  <a:lnTo>
                    <a:pt x="3247901" y="892810"/>
                  </a:lnTo>
                  <a:lnTo>
                    <a:pt x="3447291" y="1432560"/>
                  </a:lnTo>
                  <a:cubicBezTo>
                    <a:pt x="3452371" y="1445260"/>
                    <a:pt x="3465071" y="1454150"/>
                    <a:pt x="3477771" y="1454150"/>
                  </a:cubicBezTo>
                  <a:lnTo>
                    <a:pt x="3479041" y="1454150"/>
                  </a:lnTo>
                  <a:cubicBezTo>
                    <a:pt x="3493010" y="1454150"/>
                    <a:pt x="3505710" y="1445260"/>
                    <a:pt x="3509521" y="1431290"/>
                  </a:cubicBezTo>
                  <a:lnTo>
                    <a:pt x="3661921" y="965200"/>
                  </a:lnTo>
                  <a:lnTo>
                    <a:pt x="3747010" y="1122680"/>
                  </a:lnTo>
                  <a:cubicBezTo>
                    <a:pt x="3753360" y="1135380"/>
                    <a:pt x="3768601" y="1141730"/>
                    <a:pt x="3782571" y="1139190"/>
                  </a:cubicBezTo>
                  <a:cubicBezTo>
                    <a:pt x="3796541" y="1136650"/>
                    <a:pt x="3807971" y="1123950"/>
                    <a:pt x="3809241" y="1109980"/>
                  </a:cubicBezTo>
                  <a:lnTo>
                    <a:pt x="3875281" y="397510"/>
                  </a:lnTo>
                  <a:lnTo>
                    <a:pt x="4051810" y="2371090"/>
                  </a:lnTo>
                  <a:cubicBezTo>
                    <a:pt x="4053081" y="2387600"/>
                    <a:pt x="4067051" y="2400300"/>
                    <a:pt x="4083560" y="2401570"/>
                  </a:cubicBezTo>
                  <a:lnTo>
                    <a:pt x="4084831" y="2401570"/>
                  </a:lnTo>
                  <a:cubicBezTo>
                    <a:pt x="4101341" y="2401570"/>
                    <a:pt x="4115310" y="2390140"/>
                    <a:pt x="4117851" y="2373630"/>
                  </a:cubicBezTo>
                  <a:lnTo>
                    <a:pt x="4352801" y="904240"/>
                  </a:lnTo>
                  <a:lnTo>
                    <a:pt x="4449321" y="1394460"/>
                  </a:lnTo>
                  <a:cubicBezTo>
                    <a:pt x="4451860" y="1409700"/>
                    <a:pt x="4465831" y="1421130"/>
                    <a:pt x="4481071" y="1421130"/>
                  </a:cubicBezTo>
                  <a:cubicBezTo>
                    <a:pt x="4496310" y="1421130"/>
                    <a:pt x="4510281" y="1410970"/>
                    <a:pt x="4514091" y="1395730"/>
                  </a:cubicBezTo>
                  <a:lnTo>
                    <a:pt x="4563621" y="1184910"/>
                  </a:lnTo>
                  <a:lnTo>
                    <a:pt x="5140201" y="1184910"/>
                  </a:lnTo>
                  <a:lnTo>
                    <a:pt x="5137660" y="1151890"/>
                  </a:lnTo>
                  <a:close/>
                </a:path>
              </a:pathLst>
            </a:custGeom>
            <a:solidFill>
              <a:srgbClr val="E40037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638425" y="708128"/>
            <a:ext cx="13011150" cy="108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16"/>
              </a:lnSpc>
            </a:pPr>
            <a:r>
              <a:rPr lang="en-US" sz="4200" b="1">
                <a:solidFill>
                  <a:srgbClr val="E40037"/>
                </a:solidFill>
                <a:latin typeface="Exo"/>
              </a:rPr>
              <a:t>Top things to know about Access to Services &amp; Wider Determinants of Health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5618693" y="326516"/>
            <a:ext cx="2669307" cy="1247752"/>
            <a:chOff x="0" y="0"/>
            <a:chExt cx="5137661" cy="24015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40201" cy="2401570"/>
            </a:xfrm>
            <a:custGeom>
              <a:avLst/>
              <a:gdLst/>
              <a:ahLst/>
              <a:cxnLst/>
              <a:rect l="l" t="t" r="r" b="b"/>
              <a:pathLst>
                <a:path w="5140201" h="2401570">
                  <a:moveTo>
                    <a:pt x="5137660" y="1151890"/>
                  </a:moveTo>
                  <a:lnTo>
                    <a:pt x="5137660" y="1118870"/>
                  </a:lnTo>
                  <a:lnTo>
                    <a:pt x="4534410" y="1118870"/>
                  </a:lnTo>
                  <a:cubicBezTo>
                    <a:pt x="4519171" y="1118870"/>
                    <a:pt x="4505201" y="1129030"/>
                    <a:pt x="4502660" y="1144270"/>
                  </a:cubicBezTo>
                  <a:lnTo>
                    <a:pt x="4482341" y="1230630"/>
                  </a:lnTo>
                  <a:lnTo>
                    <a:pt x="4379471" y="709930"/>
                  </a:lnTo>
                  <a:cubicBezTo>
                    <a:pt x="4376931" y="694690"/>
                    <a:pt x="4362960" y="683260"/>
                    <a:pt x="4346451" y="683260"/>
                  </a:cubicBezTo>
                  <a:cubicBezTo>
                    <a:pt x="4329941" y="683260"/>
                    <a:pt x="4317241" y="694690"/>
                    <a:pt x="4314701" y="711200"/>
                  </a:cubicBezTo>
                  <a:lnTo>
                    <a:pt x="4092451" y="2101850"/>
                  </a:lnTo>
                  <a:lnTo>
                    <a:pt x="3907031" y="30480"/>
                  </a:lnTo>
                  <a:cubicBezTo>
                    <a:pt x="3904490" y="12700"/>
                    <a:pt x="3890521" y="0"/>
                    <a:pt x="3874010" y="0"/>
                  </a:cubicBezTo>
                  <a:cubicBezTo>
                    <a:pt x="3857501" y="0"/>
                    <a:pt x="3842260" y="12700"/>
                    <a:pt x="3840991" y="30480"/>
                  </a:cubicBezTo>
                  <a:lnTo>
                    <a:pt x="3752091" y="995680"/>
                  </a:lnTo>
                  <a:lnTo>
                    <a:pt x="3682241" y="866140"/>
                  </a:lnTo>
                  <a:cubicBezTo>
                    <a:pt x="3675891" y="854710"/>
                    <a:pt x="3663191" y="847090"/>
                    <a:pt x="3650491" y="848360"/>
                  </a:cubicBezTo>
                  <a:cubicBezTo>
                    <a:pt x="3637791" y="849630"/>
                    <a:pt x="3626360" y="858520"/>
                    <a:pt x="3622551" y="871220"/>
                  </a:cubicBezTo>
                  <a:lnTo>
                    <a:pt x="3475231" y="1320800"/>
                  </a:lnTo>
                  <a:lnTo>
                    <a:pt x="3277110" y="782320"/>
                  </a:lnTo>
                  <a:cubicBezTo>
                    <a:pt x="3272031" y="769620"/>
                    <a:pt x="3259331" y="760730"/>
                    <a:pt x="3245361" y="760730"/>
                  </a:cubicBezTo>
                  <a:cubicBezTo>
                    <a:pt x="3231391" y="760730"/>
                    <a:pt x="3218691" y="769620"/>
                    <a:pt x="3214881" y="783590"/>
                  </a:cubicBezTo>
                  <a:lnTo>
                    <a:pt x="3101851" y="1120140"/>
                  </a:lnTo>
                  <a:lnTo>
                    <a:pt x="0" y="1120140"/>
                  </a:lnTo>
                  <a:lnTo>
                    <a:pt x="0" y="1186180"/>
                  </a:lnTo>
                  <a:lnTo>
                    <a:pt x="3124711" y="1186180"/>
                  </a:lnTo>
                  <a:cubicBezTo>
                    <a:pt x="3138681" y="1186180"/>
                    <a:pt x="3151381" y="1177290"/>
                    <a:pt x="3156461" y="1163320"/>
                  </a:cubicBezTo>
                  <a:lnTo>
                    <a:pt x="3247901" y="892810"/>
                  </a:lnTo>
                  <a:lnTo>
                    <a:pt x="3447291" y="1432560"/>
                  </a:lnTo>
                  <a:cubicBezTo>
                    <a:pt x="3452371" y="1445260"/>
                    <a:pt x="3465071" y="1454150"/>
                    <a:pt x="3477771" y="1454150"/>
                  </a:cubicBezTo>
                  <a:lnTo>
                    <a:pt x="3479041" y="1454150"/>
                  </a:lnTo>
                  <a:cubicBezTo>
                    <a:pt x="3493010" y="1454150"/>
                    <a:pt x="3505710" y="1445260"/>
                    <a:pt x="3509521" y="1431290"/>
                  </a:cubicBezTo>
                  <a:lnTo>
                    <a:pt x="3661921" y="965200"/>
                  </a:lnTo>
                  <a:lnTo>
                    <a:pt x="3747010" y="1122680"/>
                  </a:lnTo>
                  <a:cubicBezTo>
                    <a:pt x="3753360" y="1135380"/>
                    <a:pt x="3768601" y="1141730"/>
                    <a:pt x="3782571" y="1139190"/>
                  </a:cubicBezTo>
                  <a:cubicBezTo>
                    <a:pt x="3796541" y="1136650"/>
                    <a:pt x="3807971" y="1123950"/>
                    <a:pt x="3809241" y="1109980"/>
                  </a:cubicBezTo>
                  <a:lnTo>
                    <a:pt x="3875281" y="397510"/>
                  </a:lnTo>
                  <a:lnTo>
                    <a:pt x="4051810" y="2371090"/>
                  </a:lnTo>
                  <a:cubicBezTo>
                    <a:pt x="4053081" y="2387600"/>
                    <a:pt x="4067051" y="2400300"/>
                    <a:pt x="4083560" y="2401570"/>
                  </a:cubicBezTo>
                  <a:lnTo>
                    <a:pt x="4084831" y="2401570"/>
                  </a:lnTo>
                  <a:cubicBezTo>
                    <a:pt x="4101341" y="2401570"/>
                    <a:pt x="4115310" y="2390140"/>
                    <a:pt x="4117851" y="2373630"/>
                  </a:cubicBezTo>
                  <a:lnTo>
                    <a:pt x="4352801" y="904240"/>
                  </a:lnTo>
                  <a:lnTo>
                    <a:pt x="4449321" y="1394460"/>
                  </a:lnTo>
                  <a:cubicBezTo>
                    <a:pt x="4451860" y="1409700"/>
                    <a:pt x="4465831" y="1421130"/>
                    <a:pt x="4481071" y="1421130"/>
                  </a:cubicBezTo>
                  <a:cubicBezTo>
                    <a:pt x="4496310" y="1421130"/>
                    <a:pt x="4510281" y="1410970"/>
                    <a:pt x="4514091" y="1395730"/>
                  </a:cubicBezTo>
                  <a:lnTo>
                    <a:pt x="4563621" y="1184910"/>
                  </a:lnTo>
                  <a:lnTo>
                    <a:pt x="5140201" y="1184910"/>
                  </a:lnTo>
                  <a:lnTo>
                    <a:pt x="5137660" y="1151890"/>
                  </a:lnTo>
                  <a:close/>
                </a:path>
              </a:pathLst>
            </a:custGeom>
            <a:solidFill>
              <a:srgbClr val="E40037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9139238" y="4926330"/>
            <a:ext cx="9525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endParaRPr/>
          </a:p>
        </p:txBody>
      </p:sp>
      <p:grpSp>
        <p:nvGrpSpPr>
          <p:cNvPr id="11" name="Group 11"/>
          <p:cNvGrpSpPr/>
          <p:nvPr/>
        </p:nvGrpSpPr>
        <p:grpSpPr>
          <a:xfrm>
            <a:off x="4763" y="7494396"/>
            <a:ext cx="18288000" cy="2792604"/>
            <a:chOff x="0" y="0"/>
            <a:chExt cx="5099508" cy="77870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099508" cy="778702"/>
            </a:xfrm>
            <a:custGeom>
              <a:avLst/>
              <a:gdLst/>
              <a:ahLst/>
              <a:cxnLst/>
              <a:rect l="l" t="t" r="r" b="b"/>
              <a:pathLst>
                <a:path w="5099508" h="778702">
                  <a:moveTo>
                    <a:pt x="0" y="0"/>
                  </a:moveTo>
                  <a:lnTo>
                    <a:pt x="5099508" y="0"/>
                  </a:lnTo>
                  <a:lnTo>
                    <a:pt x="5099508" y="778702"/>
                  </a:lnTo>
                  <a:lnTo>
                    <a:pt x="0" y="778702"/>
                  </a:lnTo>
                  <a:close/>
                </a:path>
              </a:pathLst>
            </a:custGeom>
            <a:solidFill>
              <a:srgbClr val="E40037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325562" y="2562344"/>
            <a:ext cx="1342185" cy="134218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47052" y="7993518"/>
            <a:ext cx="1264782" cy="126478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753804" y="7588340"/>
            <a:ext cx="1130478" cy="1130478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955785" y="2265168"/>
            <a:ext cx="3847317" cy="1552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72"/>
              </a:lnSpc>
            </a:pPr>
            <a:r>
              <a:rPr lang="en-US" sz="2399" b="1">
                <a:solidFill>
                  <a:srgbClr val="FFFFFF"/>
                </a:solidFill>
                <a:latin typeface="Exo"/>
              </a:rPr>
              <a:t>33.9% of residents live in areas classified  as rural.</a:t>
            </a:r>
          </a:p>
          <a:p>
            <a:pPr>
              <a:lnSpc>
                <a:spcPts val="2472"/>
              </a:lnSpc>
            </a:pPr>
            <a:r>
              <a:rPr lang="en-US" sz="2399" b="1">
                <a:solidFill>
                  <a:srgbClr val="FFFFFF"/>
                </a:solidFill>
                <a:latin typeface="Exo"/>
              </a:rPr>
              <a:t> </a:t>
            </a:r>
          </a:p>
          <a:p>
            <a:pPr>
              <a:lnSpc>
                <a:spcPts val="2390"/>
              </a:lnSpc>
            </a:pPr>
            <a:r>
              <a:rPr lang="en-US" sz="2321" b="1">
                <a:solidFill>
                  <a:srgbClr val="FFFFFF"/>
                </a:solidFill>
                <a:latin typeface="Exo"/>
              </a:rPr>
              <a:t>66.1% live in areas classified as Urban.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37368" y="1854267"/>
            <a:ext cx="1172847" cy="117284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 l="51310"/>
          <a:stretch>
            <a:fillRect/>
          </a:stretch>
        </p:blipFill>
        <p:spPr>
          <a:xfrm>
            <a:off x="437912" y="2968275"/>
            <a:ext cx="1181575" cy="849359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337368" y="3905922"/>
            <a:ext cx="4931131" cy="468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FFFFFF"/>
                </a:solidFill>
                <a:latin typeface="Open Sans"/>
              </a:rPr>
              <a:t>This classification is based on where residents are living </a:t>
            </a:r>
            <a:r>
              <a:rPr lang="en-US" sz="1199">
                <a:solidFill>
                  <a:srgbClr val="FFFFFF"/>
                </a:solidFill>
                <a:latin typeface="Exo"/>
              </a:rPr>
              <a:t> </a:t>
            </a:r>
          </a:p>
          <a:p>
            <a:pPr>
              <a:lnSpc>
                <a:spcPts val="1960"/>
              </a:lnSpc>
              <a:spcBef>
                <a:spcPct val="0"/>
              </a:spcBef>
            </a:pPr>
            <a:r>
              <a:rPr lang="en-US" sz="1199">
                <a:solidFill>
                  <a:srgbClr val="FFFFFF"/>
                </a:solidFill>
                <a:latin typeface="Exo"/>
              </a:rPr>
              <a:t>rather than the georgrpahy of the area as a whole.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421030" y="1900138"/>
            <a:ext cx="7656564" cy="336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72"/>
              </a:lnSpc>
            </a:pPr>
            <a:r>
              <a:rPr lang="en-US" sz="2400" b="1">
                <a:solidFill>
                  <a:srgbClr val="FFFFFF"/>
                </a:solidFill>
                <a:latin typeface="Exo"/>
              </a:rPr>
              <a:t>Average Travel Times by Walking or Public Transport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454281" y="2277774"/>
            <a:ext cx="2723555" cy="632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b="1">
                <a:solidFill>
                  <a:srgbClr val="FFFFFF"/>
                </a:solidFill>
                <a:latin typeface="Exo"/>
              </a:rPr>
              <a:t>19.4 minutes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475148" y="3272069"/>
            <a:ext cx="2801392" cy="632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b="1">
                <a:solidFill>
                  <a:srgbClr val="FFFFFF"/>
                </a:solidFill>
                <a:latin typeface="Exo"/>
              </a:rPr>
              <a:t>45.4 minutes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016781" y="2250704"/>
            <a:ext cx="2628900" cy="632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b="1">
                <a:solidFill>
                  <a:srgbClr val="FFFFFF"/>
                </a:solidFill>
                <a:latin typeface="Exo"/>
              </a:rPr>
              <a:t>11.6 minutes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475148" y="2812384"/>
            <a:ext cx="2470897" cy="340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71"/>
              </a:lnSpc>
            </a:pPr>
            <a:r>
              <a:rPr lang="en-US" sz="2399" b="1">
                <a:solidFill>
                  <a:srgbClr val="FFFFFF"/>
                </a:solidFill>
                <a:latin typeface="Exo"/>
              </a:rPr>
              <a:t>to 8 key services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016781" y="2865623"/>
            <a:ext cx="2531490" cy="340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71"/>
              </a:lnSpc>
            </a:pPr>
            <a:r>
              <a:rPr lang="en-US" sz="2399" b="1">
                <a:solidFill>
                  <a:srgbClr val="FFFFFF"/>
                </a:solidFill>
                <a:latin typeface="Exo"/>
              </a:rPr>
              <a:t>to a GP surgery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454281" y="3885680"/>
            <a:ext cx="2150490" cy="340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71"/>
              </a:lnSpc>
            </a:pPr>
            <a:r>
              <a:rPr lang="en-US" sz="2399" b="1">
                <a:solidFill>
                  <a:srgbClr val="FFFFFF"/>
                </a:solidFill>
                <a:latin typeface="Exo"/>
              </a:rPr>
              <a:t>to a hospital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892889" y="2840539"/>
            <a:ext cx="632668" cy="1538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  <a:spcBef>
                <a:spcPct val="0"/>
              </a:spcBef>
            </a:pPr>
            <a:r>
              <a:rPr lang="en-US" sz="8800" b="1">
                <a:solidFill>
                  <a:srgbClr val="FFFFFF"/>
                </a:solidFill>
                <a:latin typeface="Exo"/>
              </a:rPr>
              <a:t>3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525558" y="3313078"/>
            <a:ext cx="2770575" cy="849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2"/>
              </a:lnSpc>
            </a:pPr>
            <a:r>
              <a:rPr lang="en-US" sz="2099" b="1">
                <a:solidFill>
                  <a:srgbClr val="FFFFFF"/>
                </a:solidFill>
                <a:latin typeface="Exo"/>
              </a:rPr>
              <a:t>areas* had travel times to a hospital of 60 minutes or more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019302" y="4197462"/>
            <a:ext cx="3058292" cy="261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FFFFFF"/>
                </a:solidFill>
                <a:latin typeface="Open Sans"/>
              </a:rPr>
              <a:t>(*Maldon, Tendring &amp; Braintree)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4882881" y="1994227"/>
            <a:ext cx="3176287" cy="2380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0"/>
              </a:lnSpc>
            </a:pPr>
            <a:r>
              <a:rPr lang="en-US" sz="2300" b="1">
                <a:solidFill>
                  <a:srgbClr val="FFFFFF"/>
                </a:solidFill>
                <a:latin typeface="Exo"/>
              </a:rPr>
              <a:t>Compared to the England average (83.8%) , all CCGs in Essex had lower levels of patients reporting positive experiences with their GP</a:t>
            </a:r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8"/>
          <a:srcRect l="40171" r="4971"/>
          <a:stretch>
            <a:fillRect/>
          </a:stretch>
        </p:blipFill>
        <p:spPr>
          <a:xfrm rot="5400000">
            <a:off x="13254302" y="3014950"/>
            <a:ext cx="2465719" cy="38205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8"/>
          <a:srcRect l="40171" r="4971"/>
          <a:stretch>
            <a:fillRect/>
          </a:stretch>
        </p:blipFill>
        <p:spPr>
          <a:xfrm rot="5400000">
            <a:off x="4761271" y="3042407"/>
            <a:ext cx="2465719" cy="382058"/>
          </a:xfrm>
          <a:prstGeom prst="rect">
            <a:avLst/>
          </a:prstGeom>
        </p:spPr>
      </p:pic>
      <p:sp>
        <p:nvSpPr>
          <p:cNvPr id="33" name="TextBox 33"/>
          <p:cNvSpPr txBox="1"/>
          <p:nvPr/>
        </p:nvSpPr>
        <p:spPr>
          <a:xfrm>
            <a:off x="186887" y="4609180"/>
            <a:ext cx="2984465" cy="1245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 b="1">
                <a:solidFill>
                  <a:srgbClr val="E40037"/>
                </a:solidFill>
                <a:latin typeface="Exo"/>
              </a:rPr>
              <a:t>£618.6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171352" y="4832952"/>
            <a:ext cx="3603683" cy="64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72"/>
              </a:lnSpc>
            </a:pPr>
            <a:r>
              <a:rPr lang="en-US" sz="2400" b="1">
                <a:solidFill>
                  <a:srgbClr val="E40037"/>
                </a:solidFill>
                <a:latin typeface="Exo"/>
              </a:rPr>
              <a:t>Average weekly income for full-time workers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171352" y="5511198"/>
            <a:ext cx="3603683" cy="294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2"/>
              </a:lnSpc>
            </a:pPr>
            <a:r>
              <a:rPr lang="en-US" sz="2099" b="1">
                <a:solidFill>
                  <a:srgbClr val="E40037"/>
                </a:solidFill>
                <a:latin typeface="Exo"/>
              </a:rPr>
              <a:t>(England Average £574.9)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86887" y="5855050"/>
            <a:ext cx="6588148" cy="698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36"/>
              </a:lnSpc>
            </a:pPr>
            <a:r>
              <a:rPr lang="en-US" sz="2400" b="1" i="1">
                <a:solidFill>
                  <a:srgbClr val="E40037"/>
                </a:solidFill>
                <a:latin typeface="Exo"/>
              </a:rPr>
              <a:t>Male residents earned on average £130 (19.5%) more per week than female residents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8487" y="6596218"/>
            <a:ext cx="7213593" cy="605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93"/>
              </a:lnSpc>
            </a:pPr>
            <a:r>
              <a:rPr lang="en-US" sz="2100" i="1">
                <a:solidFill>
                  <a:srgbClr val="E40037"/>
                </a:solidFill>
                <a:latin typeface="Exo"/>
              </a:rPr>
              <a:t>Part-time workers earned an average of £182.10</a:t>
            </a:r>
          </a:p>
          <a:p>
            <a:pPr>
              <a:lnSpc>
                <a:spcPts val="2394"/>
              </a:lnSpc>
            </a:pPr>
            <a:r>
              <a:rPr lang="en-US" sz="2100" i="1">
                <a:solidFill>
                  <a:srgbClr val="E40037"/>
                </a:solidFill>
                <a:latin typeface="Exo"/>
              </a:rPr>
              <a:t> per week; lower than the England Average of £187.3 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157094" y="5511198"/>
            <a:ext cx="3092218" cy="1171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800" dirty="0">
                <a:solidFill>
                  <a:srgbClr val="E40037"/>
                </a:solidFill>
                <a:latin typeface="Open Sans"/>
              </a:rPr>
              <a:t>are in the 10% most deprived</a:t>
            </a:r>
            <a:r>
              <a:rPr lang="en-US" sz="2800" dirty="0">
                <a:solidFill>
                  <a:srgbClr val="E40037"/>
                </a:solidFill>
                <a:latin typeface="Exo"/>
              </a:rPr>
              <a:t> areas nationally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139238" y="4926330"/>
            <a:ext cx="9525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endParaRPr/>
          </a:p>
        </p:txBody>
      </p:sp>
      <p:sp>
        <p:nvSpPr>
          <p:cNvPr id="40" name="TextBox 40"/>
          <p:cNvSpPr txBox="1"/>
          <p:nvPr/>
        </p:nvSpPr>
        <p:spPr>
          <a:xfrm>
            <a:off x="7052032" y="4614545"/>
            <a:ext cx="2984465" cy="8288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  <a:spcBef>
                <a:spcPct val="0"/>
              </a:spcBef>
            </a:pPr>
            <a:r>
              <a:rPr lang="en-US" sz="5200" b="1" dirty="0">
                <a:solidFill>
                  <a:srgbClr val="E40037"/>
                </a:solidFill>
                <a:latin typeface="Exo"/>
              </a:rPr>
              <a:t>30 LSOAs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157094" y="6791616"/>
            <a:ext cx="3943677" cy="388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399" dirty="0">
                <a:solidFill>
                  <a:srgbClr val="E40037"/>
                </a:solidFill>
                <a:latin typeface="Exo"/>
              </a:rPr>
              <a:t>(IMD 2019)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371746" y="4614545"/>
            <a:ext cx="164574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  <a:spcBef>
                <a:spcPct val="0"/>
              </a:spcBef>
            </a:pPr>
            <a:r>
              <a:rPr lang="en-US" sz="5200" b="1" dirty="0">
                <a:solidFill>
                  <a:srgbClr val="E40037"/>
                </a:solidFill>
                <a:latin typeface="Exo"/>
              </a:rPr>
              <a:t>3 LAs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0308494" y="5465145"/>
            <a:ext cx="2434128" cy="1590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800" dirty="0">
                <a:solidFill>
                  <a:srgbClr val="E40037"/>
                </a:solidFill>
                <a:latin typeface="Open Sans"/>
              </a:rPr>
              <a:t>have an average rank in the bottom 40% </a:t>
            </a:r>
            <a:r>
              <a:rPr lang="en-US" sz="2800" dirty="0">
                <a:solidFill>
                  <a:srgbClr val="E40037"/>
                </a:solidFill>
                <a:latin typeface="Exo"/>
              </a:rPr>
              <a:t>nationally</a:t>
            </a:r>
          </a:p>
        </p:txBody>
      </p:sp>
      <p:pic>
        <p:nvPicPr>
          <p:cNvPr id="44" name="Picture 44"/>
          <p:cNvPicPr>
            <a:picLocks noChangeAspect="1"/>
          </p:cNvPicPr>
          <p:nvPr/>
        </p:nvPicPr>
        <p:blipFill>
          <a:blip r:embed="rId9"/>
          <a:srcRect l="40171" r="4971"/>
          <a:stretch>
            <a:fillRect/>
          </a:stretch>
        </p:blipFill>
        <p:spPr>
          <a:xfrm rot="5400000">
            <a:off x="5733205" y="5891786"/>
            <a:ext cx="2465719" cy="382058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9"/>
          <a:srcRect l="40171" r="4971"/>
          <a:stretch>
            <a:fillRect/>
          </a:stretch>
        </p:blipFill>
        <p:spPr>
          <a:xfrm rot="5400000">
            <a:off x="11700791" y="5891786"/>
            <a:ext cx="2465719" cy="382058"/>
          </a:xfrm>
          <a:prstGeom prst="rect">
            <a:avLst/>
          </a:prstGeom>
        </p:spPr>
      </p:pic>
      <p:sp>
        <p:nvSpPr>
          <p:cNvPr id="46" name="TextBox 46"/>
          <p:cNvSpPr txBox="1"/>
          <p:nvPr/>
        </p:nvSpPr>
        <p:spPr>
          <a:xfrm>
            <a:off x="13124680" y="4881753"/>
            <a:ext cx="4766265" cy="638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4"/>
              </a:lnSpc>
            </a:pPr>
            <a:r>
              <a:rPr lang="en-US" sz="2400" b="1">
                <a:solidFill>
                  <a:srgbClr val="E40037"/>
                </a:solidFill>
                <a:latin typeface="Exo"/>
              </a:rPr>
              <a:t>52,833 </a:t>
            </a:r>
            <a:r>
              <a:rPr lang="en-US" sz="2400">
                <a:solidFill>
                  <a:srgbClr val="E40037"/>
                </a:solidFill>
                <a:latin typeface="Exo"/>
              </a:rPr>
              <a:t>households (8.64%) were  in fuel poverty in 2016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3124680" y="5641553"/>
            <a:ext cx="4766265" cy="911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76"/>
              </a:lnSpc>
            </a:pPr>
            <a:r>
              <a:rPr lang="en-US" sz="2400" b="1">
                <a:solidFill>
                  <a:srgbClr val="E40037"/>
                </a:solidFill>
                <a:latin typeface="Exo"/>
              </a:rPr>
              <a:t>13,100 </a:t>
            </a:r>
            <a:r>
              <a:rPr lang="en-US" sz="2400">
                <a:solidFill>
                  <a:srgbClr val="E40037"/>
                </a:solidFill>
                <a:latin typeface="Exo"/>
              </a:rPr>
              <a:t>households with dependent children (2.8%) were classed as workless in 2017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3124680" y="6624793"/>
            <a:ext cx="4918665" cy="619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52"/>
              </a:lnSpc>
            </a:pPr>
            <a:r>
              <a:rPr lang="en-US" sz="2400" b="1">
                <a:solidFill>
                  <a:srgbClr val="E40037"/>
                </a:solidFill>
                <a:latin typeface="Exo"/>
              </a:rPr>
              <a:t>89,381 </a:t>
            </a:r>
            <a:r>
              <a:rPr lang="en-US" sz="2400">
                <a:solidFill>
                  <a:srgbClr val="E40037"/>
                </a:solidFill>
                <a:latin typeface="Exo"/>
              </a:rPr>
              <a:t>children (10%) were  e</a:t>
            </a:r>
            <a:r>
              <a:rPr lang="en-US" sz="2400" b="0">
                <a:solidFill>
                  <a:srgbClr val="E40037"/>
                </a:solidFill>
                <a:latin typeface="Exo"/>
              </a:rPr>
              <a:t>ligible for free school meals in 2018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4033838" y="6664643"/>
            <a:ext cx="9525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endParaRPr/>
          </a:p>
        </p:txBody>
      </p:sp>
      <p:sp>
        <p:nvSpPr>
          <p:cNvPr id="50" name="TextBox 50"/>
          <p:cNvSpPr txBox="1"/>
          <p:nvPr/>
        </p:nvSpPr>
        <p:spPr>
          <a:xfrm>
            <a:off x="128487" y="7826502"/>
            <a:ext cx="2874250" cy="1355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21"/>
              </a:lnSpc>
            </a:pPr>
            <a:r>
              <a:rPr lang="en-US" sz="2100">
                <a:solidFill>
                  <a:srgbClr val="FFFFFF"/>
                </a:solidFill>
                <a:latin typeface="Exo"/>
              </a:rPr>
              <a:t>                       of children </a:t>
            </a:r>
          </a:p>
          <a:p>
            <a:pPr algn="ctr">
              <a:lnSpc>
                <a:spcPts val="2121"/>
              </a:lnSpc>
            </a:pPr>
            <a:r>
              <a:rPr lang="en-US" sz="2100">
                <a:solidFill>
                  <a:srgbClr val="FFFFFF"/>
                </a:solidFill>
                <a:latin typeface="Exo"/>
              </a:rPr>
              <a:t>achieved a good level of development at the Early Years Foundation Stage in 2018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282085" y="7519797"/>
            <a:ext cx="1228130" cy="632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b="1">
                <a:solidFill>
                  <a:srgbClr val="FFFFFF"/>
                </a:solidFill>
                <a:latin typeface="Exo"/>
              </a:rPr>
              <a:t>72.1%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86887" y="9201150"/>
            <a:ext cx="3603683" cy="249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54"/>
              </a:lnSpc>
            </a:pPr>
            <a:r>
              <a:rPr lang="en-US" sz="1800" i="1">
                <a:solidFill>
                  <a:srgbClr val="FFFFFF"/>
                </a:solidFill>
                <a:latin typeface="Exo"/>
              </a:rPr>
              <a:t>(England Average 71.5%)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763" y="9557849"/>
            <a:ext cx="2874250" cy="555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21"/>
              </a:lnSpc>
            </a:pPr>
            <a:r>
              <a:rPr lang="en-US" sz="2100" b="1" i="1">
                <a:solidFill>
                  <a:srgbClr val="FFFFFF"/>
                </a:solidFill>
                <a:latin typeface="Exo"/>
              </a:rPr>
              <a:t>     This is 1.5% lower than 2017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4860168" y="7640519"/>
            <a:ext cx="3325502" cy="2194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3"/>
              </a:lnSpc>
            </a:pPr>
            <a:r>
              <a:rPr lang="en-US" sz="2100">
                <a:solidFill>
                  <a:srgbClr val="FFFFFF"/>
                </a:solidFill>
                <a:latin typeface="Open Sans"/>
              </a:rPr>
              <a:t>of pupils achieved grade 9-4 in English and Maths GCSE  (a good pass) in 2018</a:t>
            </a:r>
          </a:p>
          <a:p>
            <a:pPr>
              <a:lnSpc>
                <a:spcPts val="2163"/>
              </a:lnSpc>
            </a:pPr>
            <a:endParaRPr lang="en-US" sz="21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2163"/>
              </a:lnSpc>
            </a:pPr>
            <a:r>
              <a:rPr lang="en-US" sz="2100">
                <a:solidFill>
                  <a:srgbClr val="FFFFFF"/>
                </a:solidFill>
                <a:latin typeface="Open Sans"/>
              </a:rPr>
              <a:t>achieved grade 9-5 English and Maths GCSE (a strong pass) in 2018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3440352" y="7526219"/>
            <a:ext cx="1313557" cy="632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b="1">
                <a:solidFill>
                  <a:srgbClr val="FFFFFF"/>
                </a:solidFill>
                <a:latin typeface="Exo"/>
              </a:rPr>
              <a:t>63.3%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3448517" y="9124833"/>
            <a:ext cx="1346002" cy="632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b="1">
                <a:solidFill>
                  <a:srgbClr val="FFFFFF"/>
                </a:solidFill>
                <a:latin typeface="Exo"/>
              </a:rPr>
              <a:t>40.7%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3466657" y="9863626"/>
            <a:ext cx="3603683" cy="249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54"/>
              </a:lnSpc>
            </a:pPr>
            <a:r>
              <a:rPr lang="en-US" sz="1800" i="1">
                <a:solidFill>
                  <a:srgbClr val="FFFFFF"/>
                </a:solidFill>
                <a:latin typeface="Exo"/>
              </a:rPr>
              <a:t>(England Average = 59.7%, 39.9%)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8404489" y="7519797"/>
            <a:ext cx="1319064" cy="632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b="1">
                <a:solidFill>
                  <a:srgbClr val="FFFFFF"/>
                </a:solidFill>
                <a:latin typeface="Exo"/>
              </a:rPr>
              <a:t>23.9%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8224661" y="7902702"/>
            <a:ext cx="2147085" cy="108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21"/>
              </a:lnSpc>
            </a:pPr>
            <a:r>
              <a:rPr lang="en-US" sz="2100">
                <a:solidFill>
                  <a:srgbClr val="FFFFFF"/>
                </a:solidFill>
                <a:latin typeface="Exo"/>
              </a:rPr>
              <a:t>                       of adults aged 16+ have no formal qualifications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8474872" y="9297094"/>
            <a:ext cx="1833622" cy="939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4"/>
              </a:lnSpc>
            </a:pPr>
            <a:r>
              <a:rPr lang="en-US" sz="1800" i="1">
                <a:solidFill>
                  <a:srgbClr val="FFFFFF"/>
                </a:solidFill>
                <a:latin typeface="Exo"/>
              </a:rPr>
              <a:t>(England + Eastern Region Average 22.5%)</a:t>
            </a:r>
          </a:p>
        </p:txBody>
      </p:sp>
      <p:pic>
        <p:nvPicPr>
          <p:cNvPr id="61" name="Picture 61"/>
          <p:cNvPicPr>
            <a:picLocks noChangeAspect="1"/>
          </p:cNvPicPr>
          <p:nvPr/>
        </p:nvPicPr>
        <p:blipFill>
          <a:blip r:embed="rId8"/>
          <a:srcRect l="40171" r="4971"/>
          <a:stretch>
            <a:fillRect/>
          </a:stretch>
        </p:blipFill>
        <p:spPr>
          <a:xfrm rot="5400000">
            <a:off x="9329915" y="8637827"/>
            <a:ext cx="2465719" cy="382058"/>
          </a:xfrm>
          <a:prstGeom prst="rect">
            <a:avLst/>
          </a:prstGeom>
        </p:spPr>
      </p:pic>
      <p:sp>
        <p:nvSpPr>
          <p:cNvPr id="62" name="TextBox 62"/>
          <p:cNvSpPr txBox="1"/>
          <p:nvPr/>
        </p:nvSpPr>
        <p:spPr>
          <a:xfrm>
            <a:off x="12162731" y="7777296"/>
            <a:ext cx="5728215" cy="892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94"/>
              </a:lnSpc>
            </a:pPr>
            <a:r>
              <a:rPr lang="en-US" sz="2100">
                <a:solidFill>
                  <a:srgbClr val="FFFFFF"/>
                </a:solidFill>
                <a:latin typeface="Exo"/>
              </a:rPr>
              <a:t>21,803 household were on housing waiting lists in 2018/19; equivalent to 3.54% of all households in the Essex County Council Area.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0892889" y="8838381"/>
            <a:ext cx="6998056" cy="1214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1"/>
              </a:lnSpc>
            </a:pPr>
            <a:r>
              <a:rPr lang="en-US" sz="2099">
                <a:solidFill>
                  <a:srgbClr val="FFFFFF"/>
                </a:solidFill>
                <a:latin typeface="Exo"/>
              </a:rPr>
              <a:t>67 people were recorded as rough sleeping in 2018, equivalent to 1.08 rough sleepers to every 10,000 households in the area. 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i="1">
                <a:solidFill>
                  <a:srgbClr val="FFFFFF"/>
                </a:solidFill>
                <a:latin typeface="Exo"/>
              </a:rPr>
              <a:t>England average (2.01 per 10,000) East of England (1.88)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F5A0EA5-C9EA-4413-AA3B-DB146CA049FB}"/>
              </a:ext>
            </a:extLst>
          </p:cNvPr>
          <p:cNvGrpSpPr/>
          <p:nvPr/>
        </p:nvGrpSpPr>
        <p:grpSpPr>
          <a:xfrm>
            <a:off x="4763" y="0"/>
            <a:ext cx="18288000" cy="1693284"/>
            <a:chOff x="0" y="0"/>
            <a:chExt cx="5099508" cy="472163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877B3753-F984-49BF-AF62-A9D33A6FFDBC}"/>
                </a:ext>
              </a:extLst>
            </p:cNvPr>
            <p:cNvSpPr/>
            <p:nvPr/>
          </p:nvSpPr>
          <p:spPr>
            <a:xfrm>
              <a:off x="0" y="0"/>
              <a:ext cx="5099508" cy="472163"/>
            </a:xfrm>
            <a:custGeom>
              <a:avLst/>
              <a:gdLst/>
              <a:ahLst/>
              <a:cxnLst/>
              <a:rect l="l" t="t" r="r" b="b"/>
              <a:pathLst>
                <a:path w="5099508" h="472163">
                  <a:moveTo>
                    <a:pt x="0" y="0"/>
                  </a:moveTo>
                  <a:lnTo>
                    <a:pt x="5099508" y="0"/>
                  </a:lnTo>
                  <a:lnTo>
                    <a:pt x="5099508" y="472163"/>
                  </a:lnTo>
                  <a:lnTo>
                    <a:pt x="0" y="472163"/>
                  </a:lnTo>
                  <a:close/>
                </a:path>
              </a:pathLst>
            </a:custGeom>
            <a:solidFill>
              <a:srgbClr val="E40037"/>
            </a:solidFill>
          </p:spPr>
        </p:sp>
      </p:grpSp>
      <p:sp>
        <p:nvSpPr>
          <p:cNvPr id="5" name="TextBox 7">
            <a:extLst>
              <a:ext uri="{FF2B5EF4-FFF2-40B4-BE49-F238E27FC236}">
                <a16:creationId xmlns:a16="http://schemas.microsoft.com/office/drawing/2014/main" id="{66C02CAA-EF13-4546-8CFE-B6979982A80A}"/>
              </a:ext>
            </a:extLst>
          </p:cNvPr>
          <p:cNvSpPr txBox="1"/>
          <p:nvPr/>
        </p:nvSpPr>
        <p:spPr>
          <a:xfrm>
            <a:off x="2669307" y="541770"/>
            <a:ext cx="12691244" cy="66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b="1" dirty="0">
                <a:solidFill>
                  <a:srgbClr val="FFFFFF"/>
                </a:solidFill>
                <a:latin typeface="Exo"/>
              </a:rPr>
              <a:t>Top things to know about deprivation in Essex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8858F3C3-5D20-4212-BA24-8383973B66C2}"/>
              </a:ext>
            </a:extLst>
          </p:cNvPr>
          <p:cNvSpPr txBox="1"/>
          <p:nvPr/>
        </p:nvSpPr>
        <p:spPr>
          <a:xfrm>
            <a:off x="5803102" y="374141"/>
            <a:ext cx="6521840" cy="257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80"/>
              </a:lnSpc>
            </a:pPr>
            <a:r>
              <a:rPr lang="en-US" sz="2020" b="1" spc="181" dirty="0">
                <a:solidFill>
                  <a:srgbClr val="FFFFFF"/>
                </a:solidFill>
                <a:latin typeface="Exo"/>
              </a:rPr>
              <a:t>JOINT STRATEGIC NEEDS ASSESSMENT 2019</a:t>
            </a: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8D3D25FD-4C81-46B7-8249-A8826C4457E0}"/>
              </a:ext>
            </a:extLst>
          </p:cNvPr>
          <p:cNvGrpSpPr/>
          <p:nvPr/>
        </p:nvGrpSpPr>
        <p:grpSpPr>
          <a:xfrm rot="-10800000">
            <a:off x="0" y="326516"/>
            <a:ext cx="2669307" cy="1247752"/>
            <a:chOff x="0" y="0"/>
            <a:chExt cx="5137661" cy="2401570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BE17E00-F6D9-4AFE-8A2A-4AD2C163BB2E}"/>
                </a:ext>
              </a:extLst>
            </p:cNvPr>
            <p:cNvSpPr/>
            <p:nvPr/>
          </p:nvSpPr>
          <p:spPr>
            <a:xfrm>
              <a:off x="0" y="0"/>
              <a:ext cx="5140201" cy="2401570"/>
            </a:xfrm>
            <a:custGeom>
              <a:avLst/>
              <a:gdLst/>
              <a:ahLst/>
              <a:cxnLst/>
              <a:rect l="l" t="t" r="r" b="b"/>
              <a:pathLst>
                <a:path w="5140201" h="2401570">
                  <a:moveTo>
                    <a:pt x="5137660" y="1151890"/>
                  </a:moveTo>
                  <a:lnTo>
                    <a:pt x="5137660" y="1118870"/>
                  </a:lnTo>
                  <a:lnTo>
                    <a:pt x="4534410" y="1118870"/>
                  </a:lnTo>
                  <a:cubicBezTo>
                    <a:pt x="4519171" y="1118870"/>
                    <a:pt x="4505201" y="1129030"/>
                    <a:pt x="4502660" y="1144270"/>
                  </a:cubicBezTo>
                  <a:lnTo>
                    <a:pt x="4482341" y="1230630"/>
                  </a:lnTo>
                  <a:lnTo>
                    <a:pt x="4379471" y="709930"/>
                  </a:lnTo>
                  <a:cubicBezTo>
                    <a:pt x="4376931" y="694690"/>
                    <a:pt x="4362960" y="683260"/>
                    <a:pt x="4346451" y="683260"/>
                  </a:cubicBezTo>
                  <a:cubicBezTo>
                    <a:pt x="4329941" y="683260"/>
                    <a:pt x="4317241" y="694690"/>
                    <a:pt x="4314701" y="711200"/>
                  </a:cubicBezTo>
                  <a:lnTo>
                    <a:pt x="4092451" y="2101850"/>
                  </a:lnTo>
                  <a:lnTo>
                    <a:pt x="3907031" y="30480"/>
                  </a:lnTo>
                  <a:cubicBezTo>
                    <a:pt x="3904490" y="12700"/>
                    <a:pt x="3890521" y="0"/>
                    <a:pt x="3874010" y="0"/>
                  </a:cubicBezTo>
                  <a:cubicBezTo>
                    <a:pt x="3857501" y="0"/>
                    <a:pt x="3842260" y="12700"/>
                    <a:pt x="3840991" y="30480"/>
                  </a:cubicBezTo>
                  <a:lnTo>
                    <a:pt x="3752091" y="995680"/>
                  </a:lnTo>
                  <a:lnTo>
                    <a:pt x="3682241" y="866140"/>
                  </a:lnTo>
                  <a:cubicBezTo>
                    <a:pt x="3675891" y="854710"/>
                    <a:pt x="3663191" y="847090"/>
                    <a:pt x="3650491" y="848360"/>
                  </a:cubicBezTo>
                  <a:cubicBezTo>
                    <a:pt x="3637791" y="849630"/>
                    <a:pt x="3626360" y="858520"/>
                    <a:pt x="3622551" y="871220"/>
                  </a:cubicBezTo>
                  <a:lnTo>
                    <a:pt x="3475231" y="1320800"/>
                  </a:lnTo>
                  <a:lnTo>
                    <a:pt x="3277110" y="782320"/>
                  </a:lnTo>
                  <a:cubicBezTo>
                    <a:pt x="3272031" y="769620"/>
                    <a:pt x="3259331" y="760730"/>
                    <a:pt x="3245361" y="760730"/>
                  </a:cubicBezTo>
                  <a:cubicBezTo>
                    <a:pt x="3231391" y="760730"/>
                    <a:pt x="3218691" y="769620"/>
                    <a:pt x="3214881" y="783590"/>
                  </a:cubicBezTo>
                  <a:lnTo>
                    <a:pt x="3101851" y="1120140"/>
                  </a:lnTo>
                  <a:lnTo>
                    <a:pt x="0" y="1120140"/>
                  </a:lnTo>
                  <a:lnTo>
                    <a:pt x="0" y="1186180"/>
                  </a:lnTo>
                  <a:lnTo>
                    <a:pt x="3124711" y="1186180"/>
                  </a:lnTo>
                  <a:cubicBezTo>
                    <a:pt x="3138681" y="1186180"/>
                    <a:pt x="3151381" y="1177290"/>
                    <a:pt x="3156461" y="1163320"/>
                  </a:cubicBezTo>
                  <a:lnTo>
                    <a:pt x="3247901" y="892810"/>
                  </a:lnTo>
                  <a:lnTo>
                    <a:pt x="3447291" y="1432560"/>
                  </a:lnTo>
                  <a:cubicBezTo>
                    <a:pt x="3452371" y="1445260"/>
                    <a:pt x="3465071" y="1454150"/>
                    <a:pt x="3477771" y="1454150"/>
                  </a:cubicBezTo>
                  <a:lnTo>
                    <a:pt x="3479041" y="1454150"/>
                  </a:lnTo>
                  <a:cubicBezTo>
                    <a:pt x="3493010" y="1454150"/>
                    <a:pt x="3505710" y="1445260"/>
                    <a:pt x="3509521" y="1431290"/>
                  </a:cubicBezTo>
                  <a:lnTo>
                    <a:pt x="3661921" y="965200"/>
                  </a:lnTo>
                  <a:lnTo>
                    <a:pt x="3747010" y="1122680"/>
                  </a:lnTo>
                  <a:cubicBezTo>
                    <a:pt x="3753360" y="1135380"/>
                    <a:pt x="3768601" y="1141730"/>
                    <a:pt x="3782571" y="1139190"/>
                  </a:cubicBezTo>
                  <a:cubicBezTo>
                    <a:pt x="3796541" y="1136650"/>
                    <a:pt x="3807971" y="1123950"/>
                    <a:pt x="3809241" y="1109980"/>
                  </a:cubicBezTo>
                  <a:lnTo>
                    <a:pt x="3875281" y="397510"/>
                  </a:lnTo>
                  <a:lnTo>
                    <a:pt x="4051810" y="2371090"/>
                  </a:lnTo>
                  <a:cubicBezTo>
                    <a:pt x="4053081" y="2387600"/>
                    <a:pt x="4067051" y="2400300"/>
                    <a:pt x="4083560" y="2401570"/>
                  </a:cubicBezTo>
                  <a:lnTo>
                    <a:pt x="4084831" y="2401570"/>
                  </a:lnTo>
                  <a:cubicBezTo>
                    <a:pt x="4101341" y="2401570"/>
                    <a:pt x="4115310" y="2390140"/>
                    <a:pt x="4117851" y="2373630"/>
                  </a:cubicBezTo>
                  <a:lnTo>
                    <a:pt x="4352801" y="904240"/>
                  </a:lnTo>
                  <a:lnTo>
                    <a:pt x="4449321" y="1394460"/>
                  </a:lnTo>
                  <a:cubicBezTo>
                    <a:pt x="4451860" y="1409700"/>
                    <a:pt x="4465831" y="1421130"/>
                    <a:pt x="4481071" y="1421130"/>
                  </a:cubicBezTo>
                  <a:cubicBezTo>
                    <a:pt x="4496310" y="1421130"/>
                    <a:pt x="4510281" y="1410970"/>
                    <a:pt x="4514091" y="1395730"/>
                  </a:cubicBezTo>
                  <a:lnTo>
                    <a:pt x="4563621" y="1184910"/>
                  </a:lnTo>
                  <a:lnTo>
                    <a:pt x="5140201" y="1184910"/>
                  </a:lnTo>
                  <a:lnTo>
                    <a:pt x="5137660" y="1151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1401FDA-9773-45C4-831F-CE7F61A70E53}"/>
              </a:ext>
            </a:extLst>
          </p:cNvPr>
          <p:cNvGrpSpPr/>
          <p:nvPr/>
        </p:nvGrpSpPr>
        <p:grpSpPr>
          <a:xfrm>
            <a:off x="15618693" y="326516"/>
            <a:ext cx="2669307" cy="1247752"/>
            <a:chOff x="0" y="0"/>
            <a:chExt cx="5137661" cy="2401570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E401C8E-333F-4C89-A5A9-EC5AEDFE19A6}"/>
                </a:ext>
              </a:extLst>
            </p:cNvPr>
            <p:cNvSpPr/>
            <p:nvPr/>
          </p:nvSpPr>
          <p:spPr>
            <a:xfrm>
              <a:off x="0" y="0"/>
              <a:ext cx="5140201" cy="2401570"/>
            </a:xfrm>
            <a:custGeom>
              <a:avLst/>
              <a:gdLst/>
              <a:ahLst/>
              <a:cxnLst/>
              <a:rect l="l" t="t" r="r" b="b"/>
              <a:pathLst>
                <a:path w="5140201" h="2401570">
                  <a:moveTo>
                    <a:pt x="5137660" y="1151890"/>
                  </a:moveTo>
                  <a:lnTo>
                    <a:pt x="5137660" y="1118870"/>
                  </a:lnTo>
                  <a:lnTo>
                    <a:pt x="4534410" y="1118870"/>
                  </a:lnTo>
                  <a:cubicBezTo>
                    <a:pt x="4519171" y="1118870"/>
                    <a:pt x="4505201" y="1129030"/>
                    <a:pt x="4502660" y="1144270"/>
                  </a:cubicBezTo>
                  <a:lnTo>
                    <a:pt x="4482341" y="1230630"/>
                  </a:lnTo>
                  <a:lnTo>
                    <a:pt x="4379471" y="709930"/>
                  </a:lnTo>
                  <a:cubicBezTo>
                    <a:pt x="4376931" y="694690"/>
                    <a:pt x="4362960" y="683260"/>
                    <a:pt x="4346451" y="683260"/>
                  </a:cubicBezTo>
                  <a:cubicBezTo>
                    <a:pt x="4329941" y="683260"/>
                    <a:pt x="4317241" y="694690"/>
                    <a:pt x="4314701" y="711200"/>
                  </a:cubicBezTo>
                  <a:lnTo>
                    <a:pt x="4092451" y="2101850"/>
                  </a:lnTo>
                  <a:lnTo>
                    <a:pt x="3907031" y="30480"/>
                  </a:lnTo>
                  <a:cubicBezTo>
                    <a:pt x="3904490" y="12700"/>
                    <a:pt x="3890521" y="0"/>
                    <a:pt x="3874010" y="0"/>
                  </a:cubicBezTo>
                  <a:cubicBezTo>
                    <a:pt x="3857501" y="0"/>
                    <a:pt x="3842260" y="12700"/>
                    <a:pt x="3840991" y="30480"/>
                  </a:cubicBezTo>
                  <a:lnTo>
                    <a:pt x="3752091" y="995680"/>
                  </a:lnTo>
                  <a:lnTo>
                    <a:pt x="3682241" y="866140"/>
                  </a:lnTo>
                  <a:cubicBezTo>
                    <a:pt x="3675891" y="854710"/>
                    <a:pt x="3663191" y="847090"/>
                    <a:pt x="3650491" y="848360"/>
                  </a:cubicBezTo>
                  <a:cubicBezTo>
                    <a:pt x="3637791" y="849630"/>
                    <a:pt x="3626360" y="858520"/>
                    <a:pt x="3622551" y="871220"/>
                  </a:cubicBezTo>
                  <a:lnTo>
                    <a:pt x="3475231" y="1320800"/>
                  </a:lnTo>
                  <a:lnTo>
                    <a:pt x="3277110" y="782320"/>
                  </a:lnTo>
                  <a:cubicBezTo>
                    <a:pt x="3272031" y="769620"/>
                    <a:pt x="3259331" y="760730"/>
                    <a:pt x="3245361" y="760730"/>
                  </a:cubicBezTo>
                  <a:cubicBezTo>
                    <a:pt x="3231391" y="760730"/>
                    <a:pt x="3218691" y="769620"/>
                    <a:pt x="3214881" y="783590"/>
                  </a:cubicBezTo>
                  <a:lnTo>
                    <a:pt x="3101851" y="1120140"/>
                  </a:lnTo>
                  <a:lnTo>
                    <a:pt x="0" y="1120140"/>
                  </a:lnTo>
                  <a:lnTo>
                    <a:pt x="0" y="1186180"/>
                  </a:lnTo>
                  <a:lnTo>
                    <a:pt x="3124711" y="1186180"/>
                  </a:lnTo>
                  <a:cubicBezTo>
                    <a:pt x="3138681" y="1186180"/>
                    <a:pt x="3151381" y="1177290"/>
                    <a:pt x="3156461" y="1163320"/>
                  </a:cubicBezTo>
                  <a:lnTo>
                    <a:pt x="3247901" y="892810"/>
                  </a:lnTo>
                  <a:lnTo>
                    <a:pt x="3447291" y="1432560"/>
                  </a:lnTo>
                  <a:cubicBezTo>
                    <a:pt x="3452371" y="1445260"/>
                    <a:pt x="3465071" y="1454150"/>
                    <a:pt x="3477771" y="1454150"/>
                  </a:cubicBezTo>
                  <a:lnTo>
                    <a:pt x="3479041" y="1454150"/>
                  </a:lnTo>
                  <a:cubicBezTo>
                    <a:pt x="3493010" y="1454150"/>
                    <a:pt x="3505710" y="1445260"/>
                    <a:pt x="3509521" y="1431290"/>
                  </a:cubicBezTo>
                  <a:lnTo>
                    <a:pt x="3661921" y="965200"/>
                  </a:lnTo>
                  <a:lnTo>
                    <a:pt x="3747010" y="1122680"/>
                  </a:lnTo>
                  <a:cubicBezTo>
                    <a:pt x="3753360" y="1135380"/>
                    <a:pt x="3768601" y="1141730"/>
                    <a:pt x="3782571" y="1139190"/>
                  </a:cubicBezTo>
                  <a:cubicBezTo>
                    <a:pt x="3796541" y="1136650"/>
                    <a:pt x="3807971" y="1123950"/>
                    <a:pt x="3809241" y="1109980"/>
                  </a:cubicBezTo>
                  <a:lnTo>
                    <a:pt x="3875281" y="397510"/>
                  </a:lnTo>
                  <a:lnTo>
                    <a:pt x="4051810" y="2371090"/>
                  </a:lnTo>
                  <a:cubicBezTo>
                    <a:pt x="4053081" y="2387600"/>
                    <a:pt x="4067051" y="2400300"/>
                    <a:pt x="4083560" y="2401570"/>
                  </a:cubicBezTo>
                  <a:lnTo>
                    <a:pt x="4084831" y="2401570"/>
                  </a:lnTo>
                  <a:cubicBezTo>
                    <a:pt x="4101341" y="2401570"/>
                    <a:pt x="4115310" y="2390140"/>
                    <a:pt x="4117851" y="2373630"/>
                  </a:cubicBezTo>
                  <a:lnTo>
                    <a:pt x="4352801" y="904240"/>
                  </a:lnTo>
                  <a:lnTo>
                    <a:pt x="4449321" y="1394460"/>
                  </a:lnTo>
                  <a:cubicBezTo>
                    <a:pt x="4451860" y="1409700"/>
                    <a:pt x="4465831" y="1421130"/>
                    <a:pt x="4481071" y="1421130"/>
                  </a:cubicBezTo>
                  <a:cubicBezTo>
                    <a:pt x="4496310" y="1421130"/>
                    <a:pt x="4510281" y="1410970"/>
                    <a:pt x="4514091" y="1395730"/>
                  </a:cubicBezTo>
                  <a:lnTo>
                    <a:pt x="4563621" y="1184910"/>
                  </a:lnTo>
                  <a:lnTo>
                    <a:pt x="5140201" y="1184910"/>
                  </a:lnTo>
                  <a:lnTo>
                    <a:pt x="5137660" y="1151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44FCBA2-FCEB-4517-B089-34064A40080B}"/>
              </a:ext>
            </a:extLst>
          </p:cNvPr>
          <p:cNvSpPr txBox="1"/>
          <p:nvPr/>
        </p:nvSpPr>
        <p:spPr>
          <a:xfrm>
            <a:off x="707992" y="6129159"/>
            <a:ext cx="668340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E40037"/>
                </a:solidFill>
                <a:latin typeface="Exo" panose="020B0604020202020204" charset="0"/>
              </a:rPr>
              <a:t>236 LSOAs in 40% most deprived </a:t>
            </a:r>
          </a:p>
          <a:p>
            <a:r>
              <a:rPr lang="en-GB" sz="2800" dirty="0">
                <a:solidFill>
                  <a:srgbClr val="E40037"/>
                </a:solidFill>
                <a:latin typeface="Exo" panose="020B0604020202020204" charset="0"/>
              </a:rPr>
              <a:t>30 LSOAs in 10% most deprived</a:t>
            </a:r>
          </a:p>
          <a:p>
            <a:endParaRPr lang="en-GB" dirty="0">
              <a:solidFill>
                <a:srgbClr val="E40037"/>
              </a:solidFill>
              <a:latin typeface="Exo" panose="020B0604020202020204" charset="0"/>
            </a:endParaRPr>
          </a:p>
          <a:p>
            <a:r>
              <a:rPr lang="en-GB" sz="2800" dirty="0">
                <a:solidFill>
                  <a:srgbClr val="E40037"/>
                </a:solidFill>
                <a:latin typeface="Exo" panose="020B0604020202020204" charset="0"/>
              </a:rPr>
              <a:t>The most deprived LSOA in England remains within Tendring</a:t>
            </a:r>
          </a:p>
          <a:p>
            <a:endParaRPr lang="en-GB" dirty="0">
              <a:solidFill>
                <a:srgbClr val="E40037"/>
              </a:solidFill>
              <a:latin typeface="Exo" panose="020B0604020202020204" charset="0"/>
            </a:endParaRPr>
          </a:p>
          <a:p>
            <a:r>
              <a:rPr lang="en-GB" sz="2800" dirty="0">
                <a:solidFill>
                  <a:srgbClr val="E40037"/>
                </a:solidFill>
                <a:latin typeface="Exo" panose="020B0604020202020204" charset="0"/>
              </a:rPr>
              <a:t>Harlow saw a substantial reduction in the proportion of residents impacted by deprivation compares to 2015</a:t>
            </a:r>
          </a:p>
        </p:txBody>
      </p:sp>
      <p:pic>
        <p:nvPicPr>
          <p:cNvPr id="12" name="Picture 19">
            <a:extLst>
              <a:ext uri="{FF2B5EF4-FFF2-40B4-BE49-F238E27FC236}">
                <a16:creationId xmlns:a16="http://schemas.microsoft.com/office/drawing/2014/main" id="{B373A85E-056B-4E13-8866-99C7C619F7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728" r="1712"/>
          <a:stretch>
            <a:fillRect/>
          </a:stretch>
        </p:blipFill>
        <p:spPr>
          <a:xfrm>
            <a:off x="-457200" y="3456576"/>
            <a:ext cx="4428309" cy="1305924"/>
          </a:xfrm>
          <a:prstGeom prst="rect">
            <a:avLst/>
          </a:prstGeom>
        </p:spPr>
      </p:pic>
      <p:pic>
        <p:nvPicPr>
          <p:cNvPr id="13" name="Picture 23">
            <a:extLst>
              <a:ext uri="{FF2B5EF4-FFF2-40B4-BE49-F238E27FC236}">
                <a16:creationId xmlns:a16="http://schemas.microsoft.com/office/drawing/2014/main" id="{FE4C5AEF-24C3-4DB5-BBC3-48C7C55849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6042"/>
          <a:stretch>
            <a:fillRect/>
          </a:stretch>
        </p:blipFill>
        <p:spPr>
          <a:xfrm>
            <a:off x="1752600" y="4523376"/>
            <a:ext cx="1175997" cy="13059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EBEE4D8-B03A-4033-BD50-08065AA49857}"/>
              </a:ext>
            </a:extLst>
          </p:cNvPr>
          <p:cNvSpPr txBox="1"/>
          <p:nvPr/>
        </p:nvSpPr>
        <p:spPr>
          <a:xfrm>
            <a:off x="3657598" y="2025099"/>
            <a:ext cx="1356360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>
                <a:solidFill>
                  <a:srgbClr val="E40037"/>
                </a:solidFill>
                <a:latin typeface="Exo" panose="020B0604020202020204" charset="0"/>
              </a:rPr>
              <a:t>More than </a:t>
            </a:r>
            <a:r>
              <a:rPr lang="en-GB" sz="3400" b="1" dirty="0">
                <a:solidFill>
                  <a:srgbClr val="E40037"/>
                </a:solidFill>
                <a:latin typeface="Exo" panose="020B0604020202020204" charset="0"/>
              </a:rPr>
              <a:t>123,000</a:t>
            </a:r>
            <a:r>
              <a:rPr lang="en-GB" sz="3400" dirty="0">
                <a:solidFill>
                  <a:srgbClr val="E40037"/>
                </a:solidFill>
                <a:latin typeface="Exo" panose="020B0604020202020204" charset="0"/>
              </a:rPr>
              <a:t> (8.6%) Essex residents live in areas which amongst England’s most deprived 20%; </a:t>
            </a:r>
            <a:r>
              <a:rPr lang="en-GB" sz="3400" b="1" dirty="0">
                <a:solidFill>
                  <a:srgbClr val="E40037"/>
                </a:solidFill>
                <a:latin typeface="Exo" panose="020B0604020202020204" charset="0"/>
              </a:rPr>
              <a:t>double</a:t>
            </a:r>
            <a:r>
              <a:rPr lang="en-GB" sz="3400" dirty="0">
                <a:solidFill>
                  <a:srgbClr val="E40037"/>
                </a:solidFill>
                <a:latin typeface="Exo" panose="020B0604020202020204" charset="0"/>
              </a:rPr>
              <a:t> the number in 2007</a:t>
            </a:r>
          </a:p>
        </p:txBody>
      </p:sp>
      <p:pic>
        <p:nvPicPr>
          <p:cNvPr id="17" name="Picture 10">
            <a:extLst>
              <a:ext uri="{FF2B5EF4-FFF2-40B4-BE49-F238E27FC236}">
                <a16:creationId xmlns:a16="http://schemas.microsoft.com/office/drawing/2014/main" id="{D2A6586A-9EF3-4074-BADF-C8ED0DDF9B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2085975"/>
            <a:ext cx="2286536" cy="19511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1BDAEFF-0D68-42A7-A7F4-B6658062C170}"/>
              </a:ext>
            </a:extLst>
          </p:cNvPr>
          <p:cNvSpPr txBox="1"/>
          <p:nvPr/>
        </p:nvSpPr>
        <p:spPr>
          <a:xfrm>
            <a:off x="3995804" y="3422499"/>
            <a:ext cx="32766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solidFill>
                  <a:srgbClr val="E40037"/>
                </a:solidFill>
                <a:latin typeface="Exo" panose="020B0604020202020204" charset="0"/>
              </a:rPr>
              <a:t>14,800 Older People live in the 20% most deprived of neighbourhoods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875C35-1EB1-485D-B258-442219AFAC9E}"/>
              </a:ext>
            </a:extLst>
          </p:cNvPr>
          <p:cNvSpPr txBox="1"/>
          <p:nvPr/>
        </p:nvSpPr>
        <p:spPr>
          <a:xfrm>
            <a:off x="2941541" y="4769846"/>
            <a:ext cx="32766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solidFill>
                  <a:srgbClr val="E40037"/>
                </a:solidFill>
                <a:latin typeface="Exo" panose="020B0604020202020204" charset="0"/>
              </a:rPr>
              <a:t>38,600 children live in the most deprived 20% of neighbourhoods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8313AB-400C-40F2-8F8B-2FF6275F8E9D}"/>
              </a:ext>
            </a:extLst>
          </p:cNvPr>
          <p:cNvSpPr/>
          <p:nvPr/>
        </p:nvSpPr>
        <p:spPr>
          <a:xfrm>
            <a:off x="-304800" y="2857500"/>
            <a:ext cx="914400" cy="1951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F6F6451-8EB8-46F1-A810-3B20607991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2025" y="3816379"/>
            <a:ext cx="10975975" cy="607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74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3" y="0"/>
            <a:ext cx="18288000" cy="1693284"/>
            <a:chOff x="0" y="0"/>
            <a:chExt cx="5099508" cy="4721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99508" cy="472163"/>
            </a:xfrm>
            <a:custGeom>
              <a:avLst/>
              <a:gdLst/>
              <a:ahLst/>
              <a:cxnLst/>
              <a:rect l="l" t="t" r="r" b="b"/>
              <a:pathLst>
                <a:path w="5099508" h="472163">
                  <a:moveTo>
                    <a:pt x="0" y="0"/>
                  </a:moveTo>
                  <a:lnTo>
                    <a:pt x="5099508" y="0"/>
                  </a:lnTo>
                  <a:lnTo>
                    <a:pt x="5099508" y="472163"/>
                  </a:lnTo>
                  <a:lnTo>
                    <a:pt x="0" y="472163"/>
                  </a:lnTo>
                  <a:close/>
                </a:path>
              </a:pathLst>
            </a:custGeom>
            <a:solidFill>
              <a:srgbClr val="E40037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803102" y="374141"/>
            <a:ext cx="6521840" cy="257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80"/>
              </a:lnSpc>
            </a:pPr>
            <a:r>
              <a:rPr lang="en-US" sz="2020" b="1" spc="181">
                <a:solidFill>
                  <a:srgbClr val="FFFFFF"/>
                </a:solidFill>
                <a:latin typeface="Exo"/>
              </a:rPr>
              <a:t>JOINT STRATEGIC NEEDS ASSESSMENT 2019</a:t>
            </a:r>
          </a:p>
        </p:txBody>
      </p:sp>
      <p:grpSp>
        <p:nvGrpSpPr>
          <p:cNvPr id="5" name="Group 5"/>
          <p:cNvGrpSpPr/>
          <p:nvPr/>
        </p:nvGrpSpPr>
        <p:grpSpPr>
          <a:xfrm rot="-10800000">
            <a:off x="0" y="326516"/>
            <a:ext cx="2669307" cy="1247752"/>
            <a:chOff x="0" y="0"/>
            <a:chExt cx="5137661" cy="240157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40201" cy="2401570"/>
            </a:xfrm>
            <a:custGeom>
              <a:avLst/>
              <a:gdLst/>
              <a:ahLst/>
              <a:cxnLst/>
              <a:rect l="l" t="t" r="r" b="b"/>
              <a:pathLst>
                <a:path w="5140201" h="2401570">
                  <a:moveTo>
                    <a:pt x="5137660" y="1151890"/>
                  </a:moveTo>
                  <a:lnTo>
                    <a:pt x="5137660" y="1118870"/>
                  </a:lnTo>
                  <a:lnTo>
                    <a:pt x="4534410" y="1118870"/>
                  </a:lnTo>
                  <a:cubicBezTo>
                    <a:pt x="4519171" y="1118870"/>
                    <a:pt x="4505201" y="1129030"/>
                    <a:pt x="4502660" y="1144270"/>
                  </a:cubicBezTo>
                  <a:lnTo>
                    <a:pt x="4482341" y="1230630"/>
                  </a:lnTo>
                  <a:lnTo>
                    <a:pt x="4379471" y="709930"/>
                  </a:lnTo>
                  <a:cubicBezTo>
                    <a:pt x="4376931" y="694690"/>
                    <a:pt x="4362960" y="683260"/>
                    <a:pt x="4346451" y="683260"/>
                  </a:cubicBezTo>
                  <a:cubicBezTo>
                    <a:pt x="4329941" y="683260"/>
                    <a:pt x="4317241" y="694690"/>
                    <a:pt x="4314701" y="711200"/>
                  </a:cubicBezTo>
                  <a:lnTo>
                    <a:pt x="4092451" y="2101850"/>
                  </a:lnTo>
                  <a:lnTo>
                    <a:pt x="3907031" y="30480"/>
                  </a:lnTo>
                  <a:cubicBezTo>
                    <a:pt x="3904490" y="12700"/>
                    <a:pt x="3890521" y="0"/>
                    <a:pt x="3874010" y="0"/>
                  </a:cubicBezTo>
                  <a:cubicBezTo>
                    <a:pt x="3857501" y="0"/>
                    <a:pt x="3842260" y="12700"/>
                    <a:pt x="3840991" y="30480"/>
                  </a:cubicBezTo>
                  <a:lnTo>
                    <a:pt x="3752091" y="995680"/>
                  </a:lnTo>
                  <a:lnTo>
                    <a:pt x="3682241" y="866140"/>
                  </a:lnTo>
                  <a:cubicBezTo>
                    <a:pt x="3675891" y="854710"/>
                    <a:pt x="3663191" y="847090"/>
                    <a:pt x="3650491" y="848360"/>
                  </a:cubicBezTo>
                  <a:cubicBezTo>
                    <a:pt x="3637791" y="849630"/>
                    <a:pt x="3626360" y="858520"/>
                    <a:pt x="3622551" y="871220"/>
                  </a:cubicBezTo>
                  <a:lnTo>
                    <a:pt x="3475231" y="1320800"/>
                  </a:lnTo>
                  <a:lnTo>
                    <a:pt x="3277110" y="782320"/>
                  </a:lnTo>
                  <a:cubicBezTo>
                    <a:pt x="3272031" y="769620"/>
                    <a:pt x="3259331" y="760730"/>
                    <a:pt x="3245361" y="760730"/>
                  </a:cubicBezTo>
                  <a:cubicBezTo>
                    <a:pt x="3231391" y="760730"/>
                    <a:pt x="3218691" y="769620"/>
                    <a:pt x="3214881" y="783590"/>
                  </a:cubicBezTo>
                  <a:lnTo>
                    <a:pt x="3101851" y="1120140"/>
                  </a:lnTo>
                  <a:lnTo>
                    <a:pt x="0" y="1120140"/>
                  </a:lnTo>
                  <a:lnTo>
                    <a:pt x="0" y="1186180"/>
                  </a:lnTo>
                  <a:lnTo>
                    <a:pt x="3124711" y="1186180"/>
                  </a:lnTo>
                  <a:cubicBezTo>
                    <a:pt x="3138681" y="1186180"/>
                    <a:pt x="3151381" y="1177290"/>
                    <a:pt x="3156461" y="1163320"/>
                  </a:cubicBezTo>
                  <a:lnTo>
                    <a:pt x="3247901" y="892810"/>
                  </a:lnTo>
                  <a:lnTo>
                    <a:pt x="3447291" y="1432560"/>
                  </a:lnTo>
                  <a:cubicBezTo>
                    <a:pt x="3452371" y="1445260"/>
                    <a:pt x="3465071" y="1454150"/>
                    <a:pt x="3477771" y="1454150"/>
                  </a:cubicBezTo>
                  <a:lnTo>
                    <a:pt x="3479041" y="1454150"/>
                  </a:lnTo>
                  <a:cubicBezTo>
                    <a:pt x="3493010" y="1454150"/>
                    <a:pt x="3505710" y="1445260"/>
                    <a:pt x="3509521" y="1431290"/>
                  </a:cubicBezTo>
                  <a:lnTo>
                    <a:pt x="3661921" y="965200"/>
                  </a:lnTo>
                  <a:lnTo>
                    <a:pt x="3747010" y="1122680"/>
                  </a:lnTo>
                  <a:cubicBezTo>
                    <a:pt x="3753360" y="1135380"/>
                    <a:pt x="3768601" y="1141730"/>
                    <a:pt x="3782571" y="1139190"/>
                  </a:cubicBezTo>
                  <a:cubicBezTo>
                    <a:pt x="3796541" y="1136650"/>
                    <a:pt x="3807971" y="1123950"/>
                    <a:pt x="3809241" y="1109980"/>
                  </a:cubicBezTo>
                  <a:lnTo>
                    <a:pt x="3875281" y="397510"/>
                  </a:lnTo>
                  <a:lnTo>
                    <a:pt x="4051810" y="2371090"/>
                  </a:lnTo>
                  <a:cubicBezTo>
                    <a:pt x="4053081" y="2387600"/>
                    <a:pt x="4067051" y="2400300"/>
                    <a:pt x="4083560" y="2401570"/>
                  </a:cubicBezTo>
                  <a:lnTo>
                    <a:pt x="4084831" y="2401570"/>
                  </a:lnTo>
                  <a:cubicBezTo>
                    <a:pt x="4101341" y="2401570"/>
                    <a:pt x="4115310" y="2390140"/>
                    <a:pt x="4117851" y="2373630"/>
                  </a:cubicBezTo>
                  <a:lnTo>
                    <a:pt x="4352801" y="904240"/>
                  </a:lnTo>
                  <a:lnTo>
                    <a:pt x="4449321" y="1394460"/>
                  </a:lnTo>
                  <a:cubicBezTo>
                    <a:pt x="4451860" y="1409700"/>
                    <a:pt x="4465831" y="1421130"/>
                    <a:pt x="4481071" y="1421130"/>
                  </a:cubicBezTo>
                  <a:cubicBezTo>
                    <a:pt x="4496310" y="1421130"/>
                    <a:pt x="4510281" y="1410970"/>
                    <a:pt x="4514091" y="1395730"/>
                  </a:cubicBezTo>
                  <a:lnTo>
                    <a:pt x="4563621" y="1184910"/>
                  </a:lnTo>
                  <a:lnTo>
                    <a:pt x="5140201" y="1184910"/>
                  </a:lnTo>
                  <a:lnTo>
                    <a:pt x="5137660" y="1151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514600" y="546203"/>
            <a:ext cx="13268325" cy="636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1" dirty="0">
                <a:solidFill>
                  <a:srgbClr val="FFFFFF"/>
                </a:solidFill>
                <a:latin typeface="Exo"/>
              </a:rPr>
              <a:t>Top things to know about Lifestyles Choices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5618693" y="326516"/>
            <a:ext cx="2669307" cy="1247752"/>
            <a:chOff x="0" y="0"/>
            <a:chExt cx="5137661" cy="24015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40201" cy="2401570"/>
            </a:xfrm>
            <a:custGeom>
              <a:avLst/>
              <a:gdLst/>
              <a:ahLst/>
              <a:cxnLst/>
              <a:rect l="l" t="t" r="r" b="b"/>
              <a:pathLst>
                <a:path w="5140201" h="2401570">
                  <a:moveTo>
                    <a:pt x="5137660" y="1151890"/>
                  </a:moveTo>
                  <a:lnTo>
                    <a:pt x="5137660" y="1118870"/>
                  </a:lnTo>
                  <a:lnTo>
                    <a:pt x="4534410" y="1118870"/>
                  </a:lnTo>
                  <a:cubicBezTo>
                    <a:pt x="4519171" y="1118870"/>
                    <a:pt x="4505201" y="1129030"/>
                    <a:pt x="4502660" y="1144270"/>
                  </a:cubicBezTo>
                  <a:lnTo>
                    <a:pt x="4482341" y="1230630"/>
                  </a:lnTo>
                  <a:lnTo>
                    <a:pt x="4379471" y="709930"/>
                  </a:lnTo>
                  <a:cubicBezTo>
                    <a:pt x="4376931" y="694690"/>
                    <a:pt x="4362960" y="683260"/>
                    <a:pt x="4346451" y="683260"/>
                  </a:cubicBezTo>
                  <a:cubicBezTo>
                    <a:pt x="4329941" y="683260"/>
                    <a:pt x="4317241" y="694690"/>
                    <a:pt x="4314701" y="711200"/>
                  </a:cubicBezTo>
                  <a:lnTo>
                    <a:pt x="4092451" y="2101850"/>
                  </a:lnTo>
                  <a:lnTo>
                    <a:pt x="3907031" y="30480"/>
                  </a:lnTo>
                  <a:cubicBezTo>
                    <a:pt x="3904490" y="12700"/>
                    <a:pt x="3890521" y="0"/>
                    <a:pt x="3874010" y="0"/>
                  </a:cubicBezTo>
                  <a:cubicBezTo>
                    <a:pt x="3857501" y="0"/>
                    <a:pt x="3842260" y="12700"/>
                    <a:pt x="3840991" y="30480"/>
                  </a:cubicBezTo>
                  <a:lnTo>
                    <a:pt x="3752091" y="995680"/>
                  </a:lnTo>
                  <a:lnTo>
                    <a:pt x="3682241" y="866140"/>
                  </a:lnTo>
                  <a:cubicBezTo>
                    <a:pt x="3675891" y="854710"/>
                    <a:pt x="3663191" y="847090"/>
                    <a:pt x="3650491" y="848360"/>
                  </a:cubicBezTo>
                  <a:cubicBezTo>
                    <a:pt x="3637791" y="849630"/>
                    <a:pt x="3626360" y="858520"/>
                    <a:pt x="3622551" y="871220"/>
                  </a:cubicBezTo>
                  <a:lnTo>
                    <a:pt x="3475231" y="1320800"/>
                  </a:lnTo>
                  <a:lnTo>
                    <a:pt x="3277110" y="782320"/>
                  </a:lnTo>
                  <a:cubicBezTo>
                    <a:pt x="3272031" y="769620"/>
                    <a:pt x="3259331" y="760730"/>
                    <a:pt x="3245361" y="760730"/>
                  </a:cubicBezTo>
                  <a:cubicBezTo>
                    <a:pt x="3231391" y="760730"/>
                    <a:pt x="3218691" y="769620"/>
                    <a:pt x="3214881" y="783590"/>
                  </a:cubicBezTo>
                  <a:lnTo>
                    <a:pt x="3101851" y="1120140"/>
                  </a:lnTo>
                  <a:lnTo>
                    <a:pt x="0" y="1120140"/>
                  </a:lnTo>
                  <a:lnTo>
                    <a:pt x="0" y="1186180"/>
                  </a:lnTo>
                  <a:lnTo>
                    <a:pt x="3124711" y="1186180"/>
                  </a:lnTo>
                  <a:cubicBezTo>
                    <a:pt x="3138681" y="1186180"/>
                    <a:pt x="3151381" y="1177290"/>
                    <a:pt x="3156461" y="1163320"/>
                  </a:cubicBezTo>
                  <a:lnTo>
                    <a:pt x="3247901" y="892810"/>
                  </a:lnTo>
                  <a:lnTo>
                    <a:pt x="3447291" y="1432560"/>
                  </a:lnTo>
                  <a:cubicBezTo>
                    <a:pt x="3452371" y="1445260"/>
                    <a:pt x="3465071" y="1454150"/>
                    <a:pt x="3477771" y="1454150"/>
                  </a:cubicBezTo>
                  <a:lnTo>
                    <a:pt x="3479041" y="1454150"/>
                  </a:lnTo>
                  <a:cubicBezTo>
                    <a:pt x="3493010" y="1454150"/>
                    <a:pt x="3505710" y="1445260"/>
                    <a:pt x="3509521" y="1431290"/>
                  </a:cubicBezTo>
                  <a:lnTo>
                    <a:pt x="3661921" y="965200"/>
                  </a:lnTo>
                  <a:lnTo>
                    <a:pt x="3747010" y="1122680"/>
                  </a:lnTo>
                  <a:cubicBezTo>
                    <a:pt x="3753360" y="1135380"/>
                    <a:pt x="3768601" y="1141730"/>
                    <a:pt x="3782571" y="1139190"/>
                  </a:cubicBezTo>
                  <a:cubicBezTo>
                    <a:pt x="3796541" y="1136650"/>
                    <a:pt x="3807971" y="1123950"/>
                    <a:pt x="3809241" y="1109980"/>
                  </a:cubicBezTo>
                  <a:lnTo>
                    <a:pt x="3875281" y="397510"/>
                  </a:lnTo>
                  <a:lnTo>
                    <a:pt x="4051810" y="2371090"/>
                  </a:lnTo>
                  <a:cubicBezTo>
                    <a:pt x="4053081" y="2387600"/>
                    <a:pt x="4067051" y="2400300"/>
                    <a:pt x="4083560" y="2401570"/>
                  </a:cubicBezTo>
                  <a:lnTo>
                    <a:pt x="4084831" y="2401570"/>
                  </a:lnTo>
                  <a:cubicBezTo>
                    <a:pt x="4101341" y="2401570"/>
                    <a:pt x="4115310" y="2390140"/>
                    <a:pt x="4117851" y="2373630"/>
                  </a:cubicBezTo>
                  <a:lnTo>
                    <a:pt x="4352801" y="904240"/>
                  </a:lnTo>
                  <a:lnTo>
                    <a:pt x="4449321" y="1394460"/>
                  </a:lnTo>
                  <a:cubicBezTo>
                    <a:pt x="4451860" y="1409700"/>
                    <a:pt x="4465831" y="1421130"/>
                    <a:pt x="4481071" y="1421130"/>
                  </a:cubicBezTo>
                  <a:cubicBezTo>
                    <a:pt x="4496310" y="1421130"/>
                    <a:pt x="4510281" y="1410970"/>
                    <a:pt x="4514091" y="1395730"/>
                  </a:cubicBezTo>
                  <a:lnTo>
                    <a:pt x="4563621" y="1184910"/>
                  </a:lnTo>
                  <a:lnTo>
                    <a:pt x="5140201" y="1184910"/>
                  </a:lnTo>
                  <a:lnTo>
                    <a:pt x="5137660" y="1151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0" y="4328071"/>
            <a:ext cx="18288000" cy="3101429"/>
            <a:chOff x="0" y="0"/>
            <a:chExt cx="5099508" cy="86481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099508" cy="864816"/>
            </a:xfrm>
            <a:custGeom>
              <a:avLst/>
              <a:gdLst/>
              <a:ahLst/>
              <a:cxnLst/>
              <a:rect l="l" t="t" r="r" b="b"/>
              <a:pathLst>
                <a:path w="5099508" h="864816">
                  <a:moveTo>
                    <a:pt x="0" y="0"/>
                  </a:moveTo>
                  <a:lnTo>
                    <a:pt x="5099508" y="0"/>
                  </a:lnTo>
                  <a:lnTo>
                    <a:pt x="5099508" y="864816"/>
                  </a:lnTo>
                  <a:lnTo>
                    <a:pt x="0" y="864816"/>
                  </a:lnTo>
                  <a:close/>
                </a:path>
              </a:pathLst>
            </a:custGeom>
            <a:solidFill>
              <a:srgbClr val="E40037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9139238" y="4926330"/>
            <a:ext cx="9525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endParaRPr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63" y="5164484"/>
            <a:ext cx="1678781" cy="167878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947659" y="4942104"/>
            <a:ext cx="1771650" cy="177165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-245415" y="1688793"/>
            <a:ext cx="7861202" cy="568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E40037"/>
                </a:solidFill>
                <a:latin typeface="Exo"/>
              </a:rPr>
              <a:t>Reception Year (age 4-5 years)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601200" y="1688793"/>
            <a:ext cx="6671542" cy="568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E40037"/>
                </a:solidFill>
                <a:latin typeface="Exo"/>
              </a:rPr>
              <a:t>Year 6 (age 10-11 years)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885817">
            <a:off x="3707041" y="8137452"/>
            <a:ext cx="1075501" cy="1075501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400766" y="2309825"/>
            <a:ext cx="9359639" cy="1620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83"/>
              </a:lnSpc>
            </a:pPr>
            <a:r>
              <a:rPr lang="en-US" sz="2100" b="1" dirty="0">
                <a:solidFill>
                  <a:srgbClr val="E40037"/>
                </a:solidFill>
                <a:latin typeface="Exo"/>
              </a:rPr>
              <a:t>In 2017/18:</a:t>
            </a:r>
          </a:p>
          <a:p>
            <a:pPr marL="346710" lvl="1" indent="-173355">
              <a:lnSpc>
                <a:spcPts val="2583"/>
              </a:lnSpc>
              <a:buFont typeface="Arial"/>
              <a:buChar char="•"/>
            </a:pPr>
            <a:r>
              <a:rPr lang="en-US" sz="2100" b="1" dirty="0">
                <a:solidFill>
                  <a:srgbClr val="E40037"/>
                </a:solidFill>
                <a:latin typeface="Exo"/>
              </a:rPr>
              <a:t>0.8% </a:t>
            </a:r>
            <a:r>
              <a:rPr lang="en-US" sz="2100" dirty="0">
                <a:solidFill>
                  <a:srgbClr val="E40037"/>
                </a:solidFill>
                <a:latin typeface="Exo"/>
              </a:rPr>
              <a:t>of children were classified as underweight.</a:t>
            </a:r>
          </a:p>
          <a:p>
            <a:pPr marL="346710" lvl="1" indent="-173355">
              <a:lnSpc>
                <a:spcPts val="2583"/>
              </a:lnSpc>
              <a:buFont typeface="Arial"/>
              <a:buChar char="•"/>
            </a:pPr>
            <a:r>
              <a:rPr lang="en-US" sz="2100" b="1" dirty="0">
                <a:solidFill>
                  <a:srgbClr val="E40037"/>
                </a:solidFill>
                <a:latin typeface="Exo"/>
              </a:rPr>
              <a:t>21.1% </a:t>
            </a:r>
            <a:r>
              <a:rPr lang="en-US" sz="2100" dirty="0">
                <a:solidFill>
                  <a:srgbClr val="E40037"/>
                </a:solidFill>
                <a:latin typeface="Exo"/>
              </a:rPr>
              <a:t>were classified as overweight (including obese)</a:t>
            </a:r>
          </a:p>
          <a:p>
            <a:pPr marL="346710" lvl="1" indent="-173355">
              <a:lnSpc>
                <a:spcPts val="2583"/>
              </a:lnSpc>
              <a:buFont typeface="Arial"/>
              <a:buChar char="•"/>
            </a:pPr>
            <a:r>
              <a:rPr lang="en-US" sz="2100" b="1" dirty="0">
                <a:solidFill>
                  <a:srgbClr val="E40037"/>
                </a:solidFill>
                <a:latin typeface="Exo"/>
              </a:rPr>
              <a:t>8.59% </a:t>
            </a:r>
            <a:r>
              <a:rPr lang="en-US" sz="2100" dirty="0">
                <a:solidFill>
                  <a:srgbClr val="E40037"/>
                </a:solidFill>
                <a:latin typeface="Exo"/>
              </a:rPr>
              <a:t>were classed as Obese (including severely obese)</a:t>
            </a:r>
          </a:p>
          <a:p>
            <a:pPr algn="ctr">
              <a:lnSpc>
                <a:spcPts val="2583"/>
              </a:lnSpc>
            </a:pPr>
            <a:endParaRPr lang="en-US" sz="2100" dirty="0">
              <a:solidFill>
                <a:srgbClr val="E40037"/>
              </a:solidFill>
              <a:latin typeface="Exo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00766" y="3674377"/>
            <a:ext cx="6008659" cy="292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77"/>
              </a:lnSpc>
            </a:pPr>
            <a:r>
              <a:rPr lang="en-US" sz="2000" i="1" dirty="0">
                <a:solidFill>
                  <a:srgbClr val="E40037"/>
                </a:solidFill>
                <a:latin typeface="Exo"/>
              </a:rPr>
              <a:t>(England Average = 0.98%, 22.38%, 9.53%)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6"/>
          <a:srcRect l="40171" r="18087"/>
          <a:stretch>
            <a:fillRect/>
          </a:stretch>
        </p:blipFill>
        <p:spPr>
          <a:xfrm rot="5400000">
            <a:off x="7934896" y="2790190"/>
            <a:ext cx="1876193" cy="382058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9601200" y="2246597"/>
            <a:ext cx="9541763" cy="12969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83"/>
              </a:lnSpc>
            </a:pPr>
            <a:r>
              <a:rPr lang="en-US" sz="2100" b="1" dirty="0">
                <a:solidFill>
                  <a:srgbClr val="E40037"/>
                </a:solidFill>
                <a:latin typeface="Exo"/>
              </a:rPr>
              <a:t>In 2017/18:</a:t>
            </a:r>
          </a:p>
          <a:p>
            <a:pPr marL="346710" lvl="1" indent="-173355">
              <a:lnSpc>
                <a:spcPts val="2583"/>
              </a:lnSpc>
              <a:buFont typeface="Arial"/>
              <a:buChar char="•"/>
            </a:pPr>
            <a:r>
              <a:rPr lang="en-US" sz="2100" b="1" dirty="0">
                <a:solidFill>
                  <a:srgbClr val="E40037"/>
                </a:solidFill>
                <a:latin typeface="Exo"/>
              </a:rPr>
              <a:t>32% </a:t>
            </a:r>
            <a:r>
              <a:rPr lang="en-US" sz="2100" dirty="0">
                <a:solidFill>
                  <a:srgbClr val="E40037"/>
                </a:solidFill>
                <a:latin typeface="Exo"/>
              </a:rPr>
              <a:t>were classified as overweight (including obese)</a:t>
            </a:r>
          </a:p>
          <a:p>
            <a:pPr marL="346710" lvl="1" indent="-173355">
              <a:lnSpc>
                <a:spcPts val="2583"/>
              </a:lnSpc>
              <a:buFont typeface="Arial"/>
              <a:buChar char="•"/>
            </a:pPr>
            <a:r>
              <a:rPr lang="en-US" sz="2100" b="1" dirty="0">
                <a:solidFill>
                  <a:srgbClr val="E40037"/>
                </a:solidFill>
                <a:latin typeface="Exo"/>
              </a:rPr>
              <a:t>17.9% </a:t>
            </a:r>
            <a:r>
              <a:rPr lang="en-US" sz="2100" dirty="0">
                <a:solidFill>
                  <a:srgbClr val="E40037"/>
                </a:solidFill>
                <a:latin typeface="Exo"/>
              </a:rPr>
              <a:t>were classed as Obese (including severely obese)</a:t>
            </a:r>
          </a:p>
          <a:p>
            <a:pPr algn="ctr">
              <a:lnSpc>
                <a:spcPts val="2583"/>
              </a:lnSpc>
            </a:pPr>
            <a:endParaRPr lang="en-US" sz="2100" dirty="0">
              <a:solidFill>
                <a:srgbClr val="E40037"/>
              </a:solidFill>
              <a:latin typeface="Exo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9595907" y="3204589"/>
            <a:ext cx="6008659" cy="292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77"/>
              </a:lnSpc>
            </a:pPr>
            <a:r>
              <a:rPr lang="en-US" sz="2000" i="1" dirty="0">
                <a:solidFill>
                  <a:srgbClr val="E40037"/>
                </a:solidFill>
                <a:latin typeface="Exo"/>
              </a:rPr>
              <a:t>(England Average =  34.2%, 20.1%)</a:t>
            </a:r>
            <a:endParaRPr lang="en-US" sz="2405" i="1" dirty="0">
              <a:solidFill>
                <a:srgbClr val="E40037"/>
              </a:solidFill>
              <a:latin typeface="Exo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9595907" y="3560607"/>
            <a:ext cx="8019450" cy="6049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b="1" i="1" dirty="0">
                <a:solidFill>
                  <a:srgbClr val="E40037"/>
                </a:solidFill>
                <a:latin typeface="Exo"/>
              </a:rPr>
              <a:t>3 areas; </a:t>
            </a:r>
            <a:r>
              <a:rPr lang="en-US" sz="1800" i="1" dirty="0">
                <a:solidFill>
                  <a:srgbClr val="E40037"/>
                </a:solidFill>
                <a:latin typeface="Exo"/>
              </a:rPr>
              <a:t>(Harlow 37.5%); Tendring (36.3%); and </a:t>
            </a:r>
            <a:r>
              <a:rPr lang="en-US" sz="1800" i="1" dirty="0" err="1">
                <a:solidFill>
                  <a:srgbClr val="E40037"/>
                </a:solidFill>
                <a:latin typeface="Exo"/>
              </a:rPr>
              <a:t>Maldon</a:t>
            </a:r>
            <a:r>
              <a:rPr lang="en-US" sz="1800" i="1" dirty="0">
                <a:solidFill>
                  <a:srgbClr val="E40037"/>
                </a:solidFill>
                <a:latin typeface="Exo"/>
              </a:rPr>
              <a:t> (34.6%) </a:t>
            </a:r>
            <a:r>
              <a:rPr lang="en-US" sz="1800" b="1" i="1" dirty="0">
                <a:solidFill>
                  <a:srgbClr val="E40037"/>
                </a:solidFill>
                <a:latin typeface="Exo"/>
              </a:rPr>
              <a:t>had levels of excess weight above the national average for this year group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824084" y="4875360"/>
            <a:ext cx="5320916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9"/>
              </a:lnSpc>
            </a:pPr>
            <a:r>
              <a:rPr lang="en-US" sz="2400" dirty="0">
                <a:solidFill>
                  <a:srgbClr val="FFFFFF"/>
                </a:solidFill>
                <a:latin typeface="Exo"/>
              </a:rPr>
              <a:t>In Essex in 2016/17 63.6% of adults were classed </a:t>
            </a:r>
            <a:r>
              <a:rPr lang="en-US" sz="2400" dirty="0" err="1">
                <a:solidFill>
                  <a:srgbClr val="FFFFFF"/>
                </a:solidFill>
                <a:latin typeface="Exo"/>
              </a:rPr>
              <a:t>asoverweight</a:t>
            </a:r>
            <a:r>
              <a:rPr lang="en-US" sz="2400" dirty="0">
                <a:solidFill>
                  <a:srgbClr val="FFFFFF"/>
                </a:solidFill>
                <a:latin typeface="Exo"/>
              </a:rPr>
              <a:t> or obese, slightly higher than the England average of 61.3%. </a:t>
            </a:r>
          </a:p>
          <a:p>
            <a:pPr>
              <a:lnSpc>
                <a:spcPts val="2249"/>
              </a:lnSpc>
            </a:pPr>
            <a:endParaRPr lang="en-US" sz="2400" dirty="0">
              <a:solidFill>
                <a:srgbClr val="FFFFFF"/>
              </a:solidFill>
              <a:latin typeface="Exo"/>
            </a:endParaRPr>
          </a:p>
          <a:p>
            <a:pPr>
              <a:lnSpc>
                <a:spcPts val="2249"/>
              </a:lnSpc>
            </a:pPr>
            <a:r>
              <a:rPr lang="en-US" sz="2400" dirty="0">
                <a:solidFill>
                  <a:srgbClr val="FFFFFF"/>
                </a:solidFill>
                <a:latin typeface="Exo"/>
              </a:rPr>
              <a:t>7 of the 12 district areas also had obesity rates above the national average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752600" y="4750271"/>
            <a:ext cx="7370953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90"/>
              </a:lnSpc>
            </a:pPr>
            <a:r>
              <a:rPr lang="en-US" sz="2400" dirty="0">
                <a:solidFill>
                  <a:srgbClr val="FFFFFF"/>
                </a:solidFill>
                <a:latin typeface="Exo"/>
              </a:rPr>
              <a:t>The proportion of adults aged over 16 years in the county meeting the recommended fruit and vegetable intake of 5 portions on a ‘usual day’ was 55.96% in 2016/17, lower than the England average of 57.44%.</a:t>
            </a:r>
          </a:p>
          <a:p>
            <a:pPr>
              <a:lnSpc>
                <a:spcPts val="2190"/>
              </a:lnSpc>
            </a:pPr>
            <a:endParaRPr lang="en-US" sz="2400" dirty="0">
              <a:solidFill>
                <a:srgbClr val="FFFFFF"/>
              </a:solidFill>
              <a:latin typeface="Exo"/>
            </a:endParaRPr>
          </a:p>
          <a:p>
            <a:pPr>
              <a:lnSpc>
                <a:spcPts val="2190"/>
              </a:lnSpc>
            </a:pPr>
            <a:r>
              <a:rPr lang="en-US" sz="2400" dirty="0">
                <a:solidFill>
                  <a:srgbClr val="FFFFFF"/>
                </a:solidFill>
                <a:latin typeface="Exo"/>
              </a:rPr>
              <a:t>Only 6 of the 12 district boroughs were equal to or higher than the national average.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09067" y="7964513"/>
            <a:ext cx="4765129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72"/>
              </a:lnSpc>
            </a:pPr>
            <a:r>
              <a:rPr lang="en-US" sz="2400" b="1" dirty="0">
                <a:solidFill>
                  <a:srgbClr val="E40037"/>
                </a:solidFill>
                <a:latin typeface="Exo"/>
              </a:rPr>
              <a:t>13.8% o</a:t>
            </a:r>
            <a:r>
              <a:rPr lang="en-US" sz="2400" dirty="0">
                <a:solidFill>
                  <a:srgbClr val="E40037"/>
                </a:solidFill>
                <a:latin typeface="Exo"/>
              </a:rPr>
              <a:t>f residents aged 18+ are current smokers.</a:t>
            </a:r>
          </a:p>
          <a:p>
            <a:pPr>
              <a:lnSpc>
                <a:spcPts val="2472"/>
              </a:lnSpc>
            </a:pPr>
            <a:r>
              <a:rPr lang="en-US" sz="2400" dirty="0">
                <a:solidFill>
                  <a:srgbClr val="E40037"/>
                </a:solidFill>
                <a:latin typeface="Exo"/>
              </a:rPr>
              <a:t>(England = 14.87%)</a:t>
            </a:r>
          </a:p>
          <a:p>
            <a:pPr>
              <a:lnSpc>
                <a:spcPts val="2472"/>
              </a:lnSpc>
            </a:pPr>
            <a:endParaRPr lang="en-US" sz="2400" dirty="0">
              <a:solidFill>
                <a:srgbClr val="E40037"/>
              </a:solidFill>
              <a:latin typeface="Exo"/>
            </a:endParaRPr>
          </a:p>
          <a:p>
            <a:pPr>
              <a:lnSpc>
                <a:spcPts val="2472"/>
              </a:lnSpc>
            </a:pPr>
            <a:r>
              <a:rPr lang="en-US" sz="2400" b="1" dirty="0">
                <a:solidFill>
                  <a:srgbClr val="E40037"/>
                </a:solidFill>
                <a:latin typeface="Exo"/>
              </a:rPr>
              <a:t>29.5%</a:t>
            </a:r>
            <a:r>
              <a:rPr lang="en-US" sz="2400" dirty="0">
                <a:solidFill>
                  <a:srgbClr val="E40037"/>
                </a:solidFill>
                <a:latin typeface="Exo"/>
              </a:rPr>
              <a:t> identified as Ex-Smokers</a:t>
            </a:r>
            <a:r>
              <a:rPr lang="en-US" sz="2400" b="1" dirty="0">
                <a:solidFill>
                  <a:srgbClr val="E40037"/>
                </a:solidFill>
                <a:latin typeface="Exo"/>
              </a:rPr>
              <a:t> </a:t>
            </a:r>
          </a:p>
          <a:p>
            <a:pPr>
              <a:lnSpc>
                <a:spcPts val="2472"/>
              </a:lnSpc>
            </a:pPr>
            <a:r>
              <a:rPr lang="en-US" sz="2400" b="1" dirty="0">
                <a:solidFill>
                  <a:srgbClr val="E40037"/>
                </a:solidFill>
                <a:latin typeface="Exo"/>
              </a:rPr>
              <a:t>56.7%</a:t>
            </a:r>
            <a:r>
              <a:rPr lang="en-US" sz="2400" dirty="0">
                <a:solidFill>
                  <a:srgbClr val="E40037"/>
                </a:solidFill>
                <a:latin typeface="Exo"/>
              </a:rPr>
              <a:t> have never smoked</a:t>
            </a:r>
          </a:p>
        </p:txBody>
      </p:sp>
      <p:pic>
        <p:nvPicPr>
          <p:cNvPr id="29" name="Picture 2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038160" y="7603722"/>
            <a:ext cx="2549470" cy="254947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6"/>
          <a:srcRect l="40171" r="18087"/>
          <a:stretch>
            <a:fillRect/>
          </a:stretch>
        </p:blipFill>
        <p:spPr>
          <a:xfrm rot="5400000">
            <a:off x="4527129" y="8687428"/>
            <a:ext cx="1876193" cy="382058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6938826" y="7691295"/>
            <a:ext cx="4250390" cy="1184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2"/>
              </a:lnSpc>
            </a:pPr>
            <a:r>
              <a:rPr lang="en-US" sz="2100">
                <a:solidFill>
                  <a:srgbClr val="E40037"/>
                </a:solidFill>
                <a:latin typeface="Exo"/>
              </a:rPr>
              <a:t>The  rate of alcohol-related hospital admissions across Essex  in 2017/18 was 1935.7 per 100,000 population (England = 2224.8)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692741" y="9038801"/>
            <a:ext cx="4912043" cy="789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9"/>
              </a:lnSpc>
            </a:pPr>
            <a:r>
              <a:rPr lang="en-US" sz="2100">
                <a:solidFill>
                  <a:srgbClr val="E40037"/>
                </a:solidFill>
                <a:latin typeface="Exo"/>
              </a:rPr>
              <a:t>Alcohol-related mortality was estimated to be 41.90 per 100,00,0,  lower than that for England (46.15)</a:t>
            </a:r>
          </a:p>
        </p:txBody>
      </p:sp>
      <p:pic>
        <p:nvPicPr>
          <p:cNvPr id="33" name="Picture 33"/>
          <p:cNvPicPr>
            <a:picLocks noChangeAspect="1"/>
          </p:cNvPicPr>
          <p:nvPr/>
        </p:nvPicPr>
        <p:blipFill>
          <a:blip r:embed="rId6"/>
          <a:srcRect l="40171" r="18087"/>
          <a:stretch>
            <a:fillRect/>
          </a:stretch>
        </p:blipFill>
        <p:spPr>
          <a:xfrm rot="5400000">
            <a:off x="10666688" y="8683005"/>
            <a:ext cx="1876193" cy="382058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12600237" y="8100763"/>
            <a:ext cx="5117725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372"/>
              </a:lnSpc>
            </a:pPr>
            <a:r>
              <a:rPr lang="en-US" sz="2400" dirty="0">
                <a:solidFill>
                  <a:srgbClr val="E40037"/>
                </a:solidFill>
                <a:latin typeface="Exo"/>
              </a:rPr>
              <a:t>The age-</a:t>
            </a:r>
            <a:r>
              <a:rPr lang="en-US" sz="2400" dirty="0" err="1">
                <a:solidFill>
                  <a:srgbClr val="E40037"/>
                </a:solidFill>
                <a:latin typeface="Exo"/>
              </a:rPr>
              <a:t>standardised</a:t>
            </a:r>
            <a:r>
              <a:rPr lang="en-US" sz="2400" dirty="0">
                <a:solidFill>
                  <a:srgbClr val="E40037"/>
                </a:solidFill>
                <a:latin typeface="Exo"/>
              </a:rPr>
              <a:t> mortality rate from drug misuse per 100,000 population across the whole of Essex was 3.63 over the period of 2015 - 2017. (England  = 4.33)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10">
            <a:extLst>
              <a:ext uri="{FF2B5EF4-FFF2-40B4-BE49-F238E27FC236}">
                <a16:creationId xmlns:a16="http://schemas.microsoft.com/office/drawing/2014/main" id="{EF2B81E6-E4DE-456E-B83D-5AAB517A5346}"/>
              </a:ext>
            </a:extLst>
          </p:cNvPr>
          <p:cNvGrpSpPr/>
          <p:nvPr/>
        </p:nvGrpSpPr>
        <p:grpSpPr>
          <a:xfrm>
            <a:off x="4762" y="1577380"/>
            <a:ext cx="18288000" cy="2955098"/>
            <a:chOff x="2656" y="680307"/>
            <a:chExt cx="5099508" cy="864816"/>
          </a:xfrm>
        </p:grpSpPr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58633060-9E3F-4F67-90BB-F8AEC938A2D7}"/>
                </a:ext>
              </a:extLst>
            </p:cNvPr>
            <p:cNvSpPr/>
            <p:nvPr/>
          </p:nvSpPr>
          <p:spPr>
            <a:xfrm>
              <a:off x="2656" y="680307"/>
              <a:ext cx="5099508" cy="864816"/>
            </a:xfrm>
            <a:custGeom>
              <a:avLst/>
              <a:gdLst/>
              <a:ahLst/>
              <a:cxnLst/>
              <a:rect l="l" t="t" r="r" b="b"/>
              <a:pathLst>
                <a:path w="5099508" h="864816">
                  <a:moveTo>
                    <a:pt x="0" y="0"/>
                  </a:moveTo>
                  <a:lnTo>
                    <a:pt x="5099508" y="0"/>
                  </a:lnTo>
                  <a:lnTo>
                    <a:pt x="5099508" y="864816"/>
                  </a:lnTo>
                  <a:lnTo>
                    <a:pt x="0" y="864816"/>
                  </a:lnTo>
                  <a:close/>
                </a:path>
              </a:pathLst>
            </a:custGeom>
            <a:solidFill>
              <a:srgbClr val="E40037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803102" y="374141"/>
            <a:ext cx="6521840" cy="257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80"/>
              </a:lnSpc>
            </a:pPr>
            <a:r>
              <a:rPr lang="en-US" sz="2020" b="1" spc="181" dirty="0">
                <a:solidFill>
                  <a:srgbClr val="FFFFFF"/>
                </a:solidFill>
                <a:latin typeface="Exo"/>
              </a:rPr>
              <a:t>JOINT STRATEGIC NEEDS ASSESSMENT 2019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514600" y="546203"/>
            <a:ext cx="13268325" cy="636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1" dirty="0">
                <a:solidFill>
                  <a:srgbClr val="FFFFFF"/>
                </a:solidFill>
                <a:latin typeface="Exo"/>
              </a:rPr>
              <a:t>Top things to know about Lifestyle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5867665" y="326516"/>
            <a:ext cx="2420335" cy="1247752"/>
            <a:chOff x="0" y="0"/>
            <a:chExt cx="5137661" cy="24015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40201" cy="2401570"/>
            </a:xfrm>
            <a:custGeom>
              <a:avLst/>
              <a:gdLst/>
              <a:ahLst/>
              <a:cxnLst/>
              <a:rect l="l" t="t" r="r" b="b"/>
              <a:pathLst>
                <a:path w="5140201" h="2401570">
                  <a:moveTo>
                    <a:pt x="5137660" y="1151890"/>
                  </a:moveTo>
                  <a:lnTo>
                    <a:pt x="5137660" y="1118870"/>
                  </a:lnTo>
                  <a:lnTo>
                    <a:pt x="4534410" y="1118870"/>
                  </a:lnTo>
                  <a:cubicBezTo>
                    <a:pt x="4519171" y="1118870"/>
                    <a:pt x="4505201" y="1129030"/>
                    <a:pt x="4502660" y="1144270"/>
                  </a:cubicBezTo>
                  <a:lnTo>
                    <a:pt x="4482341" y="1230630"/>
                  </a:lnTo>
                  <a:lnTo>
                    <a:pt x="4379471" y="709930"/>
                  </a:lnTo>
                  <a:cubicBezTo>
                    <a:pt x="4376931" y="694690"/>
                    <a:pt x="4362960" y="683260"/>
                    <a:pt x="4346451" y="683260"/>
                  </a:cubicBezTo>
                  <a:cubicBezTo>
                    <a:pt x="4329941" y="683260"/>
                    <a:pt x="4317241" y="694690"/>
                    <a:pt x="4314701" y="711200"/>
                  </a:cubicBezTo>
                  <a:lnTo>
                    <a:pt x="4092451" y="2101850"/>
                  </a:lnTo>
                  <a:lnTo>
                    <a:pt x="3907031" y="30480"/>
                  </a:lnTo>
                  <a:cubicBezTo>
                    <a:pt x="3904490" y="12700"/>
                    <a:pt x="3890521" y="0"/>
                    <a:pt x="3874010" y="0"/>
                  </a:cubicBezTo>
                  <a:cubicBezTo>
                    <a:pt x="3857501" y="0"/>
                    <a:pt x="3842260" y="12700"/>
                    <a:pt x="3840991" y="30480"/>
                  </a:cubicBezTo>
                  <a:lnTo>
                    <a:pt x="3752091" y="995680"/>
                  </a:lnTo>
                  <a:lnTo>
                    <a:pt x="3682241" y="866140"/>
                  </a:lnTo>
                  <a:cubicBezTo>
                    <a:pt x="3675891" y="854710"/>
                    <a:pt x="3663191" y="847090"/>
                    <a:pt x="3650491" y="848360"/>
                  </a:cubicBezTo>
                  <a:cubicBezTo>
                    <a:pt x="3637791" y="849630"/>
                    <a:pt x="3626360" y="858520"/>
                    <a:pt x="3622551" y="871220"/>
                  </a:cubicBezTo>
                  <a:lnTo>
                    <a:pt x="3475231" y="1320800"/>
                  </a:lnTo>
                  <a:lnTo>
                    <a:pt x="3277110" y="782320"/>
                  </a:lnTo>
                  <a:cubicBezTo>
                    <a:pt x="3272031" y="769620"/>
                    <a:pt x="3259331" y="760730"/>
                    <a:pt x="3245361" y="760730"/>
                  </a:cubicBezTo>
                  <a:cubicBezTo>
                    <a:pt x="3231391" y="760730"/>
                    <a:pt x="3218691" y="769620"/>
                    <a:pt x="3214881" y="783590"/>
                  </a:cubicBezTo>
                  <a:lnTo>
                    <a:pt x="3101851" y="1120140"/>
                  </a:lnTo>
                  <a:lnTo>
                    <a:pt x="0" y="1120140"/>
                  </a:lnTo>
                  <a:lnTo>
                    <a:pt x="0" y="1186180"/>
                  </a:lnTo>
                  <a:lnTo>
                    <a:pt x="3124711" y="1186180"/>
                  </a:lnTo>
                  <a:cubicBezTo>
                    <a:pt x="3138681" y="1186180"/>
                    <a:pt x="3151381" y="1177290"/>
                    <a:pt x="3156461" y="1163320"/>
                  </a:cubicBezTo>
                  <a:lnTo>
                    <a:pt x="3247901" y="892810"/>
                  </a:lnTo>
                  <a:lnTo>
                    <a:pt x="3447291" y="1432560"/>
                  </a:lnTo>
                  <a:cubicBezTo>
                    <a:pt x="3452371" y="1445260"/>
                    <a:pt x="3465071" y="1454150"/>
                    <a:pt x="3477771" y="1454150"/>
                  </a:cubicBezTo>
                  <a:lnTo>
                    <a:pt x="3479041" y="1454150"/>
                  </a:lnTo>
                  <a:cubicBezTo>
                    <a:pt x="3493010" y="1454150"/>
                    <a:pt x="3505710" y="1445260"/>
                    <a:pt x="3509521" y="1431290"/>
                  </a:cubicBezTo>
                  <a:lnTo>
                    <a:pt x="3661921" y="965200"/>
                  </a:lnTo>
                  <a:lnTo>
                    <a:pt x="3747010" y="1122680"/>
                  </a:lnTo>
                  <a:cubicBezTo>
                    <a:pt x="3753360" y="1135380"/>
                    <a:pt x="3768601" y="1141730"/>
                    <a:pt x="3782571" y="1139190"/>
                  </a:cubicBezTo>
                  <a:cubicBezTo>
                    <a:pt x="3796541" y="1136650"/>
                    <a:pt x="3807971" y="1123950"/>
                    <a:pt x="3809241" y="1109980"/>
                  </a:cubicBezTo>
                  <a:lnTo>
                    <a:pt x="3875281" y="397510"/>
                  </a:lnTo>
                  <a:lnTo>
                    <a:pt x="4051810" y="2371090"/>
                  </a:lnTo>
                  <a:cubicBezTo>
                    <a:pt x="4053081" y="2387600"/>
                    <a:pt x="4067051" y="2400300"/>
                    <a:pt x="4083560" y="2401570"/>
                  </a:cubicBezTo>
                  <a:lnTo>
                    <a:pt x="4084831" y="2401570"/>
                  </a:lnTo>
                  <a:cubicBezTo>
                    <a:pt x="4101341" y="2401570"/>
                    <a:pt x="4115310" y="2390140"/>
                    <a:pt x="4117851" y="2373630"/>
                  </a:cubicBezTo>
                  <a:lnTo>
                    <a:pt x="4352801" y="904240"/>
                  </a:lnTo>
                  <a:lnTo>
                    <a:pt x="4449321" y="1394460"/>
                  </a:lnTo>
                  <a:cubicBezTo>
                    <a:pt x="4451860" y="1409700"/>
                    <a:pt x="4465831" y="1421130"/>
                    <a:pt x="4481071" y="1421130"/>
                  </a:cubicBezTo>
                  <a:cubicBezTo>
                    <a:pt x="4496310" y="1421130"/>
                    <a:pt x="4510281" y="1410970"/>
                    <a:pt x="4514091" y="1395730"/>
                  </a:cubicBezTo>
                  <a:lnTo>
                    <a:pt x="4563621" y="1184910"/>
                  </a:lnTo>
                  <a:lnTo>
                    <a:pt x="5140201" y="1184910"/>
                  </a:lnTo>
                  <a:lnTo>
                    <a:pt x="5137660" y="1151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-4762" y="7500439"/>
            <a:ext cx="18288000" cy="2798519"/>
            <a:chOff x="0" y="0"/>
            <a:chExt cx="5099508" cy="86481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099508" cy="864816"/>
            </a:xfrm>
            <a:custGeom>
              <a:avLst/>
              <a:gdLst/>
              <a:ahLst/>
              <a:cxnLst/>
              <a:rect l="l" t="t" r="r" b="b"/>
              <a:pathLst>
                <a:path w="5099508" h="864816">
                  <a:moveTo>
                    <a:pt x="0" y="0"/>
                  </a:moveTo>
                  <a:lnTo>
                    <a:pt x="5099508" y="0"/>
                  </a:lnTo>
                  <a:lnTo>
                    <a:pt x="5099508" y="864816"/>
                  </a:lnTo>
                  <a:lnTo>
                    <a:pt x="0" y="864816"/>
                  </a:lnTo>
                  <a:close/>
                </a:path>
              </a:pathLst>
            </a:custGeom>
            <a:solidFill>
              <a:srgbClr val="E40037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9139238" y="4926330"/>
            <a:ext cx="9525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endParaRPr/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rcRect l="40171" r="18087"/>
          <a:stretch>
            <a:fillRect/>
          </a:stretch>
        </p:blipFill>
        <p:spPr>
          <a:xfrm rot="5400000">
            <a:off x="8125925" y="8783734"/>
            <a:ext cx="1876193" cy="382058"/>
          </a:xfrm>
          <a:prstGeom prst="rect">
            <a:avLst/>
          </a:prstGeom>
        </p:spPr>
      </p:pic>
      <p:pic>
        <p:nvPicPr>
          <p:cNvPr id="38" name="Graphic 37" descr="Cycling">
            <a:extLst>
              <a:ext uri="{FF2B5EF4-FFF2-40B4-BE49-F238E27FC236}">
                <a16:creationId xmlns:a16="http://schemas.microsoft.com/office/drawing/2014/main" id="{D99B6FF3-7EDA-4270-A5C2-B09E18581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811934" y="2981634"/>
            <a:ext cx="1399866" cy="1399866"/>
          </a:xfrm>
          <a:prstGeom prst="rect">
            <a:avLst/>
          </a:prstGeom>
        </p:spPr>
      </p:pic>
      <p:sp>
        <p:nvSpPr>
          <p:cNvPr id="37" name="TextBox 4">
            <a:extLst>
              <a:ext uri="{FF2B5EF4-FFF2-40B4-BE49-F238E27FC236}">
                <a16:creationId xmlns:a16="http://schemas.microsoft.com/office/drawing/2014/main" id="{9FFB296E-DA6E-48BA-936F-D6168E97F166}"/>
              </a:ext>
            </a:extLst>
          </p:cNvPr>
          <p:cNvSpPr txBox="1"/>
          <p:nvPr/>
        </p:nvSpPr>
        <p:spPr>
          <a:xfrm>
            <a:off x="5887842" y="455794"/>
            <a:ext cx="6521840" cy="257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80"/>
              </a:lnSpc>
            </a:pPr>
            <a:r>
              <a:rPr lang="en-US" sz="2020" b="1" spc="181" dirty="0">
                <a:solidFill>
                  <a:srgbClr val="E40037"/>
                </a:solidFill>
                <a:latin typeface="Exo"/>
              </a:rPr>
              <a:t>JOINT STRATEGIC NEEDS ASSESSMENT 2019</a:t>
            </a:r>
          </a:p>
        </p:txBody>
      </p:sp>
      <p:grpSp>
        <p:nvGrpSpPr>
          <p:cNvPr id="39" name="Group 5">
            <a:extLst>
              <a:ext uri="{FF2B5EF4-FFF2-40B4-BE49-F238E27FC236}">
                <a16:creationId xmlns:a16="http://schemas.microsoft.com/office/drawing/2014/main" id="{37D91308-8ABF-4052-B936-D296518DCAA2}"/>
              </a:ext>
            </a:extLst>
          </p:cNvPr>
          <p:cNvGrpSpPr/>
          <p:nvPr/>
        </p:nvGrpSpPr>
        <p:grpSpPr>
          <a:xfrm rot="-10800000">
            <a:off x="0" y="266700"/>
            <a:ext cx="2286000" cy="1247752"/>
            <a:chOff x="0" y="0"/>
            <a:chExt cx="5137661" cy="2401570"/>
          </a:xfrm>
        </p:grpSpPr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0F3A1EC1-C50B-4947-BB71-CAA702FF2CC1}"/>
                </a:ext>
              </a:extLst>
            </p:cNvPr>
            <p:cNvSpPr/>
            <p:nvPr/>
          </p:nvSpPr>
          <p:spPr>
            <a:xfrm>
              <a:off x="0" y="0"/>
              <a:ext cx="5140201" cy="2401570"/>
            </a:xfrm>
            <a:custGeom>
              <a:avLst/>
              <a:gdLst/>
              <a:ahLst/>
              <a:cxnLst/>
              <a:rect l="l" t="t" r="r" b="b"/>
              <a:pathLst>
                <a:path w="5140201" h="2401570">
                  <a:moveTo>
                    <a:pt x="5137660" y="1151890"/>
                  </a:moveTo>
                  <a:lnTo>
                    <a:pt x="5137660" y="1118870"/>
                  </a:lnTo>
                  <a:lnTo>
                    <a:pt x="4534410" y="1118870"/>
                  </a:lnTo>
                  <a:cubicBezTo>
                    <a:pt x="4519171" y="1118870"/>
                    <a:pt x="4505201" y="1129030"/>
                    <a:pt x="4502660" y="1144270"/>
                  </a:cubicBezTo>
                  <a:lnTo>
                    <a:pt x="4482341" y="1230630"/>
                  </a:lnTo>
                  <a:lnTo>
                    <a:pt x="4379471" y="709930"/>
                  </a:lnTo>
                  <a:cubicBezTo>
                    <a:pt x="4376931" y="694690"/>
                    <a:pt x="4362960" y="683260"/>
                    <a:pt x="4346451" y="683260"/>
                  </a:cubicBezTo>
                  <a:cubicBezTo>
                    <a:pt x="4329941" y="683260"/>
                    <a:pt x="4317241" y="694690"/>
                    <a:pt x="4314701" y="711200"/>
                  </a:cubicBezTo>
                  <a:lnTo>
                    <a:pt x="4092451" y="2101850"/>
                  </a:lnTo>
                  <a:lnTo>
                    <a:pt x="3907031" y="30480"/>
                  </a:lnTo>
                  <a:cubicBezTo>
                    <a:pt x="3904490" y="12700"/>
                    <a:pt x="3890521" y="0"/>
                    <a:pt x="3874010" y="0"/>
                  </a:cubicBezTo>
                  <a:cubicBezTo>
                    <a:pt x="3857501" y="0"/>
                    <a:pt x="3842260" y="12700"/>
                    <a:pt x="3840991" y="30480"/>
                  </a:cubicBezTo>
                  <a:lnTo>
                    <a:pt x="3752091" y="995680"/>
                  </a:lnTo>
                  <a:lnTo>
                    <a:pt x="3682241" y="866140"/>
                  </a:lnTo>
                  <a:cubicBezTo>
                    <a:pt x="3675891" y="854710"/>
                    <a:pt x="3663191" y="847090"/>
                    <a:pt x="3650491" y="848360"/>
                  </a:cubicBezTo>
                  <a:cubicBezTo>
                    <a:pt x="3637791" y="849630"/>
                    <a:pt x="3626360" y="858520"/>
                    <a:pt x="3622551" y="871220"/>
                  </a:cubicBezTo>
                  <a:lnTo>
                    <a:pt x="3475231" y="1320800"/>
                  </a:lnTo>
                  <a:lnTo>
                    <a:pt x="3277110" y="782320"/>
                  </a:lnTo>
                  <a:cubicBezTo>
                    <a:pt x="3272031" y="769620"/>
                    <a:pt x="3259331" y="760730"/>
                    <a:pt x="3245361" y="760730"/>
                  </a:cubicBezTo>
                  <a:cubicBezTo>
                    <a:pt x="3231391" y="760730"/>
                    <a:pt x="3218691" y="769620"/>
                    <a:pt x="3214881" y="783590"/>
                  </a:cubicBezTo>
                  <a:lnTo>
                    <a:pt x="3101851" y="1120140"/>
                  </a:lnTo>
                  <a:lnTo>
                    <a:pt x="0" y="1120140"/>
                  </a:lnTo>
                  <a:lnTo>
                    <a:pt x="0" y="1186180"/>
                  </a:lnTo>
                  <a:lnTo>
                    <a:pt x="3124711" y="1186180"/>
                  </a:lnTo>
                  <a:cubicBezTo>
                    <a:pt x="3138681" y="1186180"/>
                    <a:pt x="3151381" y="1177290"/>
                    <a:pt x="3156461" y="1163320"/>
                  </a:cubicBezTo>
                  <a:lnTo>
                    <a:pt x="3247901" y="892810"/>
                  </a:lnTo>
                  <a:lnTo>
                    <a:pt x="3447291" y="1432560"/>
                  </a:lnTo>
                  <a:cubicBezTo>
                    <a:pt x="3452371" y="1445260"/>
                    <a:pt x="3465071" y="1454150"/>
                    <a:pt x="3477771" y="1454150"/>
                  </a:cubicBezTo>
                  <a:lnTo>
                    <a:pt x="3479041" y="1454150"/>
                  </a:lnTo>
                  <a:cubicBezTo>
                    <a:pt x="3493010" y="1454150"/>
                    <a:pt x="3505710" y="1445260"/>
                    <a:pt x="3509521" y="1431290"/>
                  </a:cubicBezTo>
                  <a:lnTo>
                    <a:pt x="3661921" y="965200"/>
                  </a:lnTo>
                  <a:lnTo>
                    <a:pt x="3747010" y="1122680"/>
                  </a:lnTo>
                  <a:cubicBezTo>
                    <a:pt x="3753360" y="1135380"/>
                    <a:pt x="3768601" y="1141730"/>
                    <a:pt x="3782571" y="1139190"/>
                  </a:cubicBezTo>
                  <a:cubicBezTo>
                    <a:pt x="3796541" y="1136650"/>
                    <a:pt x="3807971" y="1123950"/>
                    <a:pt x="3809241" y="1109980"/>
                  </a:cubicBezTo>
                  <a:lnTo>
                    <a:pt x="3875281" y="397510"/>
                  </a:lnTo>
                  <a:lnTo>
                    <a:pt x="4051810" y="2371090"/>
                  </a:lnTo>
                  <a:cubicBezTo>
                    <a:pt x="4053081" y="2387600"/>
                    <a:pt x="4067051" y="2400300"/>
                    <a:pt x="4083560" y="2401570"/>
                  </a:cubicBezTo>
                  <a:lnTo>
                    <a:pt x="4084831" y="2401570"/>
                  </a:lnTo>
                  <a:cubicBezTo>
                    <a:pt x="4101341" y="2401570"/>
                    <a:pt x="4115310" y="2390140"/>
                    <a:pt x="4117851" y="2373630"/>
                  </a:cubicBezTo>
                  <a:lnTo>
                    <a:pt x="4352801" y="904240"/>
                  </a:lnTo>
                  <a:lnTo>
                    <a:pt x="4449321" y="1394460"/>
                  </a:lnTo>
                  <a:cubicBezTo>
                    <a:pt x="4451860" y="1409700"/>
                    <a:pt x="4465831" y="1421130"/>
                    <a:pt x="4481071" y="1421130"/>
                  </a:cubicBezTo>
                  <a:cubicBezTo>
                    <a:pt x="4496310" y="1421130"/>
                    <a:pt x="4510281" y="1410970"/>
                    <a:pt x="4514091" y="1395730"/>
                  </a:cubicBezTo>
                  <a:lnTo>
                    <a:pt x="4563621" y="1184910"/>
                  </a:lnTo>
                  <a:lnTo>
                    <a:pt x="5140201" y="1184910"/>
                  </a:lnTo>
                  <a:lnTo>
                    <a:pt x="5137660" y="1151890"/>
                  </a:lnTo>
                  <a:close/>
                </a:path>
              </a:pathLst>
            </a:custGeom>
            <a:solidFill>
              <a:srgbClr val="E40037"/>
            </a:solidFill>
          </p:spPr>
        </p:sp>
      </p:grpSp>
      <p:sp>
        <p:nvSpPr>
          <p:cNvPr id="41" name="TextBox 7">
            <a:extLst>
              <a:ext uri="{FF2B5EF4-FFF2-40B4-BE49-F238E27FC236}">
                <a16:creationId xmlns:a16="http://schemas.microsoft.com/office/drawing/2014/main" id="{2F6FE31F-DF95-4B54-BBEC-47B72C06E2CF}"/>
              </a:ext>
            </a:extLst>
          </p:cNvPr>
          <p:cNvSpPr txBox="1"/>
          <p:nvPr/>
        </p:nvSpPr>
        <p:spPr>
          <a:xfrm>
            <a:off x="1846452" y="731515"/>
            <a:ext cx="14435137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16"/>
              </a:lnSpc>
            </a:pPr>
            <a:r>
              <a:rPr lang="en-US" sz="4000" b="1" dirty="0">
                <a:solidFill>
                  <a:srgbClr val="E40037"/>
                </a:solidFill>
                <a:latin typeface="Exo"/>
              </a:rPr>
              <a:t>Top things to Know About Physical Activity &amp; Inactivity</a:t>
            </a:r>
          </a:p>
        </p:txBody>
      </p:sp>
      <p:grpSp>
        <p:nvGrpSpPr>
          <p:cNvPr id="42" name="Group 8">
            <a:extLst>
              <a:ext uri="{FF2B5EF4-FFF2-40B4-BE49-F238E27FC236}">
                <a16:creationId xmlns:a16="http://schemas.microsoft.com/office/drawing/2014/main" id="{3C63B200-1FED-4A18-BE69-A2FD33A56E22}"/>
              </a:ext>
            </a:extLst>
          </p:cNvPr>
          <p:cNvGrpSpPr/>
          <p:nvPr/>
        </p:nvGrpSpPr>
        <p:grpSpPr>
          <a:xfrm>
            <a:off x="16011525" y="266700"/>
            <a:ext cx="2278782" cy="1247752"/>
            <a:chOff x="0" y="0"/>
            <a:chExt cx="5137661" cy="2401570"/>
          </a:xfrm>
        </p:grpSpPr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8D6C74CB-1F12-4535-A28A-38A10BD19A09}"/>
                </a:ext>
              </a:extLst>
            </p:cNvPr>
            <p:cNvSpPr/>
            <p:nvPr/>
          </p:nvSpPr>
          <p:spPr>
            <a:xfrm>
              <a:off x="0" y="0"/>
              <a:ext cx="5140201" cy="2401570"/>
            </a:xfrm>
            <a:custGeom>
              <a:avLst/>
              <a:gdLst/>
              <a:ahLst/>
              <a:cxnLst/>
              <a:rect l="l" t="t" r="r" b="b"/>
              <a:pathLst>
                <a:path w="5140201" h="2401570">
                  <a:moveTo>
                    <a:pt x="5137660" y="1151890"/>
                  </a:moveTo>
                  <a:lnTo>
                    <a:pt x="5137660" y="1118870"/>
                  </a:lnTo>
                  <a:lnTo>
                    <a:pt x="4534410" y="1118870"/>
                  </a:lnTo>
                  <a:cubicBezTo>
                    <a:pt x="4519171" y="1118870"/>
                    <a:pt x="4505201" y="1129030"/>
                    <a:pt x="4502660" y="1144270"/>
                  </a:cubicBezTo>
                  <a:lnTo>
                    <a:pt x="4482341" y="1230630"/>
                  </a:lnTo>
                  <a:lnTo>
                    <a:pt x="4379471" y="709930"/>
                  </a:lnTo>
                  <a:cubicBezTo>
                    <a:pt x="4376931" y="694690"/>
                    <a:pt x="4362960" y="683260"/>
                    <a:pt x="4346451" y="683260"/>
                  </a:cubicBezTo>
                  <a:cubicBezTo>
                    <a:pt x="4329941" y="683260"/>
                    <a:pt x="4317241" y="694690"/>
                    <a:pt x="4314701" y="711200"/>
                  </a:cubicBezTo>
                  <a:lnTo>
                    <a:pt x="4092451" y="2101850"/>
                  </a:lnTo>
                  <a:lnTo>
                    <a:pt x="3907031" y="30480"/>
                  </a:lnTo>
                  <a:cubicBezTo>
                    <a:pt x="3904490" y="12700"/>
                    <a:pt x="3890521" y="0"/>
                    <a:pt x="3874010" y="0"/>
                  </a:cubicBezTo>
                  <a:cubicBezTo>
                    <a:pt x="3857501" y="0"/>
                    <a:pt x="3842260" y="12700"/>
                    <a:pt x="3840991" y="30480"/>
                  </a:cubicBezTo>
                  <a:lnTo>
                    <a:pt x="3752091" y="995680"/>
                  </a:lnTo>
                  <a:lnTo>
                    <a:pt x="3682241" y="866140"/>
                  </a:lnTo>
                  <a:cubicBezTo>
                    <a:pt x="3675891" y="854710"/>
                    <a:pt x="3663191" y="847090"/>
                    <a:pt x="3650491" y="848360"/>
                  </a:cubicBezTo>
                  <a:cubicBezTo>
                    <a:pt x="3637791" y="849630"/>
                    <a:pt x="3626360" y="858520"/>
                    <a:pt x="3622551" y="871220"/>
                  </a:cubicBezTo>
                  <a:lnTo>
                    <a:pt x="3475231" y="1320800"/>
                  </a:lnTo>
                  <a:lnTo>
                    <a:pt x="3277110" y="782320"/>
                  </a:lnTo>
                  <a:cubicBezTo>
                    <a:pt x="3272031" y="769620"/>
                    <a:pt x="3259331" y="760730"/>
                    <a:pt x="3245361" y="760730"/>
                  </a:cubicBezTo>
                  <a:cubicBezTo>
                    <a:pt x="3231391" y="760730"/>
                    <a:pt x="3218691" y="769620"/>
                    <a:pt x="3214881" y="783590"/>
                  </a:cubicBezTo>
                  <a:lnTo>
                    <a:pt x="3101851" y="1120140"/>
                  </a:lnTo>
                  <a:lnTo>
                    <a:pt x="0" y="1120140"/>
                  </a:lnTo>
                  <a:lnTo>
                    <a:pt x="0" y="1186180"/>
                  </a:lnTo>
                  <a:lnTo>
                    <a:pt x="3124711" y="1186180"/>
                  </a:lnTo>
                  <a:cubicBezTo>
                    <a:pt x="3138681" y="1186180"/>
                    <a:pt x="3151381" y="1177290"/>
                    <a:pt x="3156461" y="1163320"/>
                  </a:cubicBezTo>
                  <a:lnTo>
                    <a:pt x="3247901" y="892810"/>
                  </a:lnTo>
                  <a:lnTo>
                    <a:pt x="3447291" y="1432560"/>
                  </a:lnTo>
                  <a:cubicBezTo>
                    <a:pt x="3452371" y="1445260"/>
                    <a:pt x="3465071" y="1454150"/>
                    <a:pt x="3477771" y="1454150"/>
                  </a:cubicBezTo>
                  <a:lnTo>
                    <a:pt x="3479041" y="1454150"/>
                  </a:lnTo>
                  <a:cubicBezTo>
                    <a:pt x="3493010" y="1454150"/>
                    <a:pt x="3505710" y="1445260"/>
                    <a:pt x="3509521" y="1431290"/>
                  </a:cubicBezTo>
                  <a:lnTo>
                    <a:pt x="3661921" y="965200"/>
                  </a:lnTo>
                  <a:lnTo>
                    <a:pt x="3747010" y="1122680"/>
                  </a:lnTo>
                  <a:cubicBezTo>
                    <a:pt x="3753360" y="1135380"/>
                    <a:pt x="3768601" y="1141730"/>
                    <a:pt x="3782571" y="1139190"/>
                  </a:cubicBezTo>
                  <a:cubicBezTo>
                    <a:pt x="3796541" y="1136650"/>
                    <a:pt x="3807971" y="1123950"/>
                    <a:pt x="3809241" y="1109980"/>
                  </a:cubicBezTo>
                  <a:lnTo>
                    <a:pt x="3875281" y="397510"/>
                  </a:lnTo>
                  <a:lnTo>
                    <a:pt x="4051810" y="2371090"/>
                  </a:lnTo>
                  <a:cubicBezTo>
                    <a:pt x="4053081" y="2387600"/>
                    <a:pt x="4067051" y="2400300"/>
                    <a:pt x="4083560" y="2401570"/>
                  </a:cubicBezTo>
                  <a:lnTo>
                    <a:pt x="4084831" y="2401570"/>
                  </a:lnTo>
                  <a:cubicBezTo>
                    <a:pt x="4101341" y="2401570"/>
                    <a:pt x="4115310" y="2390140"/>
                    <a:pt x="4117851" y="2373630"/>
                  </a:cubicBezTo>
                  <a:lnTo>
                    <a:pt x="4352801" y="904240"/>
                  </a:lnTo>
                  <a:lnTo>
                    <a:pt x="4449321" y="1394460"/>
                  </a:lnTo>
                  <a:cubicBezTo>
                    <a:pt x="4451860" y="1409700"/>
                    <a:pt x="4465831" y="1421130"/>
                    <a:pt x="4481071" y="1421130"/>
                  </a:cubicBezTo>
                  <a:cubicBezTo>
                    <a:pt x="4496310" y="1421130"/>
                    <a:pt x="4510281" y="1410970"/>
                    <a:pt x="4514091" y="1395730"/>
                  </a:cubicBezTo>
                  <a:lnTo>
                    <a:pt x="4563621" y="1184910"/>
                  </a:lnTo>
                  <a:lnTo>
                    <a:pt x="5140201" y="1184910"/>
                  </a:lnTo>
                  <a:lnTo>
                    <a:pt x="5137660" y="1151890"/>
                  </a:lnTo>
                  <a:close/>
                </a:path>
              </a:pathLst>
            </a:custGeom>
            <a:solidFill>
              <a:srgbClr val="E40037"/>
            </a:solidFill>
          </p:spPr>
        </p:sp>
      </p:grpSp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id="{332A73B3-FC26-4457-8F15-0600E31596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6245383"/>
              </p:ext>
            </p:extLst>
          </p:nvPr>
        </p:nvGraphicFramePr>
        <p:xfrm>
          <a:off x="267998" y="4701921"/>
          <a:ext cx="17639001" cy="2803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9A8E3CE-E633-4474-B402-1CA40537F83E}"/>
              </a:ext>
            </a:extLst>
          </p:cNvPr>
          <p:cNvSpPr txBox="1"/>
          <p:nvPr/>
        </p:nvSpPr>
        <p:spPr>
          <a:xfrm>
            <a:off x="274925" y="1714500"/>
            <a:ext cx="1130747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Exo" panose="020B0604020202020204" charset="0"/>
              </a:rPr>
              <a:t>286,400</a:t>
            </a:r>
            <a:r>
              <a:rPr lang="en-GB" sz="3600" dirty="0">
                <a:solidFill>
                  <a:schemeClr val="bg1"/>
                </a:solidFill>
                <a:latin typeface="Exo" panose="020B0604020202020204" charset="0"/>
              </a:rPr>
              <a:t> (23.9%) Essex residents are </a:t>
            </a:r>
            <a:r>
              <a:rPr lang="en-GB" sz="3600" b="1" dirty="0">
                <a:solidFill>
                  <a:schemeClr val="bg1"/>
                </a:solidFill>
                <a:latin typeface="Exo" panose="020B0604020202020204" charset="0"/>
              </a:rPr>
              <a:t>inactive </a:t>
            </a:r>
          </a:p>
          <a:p>
            <a:endParaRPr lang="en-GB" sz="1000" dirty="0">
              <a:solidFill>
                <a:schemeClr val="bg1"/>
              </a:solidFill>
              <a:latin typeface="Exo" panose="020B060402020202020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Exo" panose="020B0604020202020204" charset="0"/>
              </a:rPr>
              <a:t>(less than 30 minutes per week)</a:t>
            </a:r>
          </a:p>
          <a:p>
            <a:endParaRPr lang="en-GB" sz="1000" dirty="0">
              <a:solidFill>
                <a:schemeClr val="bg1"/>
              </a:solidFill>
              <a:latin typeface="Exo" panose="020B060402020202020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Exo" panose="020B0604020202020204" charset="0"/>
              </a:rPr>
              <a:t>24.8% - England average</a:t>
            </a:r>
          </a:p>
          <a:p>
            <a:endParaRPr lang="en-GB" sz="1000" dirty="0">
              <a:solidFill>
                <a:schemeClr val="bg1"/>
              </a:solidFill>
              <a:latin typeface="Exo" panose="020B0604020202020204" charset="0"/>
            </a:endParaRPr>
          </a:p>
        </p:txBody>
      </p: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56067565-DB29-4356-9831-EE1E14AD1B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3468312"/>
              </p:ext>
            </p:extLst>
          </p:nvPr>
        </p:nvGraphicFramePr>
        <p:xfrm>
          <a:off x="3276600" y="7684880"/>
          <a:ext cx="5961670" cy="2411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EEC7FB8-1C38-451C-B6F6-A18245AFE182}"/>
              </a:ext>
            </a:extLst>
          </p:cNvPr>
          <p:cNvSpPr txBox="1"/>
          <p:nvPr/>
        </p:nvSpPr>
        <p:spPr>
          <a:xfrm>
            <a:off x="267694" y="8714419"/>
            <a:ext cx="3324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solidFill>
                  <a:schemeClr val="bg1"/>
                </a:solidFill>
                <a:latin typeface="Exo" panose="020B0604020202020204" charset="0"/>
              </a:rPr>
              <a:t>20% in least deprived quintile</a:t>
            </a:r>
          </a:p>
          <a:p>
            <a:r>
              <a:rPr lang="en-GB" sz="2100" dirty="0">
                <a:solidFill>
                  <a:schemeClr val="bg1"/>
                </a:solidFill>
                <a:latin typeface="Exo" panose="020B0604020202020204" charset="0"/>
              </a:rPr>
              <a:t>31% in most deprived quintile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B3B5F8-B3F9-4C0D-9084-BCE9C88E48E3}"/>
              </a:ext>
            </a:extLst>
          </p:cNvPr>
          <p:cNvSpPr txBox="1"/>
          <p:nvPr/>
        </p:nvSpPr>
        <p:spPr>
          <a:xfrm>
            <a:off x="10363200" y="3599888"/>
            <a:ext cx="6692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Exo" panose="020B0604020202020204" charset="0"/>
              </a:rPr>
              <a:t>There have been significant increases in activity in Braintree, Maldon and Tendring but a decrease in Southend-on-Sea</a:t>
            </a:r>
          </a:p>
        </p:txBody>
      </p:sp>
      <p:graphicFrame>
        <p:nvGraphicFramePr>
          <p:cNvPr id="52" name="Chart 51">
            <a:extLst>
              <a:ext uri="{FF2B5EF4-FFF2-40B4-BE49-F238E27FC236}">
                <a16:creationId xmlns:a16="http://schemas.microsoft.com/office/drawing/2014/main" id="{571E4DD8-E909-4F06-8B22-5A54291C17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0711749"/>
              </p:ext>
            </p:extLst>
          </p:nvPr>
        </p:nvGraphicFramePr>
        <p:xfrm>
          <a:off x="4191002" y="2467714"/>
          <a:ext cx="5257798" cy="1846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6765F48-D604-4D18-BFDB-A4B87332A7ED}"/>
              </a:ext>
            </a:extLst>
          </p:cNvPr>
          <p:cNvSpPr txBox="1"/>
          <p:nvPr/>
        </p:nvSpPr>
        <p:spPr>
          <a:xfrm>
            <a:off x="10363200" y="1730355"/>
            <a:ext cx="8507255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Exo" panose="020B0604020202020204" charset="0"/>
              </a:rPr>
              <a:t>There has been a 2% point</a:t>
            </a:r>
            <a:r>
              <a:rPr lang="en-GB" sz="3200" b="1" dirty="0">
                <a:solidFill>
                  <a:schemeClr val="bg1"/>
                </a:solidFill>
                <a:latin typeface="Exo" panose="020B0604020202020204" charset="0"/>
              </a:rPr>
              <a:t> increase </a:t>
            </a:r>
          </a:p>
          <a:p>
            <a:r>
              <a:rPr lang="en-GB" sz="3200" dirty="0">
                <a:solidFill>
                  <a:schemeClr val="bg1"/>
                </a:solidFill>
                <a:latin typeface="Exo" panose="020B0604020202020204" charset="0"/>
              </a:rPr>
              <a:t>in physical activity since 2015-16...</a:t>
            </a:r>
          </a:p>
          <a:p>
            <a:endParaRPr lang="en-GB" sz="500" dirty="0">
              <a:solidFill>
                <a:schemeClr val="bg1"/>
              </a:solidFill>
              <a:latin typeface="Exo" panose="020B0604020202020204" charset="0"/>
            </a:endParaRPr>
          </a:p>
          <a:p>
            <a:r>
              <a:rPr lang="en-GB" sz="2400" b="1" dirty="0">
                <a:solidFill>
                  <a:schemeClr val="bg1"/>
                </a:solidFill>
                <a:latin typeface="Exo" panose="020B0604020202020204" charset="0"/>
              </a:rPr>
              <a:t>37,300</a:t>
            </a:r>
            <a:r>
              <a:rPr lang="en-GB" sz="2400" dirty="0">
                <a:solidFill>
                  <a:schemeClr val="bg1"/>
                </a:solidFill>
                <a:latin typeface="Exo" panose="020B0604020202020204" charset="0"/>
              </a:rPr>
              <a:t> more people active</a:t>
            </a:r>
          </a:p>
          <a:p>
            <a:r>
              <a:rPr lang="en-GB" sz="2400" b="1" dirty="0">
                <a:solidFill>
                  <a:schemeClr val="bg1"/>
                </a:solidFill>
                <a:latin typeface="Exo" panose="020B0604020202020204" charset="0"/>
              </a:rPr>
              <a:t>11,400</a:t>
            </a:r>
            <a:r>
              <a:rPr lang="en-GB" sz="2400" dirty="0">
                <a:solidFill>
                  <a:schemeClr val="bg1"/>
                </a:solidFill>
                <a:latin typeface="Exo" panose="020B0604020202020204" charset="0"/>
              </a:rPr>
              <a:t> less people inactive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DE8AB3-4E1A-4808-AF62-2127D4857954}"/>
              </a:ext>
            </a:extLst>
          </p:cNvPr>
          <p:cNvSpPr txBox="1"/>
          <p:nvPr/>
        </p:nvSpPr>
        <p:spPr>
          <a:xfrm>
            <a:off x="267694" y="7732872"/>
            <a:ext cx="5961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Exo" panose="020B0604020202020204" charset="0"/>
              </a:rPr>
              <a:t>Inactivity in Essex increases with </a:t>
            </a:r>
            <a:r>
              <a:rPr lang="en-GB" sz="2400" b="1" dirty="0">
                <a:solidFill>
                  <a:schemeClr val="bg1"/>
                </a:solidFill>
                <a:latin typeface="Exo" panose="020B0604020202020204" charset="0"/>
              </a:rPr>
              <a:t>deprivation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0DFAC8-4D06-4FD8-BB62-A43635331C6B}"/>
              </a:ext>
            </a:extLst>
          </p:cNvPr>
          <p:cNvSpPr txBox="1"/>
          <p:nvPr/>
        </p:nvSpPr>
        <p:spPr>
          <a:xfrm>
            <a:off x="267693" y="3543300"/>
            <a:ext cx="4380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Exo" panose="020B0604020202020204" charset="0"/>
              </a:rPr>
              <a:t>5 districts have inactivity levels higher than the Essex </a:t>
            </a:r>
            <a:r>
              <a:rPr lang="en-GB" u="sng" dirty="0">
                <a:solidFill>
                  <a:schemeClr val="bg1"/>
                </a:solidFill>
                <a:latin typeface="Exo" panose="020B0604020202020204" charset="0"/>
              </a:rPr>
              <a:t>and</a:t>
            </a:r>
            <a:r>
              <a:rPr lang="en-GB" dirty="0">
                <a:solidFill>
                  <a:schemeClr val="bg1"/>
                </a:solidFill>
                <a:latin typeface="Exo" panose="020B0604020202020204" charset="0"/>
              </a:rPr>
              <a:t> national averages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43503C-0AC1-401F-85BE-E24F858755CD}"/>
              </a:ext>
            </a:extLst>
          </p:cNvPr>
          <p:cNvSpPr txBox="1"/>
          <p:nvPr/>
        </p:nvSpPr>
        <p:spPr>
          <a:xfrm>
            <a:off x="9399744" y="7684880"/>
            <a:ext cx="8891690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Exo" panose="020B0604020202020204" charset="0"/>
              </a:rPr>
              <a:t>National Trends:</a:t>
            </a:r>
          </a:p>
          <a:p>
            <a:endParaRPr lang="en-GB" sz="1000" dirty="0">
              <a:solidFill>
                <a:schemeClr val="bg1"/>
              </a:solidFill>
              <a:latin typeface="Exo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1"/>
                </a:solidFill>
                <a:latin typeface="Exo" panose="020B0604020202020204" charset="0"/>
              </a:rPr>
              <a:t>Highest level of activity and lowest level of inactivity </a:t>
            </a:r>
            <a:r>
              <a:rPr lang="en-GB" sz="2100" b="1" dirty="0">
                <a:solidFill>
                  <a:schemeClr val="bg1"/>
                </a:solidFill>
                <a:latin typeface="Exo" panose="020B0604020202020204" charset="0"/>
              </a:rPr>
              <a:t>ever</a:t>
            </a:r>
            <a:r>
              <a:rPr lang="en-GB" sz="2100" dirty="0">
                <a:solidFill>
                  <a:schemeClr val="bg1"/>
                </a:solidFill>
                <a:latin typeface="Exo" panose="020B0604020202020204" charset="0"/>
              </a:rPr>
              <a:t> recorded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1"/>
                </a:solidFill>
                <a:latin typeface="Exo" panose="020B0604020202020204" charset="0"/>
              </a:rPr>
              <a:t>More older adults, those with a disability or long term health condition and women active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1"/>
                </a:solidFill>
                <a:latin typeface="Exo" panose="020B0604020202020204" charset="0"/>
              </a:rPr>
              <a:t>More people walking and doing adventure sports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1"/>
                </a:solidFill>
                <a:latin typeface="Exo" panose="020B0604020202020204" charset="0"/>
              </a:rPr>
              <a:t>Inactivity levels increase with age with the sharpest increase at 75+</a:t>
            </a:r>
          </a:p>
        </p:txBody>
      </p:sp>
    </p:spTree>
    <p:extLst>
      <p:ext uri="{BB962C8B-B14F-4D97-AF65-F5344CB8AC3E}">
        <p14:creationId xmlns:p14="http://schemas.microsoft.com/office/powerpoint/2010/main" val="766744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3" y="0"/>
            <a:ext cx="18288000" cy="1693284"/>
            <a:chOff x="0" y="0"/>
            <a:chExt cx="5099508" cy="4721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99508" cy="472163"/>
            </a:xfrm>
            <a:custGeom>
              <a:avLst/>
              <a:gdLst/>
              <a:ahLst/>
              <a:cxnLst/>
              <a:rect l="l" t="t" r="r" b="b"/>
              <a:pathLst>
                <a:path w="5099508" h="472163">
                  <a:moveTo>
                    <a:pt x="0" y="0"/>
                  </a:moveTo>
                  <a:lnTo>
                    <a:pt x="5099508" y="0"/>
                  </a:lnTo>
                  <a:lnTo>
                    <a:pt x="5099508" y="472163"/>
                  </a:lnTo>
                  <a:lnTo>
                    <a:pt x="0" y="472163"/>
                  </a:lnTo>
                  <a:close/>
                </a:path>
              </a:pathLst>
            </a:custGeom>
            <a:solidFill>
              <a:srgbClr val="E40037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803102" y="374141"/>
            <a:ext cx="6521840" cy="257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80"/>
              </a:lnSpc>
            </a:pPr>
            <a:r>
              <a:rPr lang="en-US" sz="2020" b="1" spc="181">
                <a:solidFill>
                  <a:srgbClr val="FFFFFF"/>
                </a:solidFill>
                <a:latin typeface="Exo"/>
              </a:rPr>
              <a:t>JOINT STRATEGIC NEEDS ASSESSMENT 2019</a:t>
            </a:r>
          </a:p>
        </p:txBody>
      </p:sp>
      <p:grpSp>
        <p:nvGrpSpPr>
          <p:cNvPr id="5" name="Group 5"/>
          <p:cNvGrpSpPr/>
          <p:nvPr/>
        </p:nvGrpSpPr>
        <p:grpSpPr>
          <a:xfrm rot="-10800000">
            <a:off x="0" y="326516"/>
            <a:ext cx="2669307" cy="1247752"/>
            <a:chOff x="0" y="0"/>
            <a:chExt cx="5137661" cy="240157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40201" cy="2401570"/>
            </a:xfrm>
            <a:custGeom>
              <a:avLst/>
              <a:gdLst/>
              <a:ahLst/>
              <a:cxnLst/>
              <a:rect l="l" t="t" r="r" b="b"/>
              <a:pathLst>
                <a:path w="5140201" h="2401570">
                  <a:moveTo>
                    <a:pt x="5137660" y="1151890"/>
                  </a:moveTo>
                  <a:lnTo>
                    <a:pt x="5137660" y="1118870"/>
                  </a:lnTo>
                  <a:lnTo>
                    <a:pt x="4534410" y="1118870"/>
                  </a:lnTo>
                  <a:cubicBezTo>
                    <a:pt x="4519171" y="1118870"/>
                    <a:pt x="4505201" y="1129030"/>
                    <a:pt x="4502660" y="1144270"/>
                  </a:cubicBezTo>
                  <a:lnTo>
                    <a:pt x="4482341" y="1230630"/>
                  </a:lnTo>
                  <a:lnTo>
                    <a:pt x="4379471" y="709930"/>
                  </a:lnTo>
                  <a:cubicBezTo>
                    <a:pt x="4376931" y="694690"/>
                    <a:pt x="4362960" y="683260"/>
                    <a:pt x="4346451" y="683260"/>
                  </a:cubicBezTo>
                  <a:cubicBezTo>
                    <a:pt x="4329941" y="683260"/>
                    <a:pt x="4317241" y="694690"/>
                    <a:pt x="4314701" y="711200"/>
                  </a:cubicBezTo>
                  <a:lnTo>
                    <a:pt x="4092451" y="2101850"/>
                  </a:lnTo>
                  <a:lnTo>
                    <a:pt x="3907031" y="30480"/>
                  </a:lnTo>
                  <a:cubicBezTo>
                    <a:pt x="3904490" y="12700"/>
                    <a:pt x="3890521" y="0"/>
                    <a:pt x="3874010" y="0"/>
                  </a:cubicBezTo>
                  <a:cubicBezTo>
                    <a:pt x="3857501" y="0"/>
                    <a:pt x="3842260" y="12700"/>
                    <a:pt x="3840991" y="30480"/>
                  </a:cubicBezTo>
                  <a:lnTo>
                    <a:pt x="3752091" y="995680"/>
                  </a:lnTo>
                  <a:lnTo>
                    <a:pt x="3682241" y="866140"/>
                  </a:lnTo>
                  <a:cubicBezTo>
                    <a:pt x="3675891" y="854710"/>
                    <a:pt x="3663191" y="847090"/>
                    <a:pt x="3650491" y="848360"/>
                  </a:cubicBezTo>
                  <a:cubicBezTo>
                    <a:pt x="3637791" y="849630"/>
                    <a:pt x="3626360" y="858520"/>
                    <a:pt x="3622551" y="871220"/>
                  </a:cubicBezTo>
                  <a:lnTo>
                    <a:pt x="3475231" y="1320800"/>
                  </a:lnTo>
                  <a:lnTo>
                    <a:pt x="3277110" y="782320"/>
                  </a:lnTo>
                  <a:cubicBezTo>
                    <a:pt x="3272031" y="769620"/>
                    <a:pt x="3259331" y="760730"/>
                    <a:pt x="3245361" y="760730"/>
                  </a:cubicBezTo>
                  <a:cubicBezTo>
                    <a:pt x="3231391" y="760730"/>
                    <a:pt x="3218691" y="769620"/>
                    <a:pt x="3214881" y="783590"/>
                  </a:cubicBezTo>
                  <a:lnTo>
                    <a:pt x="3101851" y="1120140"/>
                  </a:lnTo>
                  <a:lnTo>
                    <a:pt x="0" y="1120140"/>
                  </a:lnTo>
                  <a:lnTo>
                    <a:pt x="0" y="1186180"/>
                  </a:lnTo>
                  <a:lnTo>
                    <a:pt x="3124711" y="1186180"/>
                  </a:lnTo>
                  <a:cubicBezTo>
                    <a:pt x="3138681" y="1186180"/>
                    <a:pt x="3151381" y="1177290"/>
                    <a:pt x="3156461" y="1163320"/>
                  </a:cubicBezTo>
                  <a:lnTo>
                    <a:pt x="3247901" y="892810"/>
                  </a:lnTo>
                  <a:lnTo>
                    <a:pt x="3447291" y="1432560"/>
                  </a:lnTo>
                  <a:cubicBezTo>
                    <a:pt x="3452371" y="1445260"/>
                    <a:pt x="3465071" y="1454150"/>
                    <a:pt x="3477771" y="1454150"/>
                  </a:cubicBezTo>
                  <a:lnTo>
                    <a:pt x="3479041" y="1454150"/>
                  </a:lnTo>
                  <a:cubicBezTo>
                    <a:pt x="3493010" y="1454150"/>
                    <a:pt x="3505710" y="1445260"/>
                    <a:pt x="3509521" y="1431290"/>
                  </a:cubicBezTo>
                  <a:lnTo>
                    <a:pt x="3661921" y="965200"/>
                  </a:lnTo>
                  <a:lnTo>
                    <a:pt x="3747010" y="1122680"/>
                  </a:lnTo>
                  <a:cubicBezTo>
                    <a:pt x="3753360" y="1135380"/>
                    <a:pt x="3768601" y="1141730"/>
                    <a:pt x="3782571" y="1139190"/>
                  </a:cubicBezTo>
                  <a:cubicBezTo>
                    <a:pt x="3796541" y="1136650"/>
                    <a:pt x="3807971" y="1123950"/>
                    <a:pt x="3809241" y="1109980"/>
                  </a:cubicBezTo>
                  <a:lnTo>
                    <a:pt x="3875281" y="397510"/>
                  </a:lnTo>
                  <a:lnTo>
                    <a:pt x="4051810" y="2371090"/>
                  </a:lnTo>
                  <a:cubicBezTo>
                    <a:pt x="4053081" y="2387600"/>
                    <a:pt x="4067051" y="2400300"/>
                    <a:pt x="4083560" y="2401570"/>
                  </a:cubicBezTo>
                  <a:lnTo>
                    <a:pt x="4084831" y="2401570"/>
                  </a:lnTo>
                  <a:cubicBezTo>
                    <a:pt x="4101341" y="2401570"/>
                    <a:pt x="4115310" y="2390140"/>
                    <a:pt x="4117851" y="2373630"/>
                  </a:cubicBezTo>
                  <a:lnTo>
                    <a:pt x="4352801" y="904240"/>
                  </a:lnTo>
                  <a:lnTo>
                    <a:pt x="4449321" y="1394460"/>
                  </a:lnTo>
                  <a:cubicBezTo>
                    <a:pt x="4451860" y="1409700"/>
                    <a:pt x="4465831" y="1421130"/>
                    <a:pt x="4481071" y="1421130"/>
                  </a:cubicBezTo>
                  <a:cubicBezTo>
                    <a:pt x="4496310" y="1421130"/>
                    <a:pt x="4510281" y="1410970"/>
                    <a:pt x="4514091" y="1395730"/>
                  </a:cubicBezTo>
                  <a:lnTo>
                    <a:pt x="4563621" y="1184910"/>
                  </a:lnTo>
                  <a:lnTo>
                    <a:pt x="5140201" y="1184910"/>
                  </a:lnTo>
                  <a:lnTo>
                    <a:pt x="5137660" y="1151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514600" y="546203"/>
            <a:ext cx="13268325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1">
                <a:solidFill>
                  <a:srgbClr val="FFFFFF"/>
                </a:solidFill>
                <a:latin typeface="Exo"/>
              </a:rPr>
              <a:t>Top things to know about Mental Health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5618693" y="326516"/>
            <a:ext cx="2669307" cy="1247752"/>
            <a:chOff x="0" y="0"/>
            <a:chExt cx="5137661" cy="24015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40201" cy="2401570"/>
            </a:xfrm>
            <a:custGeom>
              <a:avLst/>
              <a:gdLst/>
              <a:ahLst/>
              <a:cxnLst/>
              <a:rect l="l" t="t" r="r" b="b"/>
              <a:pathLst>
                <a:path w="5140201" h="2401570">
                  <a:moveTo>
                    <a:pt x="5137660" y="1151890"/>
                  </a:moveTo>
                  <a:lnTo>
                    <a:pt x="5137660" y="1118870"/>
                  </a:lnTo>
                  <a:lnTo>
                    <a:pt x="4534410" y="1118870"/>
                  </a:lnTo>
                  <a:cubicBezTo>
                    <a:pt x="4519171" y="1118870"/>
                    <a:pt x="4505201" y="1129030"/>
                    <a:pt x="4502660" y="1144270"/>
                  </a:cubicBezTo>
                  <a:lnTo>
                    <a:pt x="4482341" y="1230630"/>
                  </a:lnTo>
                  <a:lnTo>
                    <a:pt x="4379471" y="709930"/>
                  </a:lnTo>
                  <a:cubicBezTo>
                    <a:pt x="4376931" y="694690"/>
                    <a:pt x="4362960" y="683260"/>
                    <a:pt x="4346451" y="683260"/>
                  </a:cubicBezTo>
                  <a:cubicBezTo>
                    <a:pt x="4329941" y="683260"/>
                    <a:pt x="4317241" y="694690"/>
                    <a:pt x="4314701" y="711200"/>
                  </a:cubicBezTo>
                  <a:lnTo>
                    <a:pt x="4092451" y="2101850"/>
                  </a:lnTo>
                  <a:lnTo>
                    <a:pt x="3907031" y="30480"/>
                  </a:lnTo>
                  <a:cubicBezTo>
                    <a:pt x="3904490" y="12700"/>
                    <a:pt x="3890521" y="0"/>
                    <a:pt x="3874010" y="0"/>
                  </a:cubicBezTo>
                  <a:cubicBezTo>
                    <a:pt x="3857501" y="0"/>
                    <a:pt x="3842260" y="12700"/>
                    <a:pt x="3840991" y="30480"/>
                  </a:cubicBezTo>
                  <a:lnTo>
                    <a:pt x="3752091" y="995680"/>
                  </a:lnTo>
                  <a:lnTo>
                    <a:pt x="3682241" y="866140"/>
                  </a:lnTo>
                  <a:cubicBezTo>
                    <a:pt x="3675891" y="854710"/>
                    <a:pt x="3663191" y="847090"/>
                    <a:pt x="3650491" y="848360"/>
                  </a:cubicBezTo>
                  <a:cubicBezTo>
                    <a:pt x="3637791" y="849630"/>
                    <a:pt x="3626360" y="858520"/>
                    <a:pt x="3622551" y="871220"/>
                  </a:cubicBezTo>
                  <a:lnTo>
                    <a:pt x="3475231" y="1320800"/>
                  </a:lnTo>
                  <a:lnTo>
                    <a:pt x="3277110" y="782320"/>
                  </a:lnTo>
                  <a:cubicBezTo>
                    <a:pt x="3272031" y="769620"/>
                    <a:pt x="3259331" y="760730"/>
                    <a:pt x="3245361" y="760730"/>
                  </a:cubicBezTo>
                  <a:cubicBezTo>
                    <a:pt x="3231391" y="760730"/>
                    <a:pt x="3218691" y="769620"/>
                    <a:pt x="3214881" y="783590"/>
                  </a:cubicBezTo>
                  <a:lnTo>
                    <a:pt x="3101851" y="1120140"/>
                  </a:lnTo>
                  <a:lnTo>
                    <a:pt x="0" y="1120140"/>
                  </a:lnTo>
                  <a:lnTo>
                    <a:pt x="0" y="1186180"/>
                  </a:lnTo>
                  <a:lnTo>
                    <a:pt x="3124711" y="1186180"/>
                  </a:lnTo>
                  <a:cubicBezTo>
                    <a:pt x="3138681" y="1186180"/>
                    <a:pt x="3151381" y="1177290"/>
                    <a:pt x="3156461" y="1163320"/>
                  </a:cubicBezTo>
                  <a:lnTo>
                    <a:pt x="3247901" y="892810"/>
                  </a:lnTo>
                  <a:lnTo>
                    <a:pt x="3447291" y="1432560"/>
                  </a:lnTo>
                  <a:cubicBezTo>
                    <a:pt x="3452371" y="1445260"/>
                    <a:pt x="3465071" y="1454150"/>
                    <a:pt x="3477771" y="1454150"/>
                  </a:cubicBezTo>
                  <a:lnTo>
                    <a:pt x="3479041" y="1454150"/>
                  </a:lnTo>
                  <a:cubicBezTo>
                    <a:pt x="3493010" y="1454150"/>
                    <a:pt x="3505710" y="1445260"/>
                    <a:pt x="3509521" y="1431290"/>
                  </a:cubicBezTo>
                  <a:lnTo>
                    <a:pt x="3661921" y="965200"/>
                  </a:lnTo>
                  <a:lnTo>
                    <a:pt x="3747010" y="1122680"/>
                  </a:lnTo>
                  <a:cubicBezTo>
                    <a:pt x="3753360" y="1135380"/>
                    <a:pt x="3768601" y="1141730"/>
                    <a:pt x="3782571" y="1139190"/>
                  </a:cubicBezTo>
                  <a:cubicBezTo>
                    <a:pt x="3796541" y="1136650"/>
                    <a:pt x="3807971" y="1123950"/>
                    <a:pt x="3809241" y="1109980"/>
                  </a:cubicBezTo>
                  <a:lnTo>
                    <a:pt x="3875281" y="397510"/>
                  </a:lnTo>
                  <a:lnTo>
                    <a:pt x="4051810" y="2371090"/>
                  </a:lnTo>
                  <a:cubicBezTo>
                    <a:pt x="4053081" y="2387600"/>
                    <a:pt x="4067051" y="2400300"/>
                    <a:pt x="4083560" y="2401570"/>
                  </a:cubicBezTo>
                  <a:lnTo>
                    <a:pt x="4084831" y="2401570"/>
                  </a:lnTo>
                  <a:cubicBezTo>
                    <a:pt x="4101341" y="2401570"/>
                    <a:pt x="4115310" y="2390140"/>
                    <a:pt x="4117851" y="2373630"/>
                  </a:cubicBezTo>
                  <a:lnTo>
                    <a:pt x="4352801" y="904240"/>
                  </a:lnTo>
                  <a:lnTo>
                    <a:pt x="4449321" y="1394460"/>
                  </a:lnTo>
                  <a:cubicBezTo>
                    <a:pt x="4451860" y="1409700"/>
                    <a:pt x="4465831" y="1421130"/>
                    <a:pt x="4481071" y="1421130"/>
                  </a:cubicBezTo>
                  <a:cubicBezTo>
                    <a:pt x="4496310" y="1421130"/>
                    <a:pt x="4510281" y="1410970"/>
                    <a:pt x="4514091" y="1395730"/>
                  </a:cubicBezTo>
                  <a:lnTo>
                    <a:pt x="4563621" y="1184910"/>
                  </a:lnTo>
                  <a:lnTo>
                    <a:pt x="5140201" y="1184910"/>
                  </a:lnTo>
                  <a:lnTo>
                    <a:pt x="5137660" y="1151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0" y="4426972"/>
            <a:ext cx="18288000" cy="3002528"/>
            <a:chOff x="0" y="0"/>
            <a:chExt cx="5099508" cy="83723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099508" cy="837238"/>
            </a:xfrm>
            <a:custGeom>
              <a:avLst/>
              <a:gdLst/>
              <a:ahLst/>
              <a:cxnLst/>
              <a:rect l="l" t="t" r="r" b="b"/>
              <a:pathLst>
                <a:path w="5099508" h="837238">
                  <a:moveTo>
                    <a:pt x="0" y="0"/>
                  </a:moveTo>
                  <a:lnTo>
                    <a:pt x="5099508" y="0"/>
                  </a:lnTo>
                  <a:lnTo>
                    <a:pt x="5099508" y="837238"/>
                  </a:lnTo>
                  <a:lnTo>
                    <a:pt x="0" y="837238"/>
                  </a:lnTo>
                  <a:close/>
                </a:path>
              </a:pathLst>
            </a:custGeom>
            <a:solidFill>
              <a:srgbClr val="E40037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9139238" y="4926330"/>
            <a:ext cx="9525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25231" y="4148750"/>
            <a:ext cx="5803102" cy="278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9"/>
              </a:lnSpc>
              <a:spcBef>
                <a:spcPct val="0"/>
              </a:spcBef>
            </a:pPr>
            <a:r>
              <a:rPr lang="en-US" sz="1585">
                <a:solidFill>
                  <a:srgbClr val="E40037"/>
                </a:solidFill>
                <a:latin typeface="Exo"/>
              </a:rPr>
              <a:t>General Practice Patient Survey (GPPS; NHS England) in 2016/17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25231" y="2018572"/>
            <a:ext cx="7034622" cy="1946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6"/>
              </a:lnSpc>
            </a:pPr>
            <a:r>
              <a:rPr lang="en-US" sz="3600" b="1">
                <a:solidFill>
                  <a:srgbClr val="E40037"/>
                </a:solidFill>
                <a:latin typeface="Exo"/>
              </a:rPr>
              <a:t>12.49% of people aged 18+ report having depression and/or anxiety across Essex </a:t>
            </a:r>
          </a:p>
          <a:p>
            <a:pPr>
              <a:lnSpc>
                <a:spcPts val="3108"/>
              </a:lnSpc>
            </a:pPr>
            <a:r>
              <a:rPr lang="en-US" sz="2800">
                <a:solidFill>
                  <a:srgbClr val="E40037"/>
                </a:solidFill>
                <a:latin typeface="Exo"/>
              </a:rPr>
              <a:t>(England= 13.74%)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095025" y="1942372"/>
            <a:ext cx="4004044" cy="2202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E40037"/>
                </a:solidFill>
                <a:latin typeface="Exo"/>
              </a:rPr>
              <a:t>CCG level data suggests that Colchester and Tendring (North East Essex CCG) have the highest levels of common mental health conditions in Essex(14.3%) whilst Braintree, Maldon and Chelmsford (Mid Essex CCG) have the lowest.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25231" y="5095875"/>
            <a:ext cx="15792051" cy="2120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6"/>
              </a:lnSpc>
              <a:spcBef>
                <a:spcPct val="0"/>
              </a:spcBef>
            </a:pPr>
            <a:r>
              <a:rPr lang="en-US" sz="2197" b="1" i="1">
                <a:solidFill>
                  <a:srgbClr val="FFFFFF"/>
                </a:solidFill>
                <a:latin typeface="Exo"/>
              </a:rPr>
              <a:t>Severe mental health conditions include schizophrenia, bipolar affective disorder and other psychoses. </a:t>
            </a:r>
          </a:p>
          <a:p>
            <a:pPr>
              <a:lnSpc>
                <a:spcPts val="3076"/>
              </a:lnSpc>
              <a:spcBef>
                <a:spcPct val="0"/>
              </a:spcBef>
            </a:pPr>
            <a:r>
              <a:rPr lang="en-US" sz="2197" b="1" i="1">
                <a:solidFill>
                  <a:srgbClr val="FFFFFF"/>
                </a:solidFill>
                <a:latin typeface="Exo"/>
              </a:rPr>
              <a:t>In 2017/18, the prevalence of these as recorded on general practise disease registers across Essex was 0.80. This is lower than the prevalence for severe mental health conditions for England (0.94). </a:t>
            </a:r>
          </a:p>
          <a:p>
            <a:pPr>
              <a:lnSpc>
                <a:spcPts val="1680"/>
              </a:lnSpc>
              <a:spcBef>
                <a:spcPct val="0"/>
              </a:spcBef>
            </a:pPr>
            <a:endParaRPr lang="en-US" sz="2197" b="1" i="1">
              <a:solidFill>
                <a:srgbClr val="FFFFFF"/>
              </a:solidFill>
              <a:latin typeface="Exo"/>
            </a:endParaRPr>
          </a:p>
          <a:p>
            <a:pPr>
              <a:lnSpc>
                <a:spcPts val="3076"/>
              </a:lnSpc>
              <a:spcBef>
                <a:spcPct val="0"/>
              </a:spcBef>
            </a:pPr>
            <a:r>
              <a:rPr lang="en-US" sz="2197" b="1" i="1">
                <a:solidFill>
                  <a:srgbClr val="FFFFFF"/>
                </a:solidFill>
                <a:latin typeface="Exo"/>
              </a:rPr>
              <a:t>At a District Level only Tendring (1%) was estimated as having a rate of severe mental conditions above the national average, whilst Uttlesford had the lowest (0.63%)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168379" y="1902939"/>
            <a:ext cx="5588991" cy="2091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b="1">
                <a:solidFill>
                  <a:srgbClr val="E40037"/>
                </a:solidFill>
                <a:latin typeface="Exo"/>
              </a:rPr>
              <a:t>The prevalence of any mental health disorder among children aged between 5 to 16 years across Essex was 8.71 in 2015, slightly lower than the prevalence for England (9.23).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rcRect l="40171" r="4971"/>
          <a:stretch>
            <a:fillRect/>
          </a:stretch>
        </p:blipFill>
        <p:spPr>
          <a:xfrm rot="5400000">
            <a:off x="10520646" y="2883023"/>
            <a:ext cx="2465719" cy="382058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325231" y="7940022"/>
            <a:ext cx="8823531" cy="1916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7"/>
              </a:lnSpc>
              <a:spcBef>
                <a:spcPct val="0"/>
              </a:spcBef>
            </a:pPr>
            <a:r>
              <a:rPr lang="en-US" sz="2076" b="1">
                <a:solidFill>
                  <a:srgbClr val="E40037"/>
                </a:solidFill>
                <a:latin typeface="Exo"/>
              </a:rPr>
              <a:t>Emergency hospital admissions for intentional self-harm was 156.98 in 2017/18. This is significantly lower than the rate for England (185.48). </a:t>
            </a:r>
          </a:p>
          <a:p>
            <a:pPr algn="ctr">
              <a:lnSpc>
                <a:spcPts val="2118"/>
              </a:lnSpc>
            </a:pPr>
            <a:endParaRPr lang="en-US" sz="2076" b="1">
              <a:solidFill>
                <a:srgbClr val="E40037"/>
              </a:solidFill>
              <a:latin typeface="Exo"/>
            </a:endParaRPr>
          </a:p>
          <a:p>
            <a:pPr algn="ctr">
              <a:lnSpc>
                <a:spcPts val="2429"/>
              </a:lnSpc>
            </a:pPr>
            <a:r>
              <a:rPr lang="en-US" sz="2076" b="1">
                <a:solidFill>
                  <a:srgbClr val="E40037"/>
                </a:solidFill>
                <a:latin typeface="Exo"/>
              </a:rPr>
              <a:t>Women (201.7) in Essex were 1.8 times more likely to be admitted to hospital for intentional self-harm than men (113.5) but had generally had a lower admissions rate than the average for England (235.3).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11778" y="7353300"/>
            <a:ext cx="9237180" cy="632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b="1">
                <a:solidFill>
                  <a:srgbClr val="E40037"/>
                </a:solidFill>
                <a:latin typeface="Exo"/>
              </a:rPr>
              <a:t>Self Harm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rcRect l="40171" r="4971"/>
          <a:stretch>
            <a:fillRect/>
          </a:stretch>
        </p:blipFill>
        <p:spPr>
          <a:xfrm rot="5400000">
            <a:off x="8329552" y="8715055"/>
            <a:ext cx="2465719" cy="382058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325231" y="4457700"/>
            <a:ext cx="9237180" cy="632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FFFFFF"/>
                </a:solidFill>
                <a:latin typeface="Exo"/>
              </a:rPr>
              <a:t>Severe Mental Health conditions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097048" y="7355187"/>
            <a:ext cx="9237180" cy="632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b="1">
                <a:solidFill>
                  <a:srgbClr val="E40037"/>
                </a:solidFill>
                <a:latin typeface="Exo"/>
              </a:rPr>
              <a:t>Suicide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753441" y="8006697"/>
            <a:ext cx="8088322" cy="1724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9"/>
              </a:lnSpc>
            </a:pPr>
            <a:r>
              <a:rPr lang="en-US" sz="2100">
                <a:solidFill>
                  <a:srgbClr val="E40037"/>
                </a:solidFill>
                <a:latin typeface="Exo"/>
              </a:rPr>
              <a:t>The  mortality rate per 100,000 population from suicide and injury of undetermined intent was 10.88 in 2015/17 (England 9.57). </a:t>
            </a:r>
          </a:p>
          <a:p>
            <a:pPr algn="ctr">
              <a:lnSpc>
                <a:spcPts val="2289"/>
              </a:lnSpc>
            </a:pPr>
            <a:endParaRPr lang="en-US" sz="2100">
              <a:solidFill>
                <a:srgbClr val="E40037"/>
              </a:solidFill>
              <a:latin typeface="Exo"/>
            </a:endParaRPr>
          </a:p>
          <a:p>
            <a:pPr algn="ctr">
              <a:lnSpc>
                <a:spcPts val="2289"/>
              </a:lnSpc>
            </a:pPr>
            <a:r>
              <a:rPr lang="en-US" sz="2100">
                <a:solidFill>
                  <a:srgbClr val="E40037"/>
                </a:solidFill>
                <a:latin typeface="Exo"/>
              </a:rPr>
              <a:t>The rate among males across Essex was 16.90 and 5.31 among</a:t>
            </a:r>
          </a:p>
          <a:p>
            <a:pPr algn="ctr">
              <a:lnSpc>
                <a:spcPts val="2289"/>
              </a:lnSpc>
            </a:pPr>
            <a:r>
              <a:rPr lang="en-US" sz="2100">
                <a:solidFill>
                  <a:srgbClr val="E40037"/>
                </a:solidFill>
                <a:latin typeface="Exo"/>
              </a:rPr>
              <a:t>females, both of which slightly higher than the rate for England (14.69 male; 4.69 female).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252236" y="9808749"/>
            <a:ext cx="7090730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i="1">
                <a:solidFill>
                  <a:srgbClr val="E40037"/>
                </a:solidFill>
                <a:latin typeface="Exo"/>
              </a:rPr>
              <a:t>(Highest: Maldon= 23.6 per 100,000; lowest: Epping Forest at 7.26)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3" y="1854267"/>
            <a:ext cx="18288000" cy="2817908"/>
            <a:chOff x="0" y="0"/>
            <a:chExt cx="5099508" cy="7857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99508" cy="785758"/>
            </a:xfrm>
            <a:custGeom>
              <a:avLst/>
              <a:gdLst/>
              <a:ahLst/>
              <a:cxnLst/>
              <a:rect l="l" t="t" r="r" b="b"/>
              <a:pathLst>
                <a:path w="5099508" h="785758">
                  <a:moveTo>
                    <a:pt x="0" y="0"/>
                  </a:moveTo>
                  <a:lnTo>
                    <a:pt x="5099508" y="0"/>
                  </a:lnTo>
                  <a:lnTo>
                    <a:pt x="5099508" y="785758"/>
                  </a:lnTo>
                  <a:lnTo>
                    <a:pt x="0" y="785758"/>
                  </a:lnTo>
                  <a:close/>
                </a:path>
              </a:pathLst>
            </a:custGeom>
            <a:solidFill>
              <a:srgbClr val="E40037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803102" y="374141"/>
            <a:ext cx="6521840" cy="257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80"/>
              </a:lnSpc>
            </a:pPr>
            <a:r>
              <a:rPr lang="en-US" sz="2020" b="1" spc="181">
                <a:solidFill>
                  <a:srgbClr val="E40037"/>
                </a:solidFill>
                <a:latin typeface="Exo"/>
              </a:rPr>
              <a:t>JOINT STRATEGIC NEEDS ASSESSMENT 2019</a:t>
            </a:r>
          </a:p>
        </p:txBody>
      </p:sp>
      <p:grpSp>
        <p:nvGrpSpPr>
          <p:cNvPr id="5" name="Group 5"/>
          <p:cNvGrpSpPr/>
          <p:nvPr/>
        </p:nvGrpSpPr>
        <p:grpSpPr>
          <a:xfrm rot="-10800000">
            <a:off x="0" y="326516"/>
            <a:ext cx="2669307" cy="1247752"/>
            <a:chOff x="0" y="0"/>
            <a:chExt cx="5137661" cy="240157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40201" cy="2401570"/>
            </a:xfrm>
            <a:custGeom>
              <a:avLst/>
              <a:gdLst/>
              <a:ahLst/>
              <a:cxnLst/>
              <a:rect l="l" t="t" r="r" b="b"/>
              <a:pathLst>
                <a:path w="5140201" h="2401570">
                  <a:moveTo>
                    <a:pt x="5137660" y="1151890"/>
                  </a:moveTo>
                  <a:lnTo>
                    <a:pt x="5137660" y="1118870"/>
                  </a:lnTo>
                  <a:lnTo>
                    <a:pt x="4534410" y="1118870"/>
                  </a:lnTo>
                  <a:cubicBezTo>
                    <a:pt x="4519171" y="1118870"/>
                    <a:pt x="4505201" y="1129030"/>
                    <a:pt x="4502660" y="1144270"/>
                  </a:cubicBezTo>
                  <a:lnTo>
                    <a:pt x="4482341" y="1230630"/>
                  </a:lnTo>
                  <a:lnTo>
                    <a:pt x="4379471" y="709930"/>
                  </a:lnTo>
                  <a:cubicBezTo>
                    <a:pt x="4376931" y="694690"/>
                    <a:pt x="4362960" y="683260"/>
                    <a:pt x="4346451" y="683260"/>
                  </a:cubicBezTo>
                  <a:cubicBezTo>
                    <a:pt x="4329941" y="683260"/>
                    <a:pt x="4317241" y="694690"/>
                    <a:pt x="4314701" y="711200"/>
                  </a:cubicBezTo>
                  <a:lnTo>
                    <a:pt x="4092451" y="2101850"/>
                  </a:lnTo>
                  <a:lnTo>
                    <a:pt x="3907031" y="30480"/>
                  </a:lnTo>
                  <a:cubicBezTo>
                    <a:pt x="3904490" y="12700"/>
                    <a:pt x="3890521" y="0"/>
                    <a:pt x="3874010" y="0"/>
                  </a:cubicBezTo>
                  <a:cubicBezTo>
                    <a:pt x="3857501" y="0"/>
                    <a:pt x="3842260" y="12700"/>
                    <a:pt x="3840991" y="30480"/>
                  </a:cubicBezTo>
                  <a:lnTo>
                    <a:pt x="3752091" y="995680"/>
                  </a:lnTo>
                  <a:lnTo>
                    <a:pt x="3682241" y="866140"/>
                  </a:lnTo>
                  <a:cubicBezTo>
                    <a:pt x="3675891" y="854710"/>
                    <a:pt x="3663191" y="847090"/>
                    <a:pt x="3650491" y="848360"/>
                  </a:cubicBezTo>
                  <a:cubicBezTo>
                    <a:pt x="3637791" y="849630"/>
                    <a:pt x="3626360" y="858520"/>
                    <a:pt x="3622551" y="871220"/>
                  </a:cubicBezTo>
                  <a:lnTo>
                    <a:pt x="3475231" y="1320800"/>
                  </a:lnTo>
                  <a:lnTo>
                    <a:pt x="3277110" y="782320"/>
                  </a:lnTo>
                  <a:cubicBezTo>
                    <a:pt x="3272031" y="769620"/>
                    <a:pt x="3259331" y="760730"/>
                    <a:pt x="3245361" y="760730"/>
                  </a:cubicBezTo>
                  <a:cubicBezTo>
                    <a:pt x="3231391" y="760730"/>
                    <a:pt x="3218691" y="769620"/>
                    <a:pt x="3214881" y="783590"/>
                  </a:cubicBezTo>
                  <a:lnTo>
                    <a:pt x="3101851" y="1120140"/>
                  </a:lnTo>
                  <a:lnTo>
                    <a:pt x="0" y="1120140"/>
                  </a:lnTo>
                  <a:lnTo>
                    <a:pt x="0" y="1186180"/>
                  </a:lnTo>
                  <a:lnTo>
                    <a:pt x="3124711" y="1186180"/>
                  </a:lnTo>
                  <a:cubicBezTo>
                    <a:pt x="3138681" y="1186180"/>
                    <a:pt x="3151381" y="1177290"/>
                    <a:pt x="3156461" y="1163320"/>
                  </a:cubicBezTo>
                  <a:lnTo>
                    <a:pt x="3247901" y="892810"/>
                  </a:lnTo>
                  <a:lnTo>
                    <a:pt x="3447291" y="1432560"/>
                  </a:lnTo>
                  <a:cubicBezTo>
                    <a:pt x="3452371" y="1445260"/>
                    <a:pt x="3465071" y="1454150"/>
                    <a:pt x="3477771" y="1454150"/>
                  </a:cubicBezTo>
                  <a:lnTo>
                    <a:pt x="3479041" y="1454150"/>
                  </a:lnTo>
                  <a:cubicBezTo>
                    <a:pt x="3493010" y="1454150"/>
                    <a:pt x="3505710" y="1445260"/>
                    <a:pt x="3509521" y="1431290"/>
                  </a:cubicBezTo>
                  <a:lnTo>
                    <a:pt x="3661921" y="965200"/>
                  </a:lnTo>
                  <a:lnTo>
                    <a:pt x="3747010" y="1122680"/>
                  </a:lnTo>
                  <a:cubicBezTo>
                    <a:pt x="3753360" y="1135380"/>
                    <a:pt x="3768601" y="1141730"/>
                    <a:pt x="3782571" y="1139190"/>
                  </a:cubicBezTo>
                  <a:cubicBezTo>
                    <a:pt x="3796541" y="1136650"/>
                    <a:pt x="3807971" y="1123950"/>
                    <a:pt x="3809241" y="1109980"/>
                  </a:cubicBezTo>
                  <a:lnTo>
                    <a:pt x="3875281" y="397510"/>
                  </a:lnTo>
                  <a:lnTo>
                    <a:pt x="4051810" y="2371090"/>
                  </a:lnTo>
                  <a:cubicBezTo>
                    <a:pt x="4053081" y="2387600"/>
                    <a:pt x="4067051" y="2400300"/>
                    <a:pt x="4083560" y="2401570"/>
                  </a:cubicBezTo>
                  <a:lnTo>
                    <a:pt x="4084831" y="2401570"/>
                  </a:lnTo>
                  <a:cubicBezTo>
                    <a:pt x="4101341" y="2401570"/>
                    <a:pt x="4115310" y="2390140"/>
                    <a:pt x="4117851" y="2373630"/>
                  </a:cubicBezTo>
                  <a:lnTo>
                    <a:pt x="4352801" y="904240"/>
                  </a:lnTo>
                  <a:lnTo>
                    <a:pt x="4449321" y="1394460"/>
                  </a:lnTo>
                  <a:cubicBezTo>
                    <a:pt x="4451860" y="1409700"/>
                    <a:pt x="4465831" y="1421130"/>
                    <a:pt x="4481071" y="1421130"/>
                  </a:cubicBezTo>
                  <a:cubicBezTo>
                    <a:pt x="4496310" y="1421130"/>
                    <a:pt x="4510281" y="1410970"/>
                    <a:pt x="4514091" y="1395730"/>
                  </a:cubicBezTo>
                  <a:lnTo>
                    <a:pt x="4563621" y="1184910"/>
                  </a:lnTo>
                  <a:lnTo>
                    <a:pt x="5140201" y="1184910"/>
                  </a:lnTo>
                  <a:lnTo>
                    <a:pt x="5137660" y="1151890"/>
                  </a:lnTo>
                  <a:close/>
                </a:path>
              </a:pathLst>
            </a:custGeom>
            <a:solidFill>
              <a:srgbClr val="E40037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3767824" y="708128"/>
            <a:ext cx="10592395" cy="108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16"/>
              </a:lnSpc>
            </a:pPr>
            <a:r>
              <a:rPr lang="en-US" sz="4200" b="1" dirty="0">
                <a:solidFill>
                  <a:srgbClr val="E40037"/>
                </a:solidFill>
                <a:latin typeface="Exo"/>
              </a:rPr>
              <a:t>Top things to know about Life Expectancy </a:t>
            </a:r>
          </a:p>
          <a:p>
            <a:pPr algn="ctr">
              <a:lnSpc>
                <a:spcPts val="4116"/>
              </a:lnSpc>
            </a:pPr>
            <a:r>
              <a:rPr lang="en-US" sz="4200" b="1" dirty="0">
                <a:solidFill>
                  <a:srgbClr val="E40037"/>
                </a:solidFill>
                <a:latin typeface="Exo"/>
              </a:rPr>
              <a:t>and Mortality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5618693" y="326516"/>
            <a:ext cx="2669307" cy="1247752"/>
            <a:chOff x="0" y="0"/>
            <a:chExt cx="5137661" cy="24015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40201" cy="2401570"/>
            </a:xfrm>
            <a:custGeom>
              <a:avLst/>
              <a:gdLst/>
              <a:ahLst/>
              <a:cxnLst/>
              <a:rect l="l" t="t" r="r" b="b"/>
              <a:pathLst>
                <a:path w="5140201" h="2401570">
                  <a:moveTo>
                    <a:pt x="5137660" y="1151890"/>
                  </a:moveTo>
                  <a:lnTo>
                    <a:pt x="5137660" y="1118870"/>
                  </a:lnTo>
                  <a:lnTo>
                    <a:pt x="4534410" y="1118870"/>
                  </a:lnTo>
                  <a:cubicBezTo>
                    <a:pt x="4519171" y="1118870"/>
                    <a:pt x="4505201" y="1129030"/>
                    <a:pt x="4502660" y="1144270"/>
                  </a:cubicBezTo>
                  <a:lnTo>
                    <a:pt x="4482341" y="1230630"/>
                  </a:lnTo>
                  <a:lnTo>
                    <a:pt x="4379471" y="709930"/>
                  </a:lnTo>
                  <a:cubicBezTo>
                    <a:pt x="4376931" y="694690"/>
                    <a:pt x="4362960" y="683260"/>
                    <a:pt x="4346451" y="683260"/>
                  </a:cubicBezTo>
                  <a:cubicBezTo>
                    <a:pt x="4329941" y="683260"/>
                    <a:pt x="4317241" y="694690"/>
                    <a:pt x="4314701" y="711200"/>
                  </a:cubicBezTo>
                  <a:lnTo>
                    <a:pt x="4092451" y="2101850"/>
                  </a:lnTo>
                  <a:lnTo>
                    <a:pt x="3907031" y="30480"/>
                  </a:lnTo>
                  <a:cubicBezTo>
                    <a:pt x="3904490" y="12700"/>
                    <a:pt x="3890521" y="0"/>
                    <a:pt x="3874010" y="0"/>
                  </a:cubicBezTo>
                  <a:cubicBezTo>
                    <a:pt x="3857501" y="0"/>
                    <a:pt x="3842260" y="12700"/>
                    <a:pt x="3840991" y="30480"/>
                  </a:cubicBezTo>
                  <a:lnTo>
                    <a:pt x="3752091" y="995680"/>
                  </a:lnTo>
                  <a:lnTo>
                    <a:pt x="3682241" y="866140"/>
                  </a:lnTo>
                  <a:cubicBezTo>
                    <a:pt x="3675891" y="854710"/>
                    <a:pt x="3663191" y="847090"/>
                    <a:pt x="3650491" y="848360"/>
                  </a:cubicBezTo>
                  <a:cubicBezTo>
                    <a:pt x="3637791" y="849630"/>
                    <a:pt x="3626360" y="858520"/>
                    <a:pt x="3622551" y="871220"/>
                  </a:cubicBezTo>
                  <a:lnTo>
                    <a:pt x="3475231" y="1320800"/>
                  </a:lnTo>
                  <a:lnTo>
                    <a:pt x="3277110" y="782320"/>
                  </a:lnTo>
                  <a:cubicBezTo>
                    <a:pt x="3272031" y="769620"/>
                    <a:pt x="3259331" y="760730"/>
                    <a:pt x="3245361" y="760730"/>
                  </a:cubicBezTo>
                  <a:cubicBezTo>
                    <a:pt x="3231391" y="760730"/>
                    <a:pt x="3218691" y="769620"/>
                    <a:pt x="3214881" y="783590"/>
                  </a:cubicBezTo>
                  <a:lnTo>
                    <a:pt x="3101851" y="1120140"/>
                  </a:lnTo>
                  <a:lnTo>
                    <a:pt x="0" y="1120140"/>
                  </a:lnTo>
                  <a:lnTo>
                    <a:pt x="0" y="1186180"/>
                  </a:lnTo>
                  <a:lnTo>
                    <a:pt x="3124711" y="1186180"/>
                  </a:lnTo>
                  <a:cubicBezTo>
                    <a:pt x="3138681" y="1186180"/>
                    <a:pt x="3151381" y="1177290"/>
                    <a:pt x="3156461" y="1163320"/>
                  </a:cubicBezTo>
                  <a:lnTo>
                    <a:pt x="3247901" y="892810"/>
                  </a:lnTo>
                  <a:lnTo>
                    <a:pt x="3447291" y="1432560"/>
                  </a:lnTo>
                  <a:cubicBezTo>
                    <a:pt x="3452371" y="1445260"/>
                    <a:pt x="3465071" y="1454150"/>
                    <a:pt x="3477771" y="1454150"/>
                  </a:cubicBezTo>
                  <a:lnTo>
                    <a:pt x="3479041" y="1454150"/>
                  </a:lnTo>
                  <a:cubicBezTo>
                    <a:pt x="3493010" y="1454150"/>
                    <a:pt x="3505710" y="1445260"/>
                    <a:pt x="3509521" y="1431290"/>
                  </a:cubicBezTo>
                  <a:lnTo>
                    <a:pt x="3661921" y="965200"/>
                  </a:lnTo>
                  <a:lnTo>
                    <a:pt x="3747010" y="1122680"/>
                  </a:lnTo>
                  <a:cubicBezTo>
                    <a:pt x="3753360" y="1135380"/>
                    <a:pt x="3768601" y="1141730"/>
                    <a:pt x="3782571" y="1139190"/>
                  </a:cubicBezTo>
                  <a:cubicBezTo>
                    <a:pt x="3796541" y="1136650"/>
                    <a:pt x="3807971" y="1123950"/>
                    <a:pt x="3809241" y="1109980"/>
                  </a:cubicBezTo>
                  <a:lnTo>
                    <a:pt x="3875281" y="397510"/>
                  </a:lnTo>
                  <a:lnTo>
                    <a:pt x="4051810" y="2371090"/>
                  </a:lnTo>
                  <a:cubicBezTo>
                    <a:pt x="4053081" y="2387600"/>
                    <a:pt x="4067051" y="2400300"/>
                    <a:pt x="4083560" y="2401570"/>
                  </a:cubicBezTo>
                  <a:lnTo>
                    <a:pt x="4084831" y="2401570"/>
                  </a:lnTo>
                  <a:cubicBezTo>
                    <a:pt x="4101341" y="2401570"/>
                    <a:pt x="4115310" y="2390140"/>
                    <a:pt x="4117851" y="2373630"/>
                  </a:cubicBezTo>
                  <a:lnTo>
                    <a:pt x="4352801" y="904240"/>
                  </a:lnTo>
                  <a:lnTo>
                    <a:pt x="4449321" y="1394460"/>
                  </a:lnTo>
                  <a:cubicBezTo>
                    <a:pt x="4451860" y="1409700"/>
                    <a:pt x="4465831" y="1421130"/>
                    <a:pt x="4481071" y="1421130"/>
                  </a:cubicBezTo>
                  <a:cubicBezTo>
                    <a:pt x="4496310" y="1421130"/>
                    <a:pt x="4510281" y="1410970"/>
                    <a:pt x="4514091" y="1395730"/>
                  </a:cubicBezTo>
                  <a:lnTo>
                    <a:pt x="4563621" y="1184910"/>
                  </a:lnTo>
                  <a:lnTo>
                    <a:pt x="5140201" y="1184910"/>
                  </a:lnTo>
                  <a:lnTo>
                    <a:pt x="5137660" y="1151890"/>
                  </a:lnTo>
                  <a:close/>
                </a:path>
              </a:pathLst>
            </a:custGeom>
            <a:solidFill>
              <a:srgbClr val="E40037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9139238" y="4926330"/>
            <a:ext cx="9525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endParaRPr/>
          </a:p>
        </p:txBody>
      </p:sp>
      <p:grpSp>
        <p:nvGrpSpPr>
          <p:cNvPr id="11" name="Group 11"/>
          <p:cNvGrpSpPr/>
          <p:nvPr/>
        </p:nvGrpSpPr>
        <p:grpSpPr>
          <a:xfrm>
            <a:off x="-4762" y="7494396"/>
            <a:ext cx="18288000" cy="2792604"/>
            <a:chOff x="0" y="0"/>
            <a:chExt cx="5099508" cy="77870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099508" cy="778702"/>
            </a:xfrm>
            <a:custGeom>
              <a:avLst/>
              <a:gdLst/>
              <a:ahLst/>
              <a:cxnLst/>
              <a:rect l="l" t="t" r="r" b="b"/>
              <a:pathLst>
                <a:path w="5099508" h="778702">
                  <a:moveTo>
                    <a:pt x="0" y="0"/>
                  </a:moveTo>
                  <a:lnTo>
                    <a:pt x="5099508" y="0"/>
                  </a:lnTo>
                  <a:lnTo>
                    <a:pt x="5099508" y="778702"/>
                  </a:lnTo>
                  <a:lnTo>
                    <a:pt x="0" y="778702"/>
                  </a:lnTo>
                  <a:close/>
                </a:path>
              </a:pathLst>
            </a:custGeom>
            <a:solidFill>
              <a:srgbClr val="E40037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 l="40171" r="4971"/>
          <a:stretch>
            <a:fillRect/>
          </a:stretch>
        </p:blipFill>
        <p:spPr>
          <a:xfrm rot="5400000">
            <a:off x="8261565" y="5930006"/>
            <a:ext cx="2465719" cy="38205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264005" y="2400300"/>
            <a:ext cx="6487596" cy="1951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26"/>
              </a:lnSpc>
            </a:pPr>
            <a:r>
              <a:rPr lang="en-US" sz="2100" dirty="0">
                <a:solidFill>
                  <a:srgbClr val="FFFFFF"/>
                </a:solidFill>
                <a:latin typeface="Exo"/>
              </a:rPr>
              <a:t>Life expectancy at birth in Essex (2015-2017) was 83.3 years for females and 80.2 years for males. </a:t>
            </a:r>
          </a:p>
          <a:p>
            <a:pPr>
              <a:lnSpc>
                <a:spcPts val="2226"/>
              </a:lnSpc>
            </a:pPr>
            <a:r>
              <a:rPr lang="en-US" sz="2100" i="1" dirty="0">
                <a:solidFill>
                  <a:srgbClr val="FFFFFF"/>
                </a:solidFill>
                <a:latin typeface="Exo"/>
              </a:rPr>
              <a:t>England: Females = 83.1 years,  Males =79.6 years)</a:t>
            </a:r>
          </a:p>
          <a:p>
            <a:pPr>
              <a:lnSpc>
                <a:spcPts val="2226"/>
              </a:lnSpc>
            </a:pPr>
            <a:endParaRPr lang="en-US" sz="2100" i="1" dirty="0">
              <a:solidFill>
                <a:srgbClr val="FFFFFF"/>
              </a:solidFill>
              <a:latin typeface="Exo"/>
            </a:endParaRPr>
          </a:p>
          <a:p>
            <a:pPr>
              <a:lnSpc>
                <a:spcPts val="2226"/>
              </a:lnSpc>
            </a:pPr>
            <a:r>
              <a:rPr lang="en-US" sz="2100" i="1" dirty="0">
                <a:solidFill>
                  <a:srgbClr val="FFFFFF"/>
                </a:solidFill>
                <a:latin typeface="Exo"/>
              </a:rPr>
              <a:t>The ONS estimates that the inequality in life </a:t>
            </a:r>
            <a:r>
              <a:rPr lang="en-US" sz="2100" dirty="0">
                <a:solidFill>
                  <a:srgbClr val="FFFFFF"/>
                </a:solidFill>
                <a:latin typeface="Exo"/>
              </a:rPr>
              <a:t>expectancy at birth between most and least deprived areas is  of 6years for females &amp; 7.7 years for males.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-383434" y="1790700"/>
            <a:ext cx="7861202" cy="632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FFFFFF"/>
                </a:solidFill>
                <a:latin typeface="Exo"/>
              </a:rPr>
              <a:t>Life Expectancy at Birth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803102" y="1767840"/>
            <a:ext cx="7861202" cy="632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FFFFFF"/>
                </a:solidFill>
                <a:latin typeface="Exo"/>
              </a:rPr>
              <a:t>Life Expectancy at 65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041384" y="2381206"/>
            <a:ext cx="5572845" cy="2113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26"/>
              </a:lnSpc>
            </a:pPr>
            <a:r>
              <a:rPr lang="en-US" sz="2100" dirty="0">
                <a:solidFill>
                  <a:srgbClr val="FFFFFF"/>
                </a:solidFill>
                <a:latin typeface="Exo"/>
              </a:rPr>
              <a:t>Life expectancy at age 65 (the number of additional years a person could expect to live) was 21.2 years for females and 18.9 years for males. </a:t>
            </a:r>
            <a:r>
              <a:rPr lang="en-US" sz="2100" i="1" dirty="0">
                <a:solidFill>
                  <a:srgbClr val="FFFFFF"/>
                </a:solidFill>
                <a:latin typeface="Exo"/>
              </a:rPr>
              <a:t>England: F = 21.1 years, M = 18.8 years)</a:t>
            </a:r>
          </a:p>
          <a:p>
            <a:pPr>
              <a:lnSpc>
                <a:spcPts val="2226"/>
              </a:lnSpc>
            </a:pPr>
            <a:endParaRPr lang="en-US" sz="2100" i="1" dirty="0">
              <a:solidFill>
                <a:srgbClr val="FFFFFF"/>
              </a:solidFill>
              <a:latin typeface="Exo"/>
            </a:endParaRPr>
          </a:p>
          <a:p>
            <a:pPr algn="ctr">
              <a:lnSpc>
                <a:spcPts val="1908"/>
              </a:lnSpc>
            </a:pPr>
            <a:r>
              <a:rPr lang="en-US" sz="1800" i="1" dirty="0">
                <a:solidFill>
                  <a:srgbClr val="FFFFFF"/>
                </a:solidFill>
                <a:latin typeface="Exo"/>
              </a:rPr>
              <a:t>The ONS estimates that the inequality in life </a:t>
            </a:r>
            <a:r>
              <a:rPr lang="en-US" sz="1800" dirty="0">
                <a:solidFill>
                  <a:srgbClr val="FFFFFF"/>
                </a:solidFill>
                <a:latin typeface="Exo"/>
              </a:rPr>
              <a:t>expectancy at 65 between most and least deprived areas is 3.2 years for females &amp; 4.2 years for males.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534983" y="1767840"/>
            <a:ext cx="7861202" cy="632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FFFFFF"/>
                </a:solidFill>
                <a:latin typeface="Exo"/>
              </a:rPr>
              <a:t>Healthy Life Expectancy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967019" y="2370783"/>
            <a:ext cx="5016181" cy="2113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0"/>
              </a:lnSpc>
            </a:pPr>
            <a:r>
              <a:rPr lang="en-US" sz="1765" dirty="0">
                <a:solidFill>
                  <a:srgbClr val="FFFFFF"/>
                </a:solidFill>
                <a:latin typeface="Exo"/>
              </a:rPr>
              <a:t>Males from birth have a healthy life expectancy of 64.53 years whilst females were slightly lower at 64.18 years .</a:t>
            </a:r>
          </a:p>
          <a:p>
            <a:pPr algn="ctr">
              <a:lnSpc>
                <a:spcPts val="1870"/>
              </a:lnSpc>
            </a:pPr>
            <a:endParaRPr lang="en-US" sz="1765" dirty="0">
              <a:solidFill>
                <a:srgbClr val="FFFFFF"/>
              </a:solidFill>
              <a:latin typeface="Exo"/>
            </a:endParaRPr>
          </a:p>
          <a:p>
            <a:pPr algn="ctr">
              <a:lnSpc>
                <a:spcPts val="1870"/>
              </a:lnSpc>
            </a:pPr>
            <a:r>
              <a:rPr lang="en-US" sz="1765" dirty="0">
                <a:solidFill>
                  <a:srgbClr val="FFFFFF"/>
                </a:solidFill>
                <a:latin typeface="Exo"/>
              </a:rPr>
              <a:t>This means that a male born during this period would expect to spend15.6 years (19.5% of their life expectancy) in ""Not </a:t>
            </a:r>
            <a:r>
              <a:rPr lang="en-US" sz="1765" dirty="0" err="1">
                <a:solidFill>
                  <a:srgbClr val="FFFFFF"/>
                </a:solidFill>
                <a:latin typeface="Exo"/>
              </a:rPr>
              <a:t>GoodHealth</a:t>
            </a:r>
            <a:r>
              <a:rPr lang="en-US" sz="1765" dirty="0">
                <a:solidFill>
                  <a:srgbClr val="FFFFFF"/>
                </a:solidFill>
                <a:latin typeface="Exo"/>
              </a:rPr>
              <a:t>"" compared females with 19.12 years (23% of their life expectancy).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64005" y="5133975"/>
            <a:ext cx="8884758" cy="2219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02"/>
              </a:lnSpc>
            </a:pPr>
            <a:r>
              <a:rPr lang="en-US" sz="2439" b="1">
                <a:solidFill>
                  <a:srgbClr val="E40037"/>
                </a:solidFill>
                <a:latin typeface="Exo"/>
              </a:rPr>
              <a:t>Across the county The top three biggest causes of mortality for both sexes were:</a:t>
            </a:r>
          </a:p>
          <a:p>
            <a:pPr marL="402735" lvl="1" indent="-201367">
              <a:lnSpc>
                <a:spcPts val="2902"/>
              </a:lnSpc>
              <a:buFont typeface="Arial"/>
              <a:buChar char="•"/>
            </a:pPr>
            <a:r>
              <a:rPr lang="en-US" sz="2439" b="1">
                <a:solidFill>
                  <a:srgbClr val="E40037"/>
                </a:solidFill>
                <a:latin typeface="Exo"/>
              </a:rPr>
              <a:t>cancer (131 per100,000) </a:t>
            </a:r>
          </a:p>
          <a:p>
            <a:pPr marL="402735" lvl="1" indent="-201367">
              <a:lnSpc>
                <a:spcPts val="2902"/>
              </a:lnSpc>
              <a:buFont typeface="Arial"/>
              <a:buChar char="•"/>
            </a:pPr>
            <a:r>
              <a:rPr lang="en-US" sz="2439" b="1">
                <a:solidFill>
                  <a:srgbClr val="E40037"/>
                </a:solidFill>
                <a:latin typeface="Exo"/>
              </a:rPr>
              <a:t>cardiovascular diseases (62.6 per 100,000) </a:t>
            </a:r>
          </a:p>
          <a:p>
            <a:pPr marL="402735" lvl="1" indent="-201367" algn="l">
              <a:lnSpc>
                <a:spcPts val="2902"/>
              </a:lnSpc>
              <a:buFont typeface="Arial"/>
              <a:buChar char="•"/>
            </a:pPr>
            <a:r>
              <a:rPr lang="en-US" sz="2439" b="1">
                <a:solidFill>
                  <a:srgbClr val="E40037"/>
                </a:solidFill>
                <a:latin typeface="Exo"/>
              </a:rPr>
              <a:t>and respiratory diseases(30.8 per 100,000) </a:t>
            </a:r>
          </a:p>
          <a:p>
            <a:pPr algn="l">
              <a:lnSpc>
                <a:spcPts val="2902"/>
              </a:lnSpc>
            </a:pPr>
            <a:r>
              <a:rPr lang="en-US" sz="2439" b="1">
                <a:solidFill>
                  <a:srgbClr val="E40037"/>
                </a:solidFill>
                <a:latin typeface="Exo"/>
              </a:rPr>
              <a:t>the rates for all three were lower than the England averages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026382" y="4610100"/>
            <a:ext cx="7861202" cy="632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b="1">
                <a:solidFill>
                  <a:srgbClr val="E40037"/>
                </a:solidFill>
                <a:latin typeface="Exo"/>
              </a:rPr>
              <a:t>Breast Cancer Mortality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75783" y="4595975"/>
            <a:ext cx="7861202" cy="632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b="1">
                <a:solidFill>
                  <a:srgbClr val="E40037"/>
                </a:solidFill>
                <a:latin typeface="Exo"/>
              </a:rPr>
              <a:t>Mortality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924732" y="5284470"/>
            <a:ext cx="8266171" cy="1813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E40037"/>
                </a:solidFill>
                <a:latin typeface="Open Sans"/>
              </a:rPr>
              <a:t>Mortality rates for breast cancer (All persons rate = 11.22;</a:t>
            </a:r>
          </a:p>
          <a:p>
            <a:pPr algn="ctr">
              <a:lnSpc>
                <a:spcPts val="2205"/>
              </a:lnSpc>
            </a:pPr>
            <a:r>
              <a:rPr lang="en-US" sz="2100">
                <a:solidFill>
                  <a:srgbClr val="E40037"/>
                </a:solidFill>
                <a:latin typeface="Exo"/>
              </a:rPr>
              <a:t>Female only rate: 26.6) were higher than the average for England (10.6; 20.6) at a county level</a:t>
            </a:r>
          </a:p>
          <a:p>
            <a:pPr algn="ctr">
              <a:lnSpc>
                <a:spcPts val="2205"/>
              </a:lnSpc>
            </a:pPr>
            <a:endParaRPr lang="en-US" sz="2100">
              <a:solidFill>
                <a:srgbClr val="E40037"/>
              </a:solidFill>
              <a:latin typeface="Exo"/>
            </a:endParaRPr>
          </a:p>
          <a:p>
            <a:pPr algn="ctr">
              <a:lnSpc>
                <a:spcPts val="2520"/>
              </a:lnSpc>
            </a:pPr>
            <a:r>
              <a:rPr lang="en-US" sz="2400" b="1">
                <a:solidFill>
                  <a:srgbClr val="E40037"/>
                </a:solidFill>
                <a:latin typeface="Exo"/>
              </a:rPr>
              <a:t>8 out of 12 Districts have breast Cancer mortality rates for women which were higher than the national  average.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64005" y="8063865"/>
            <a:ext cx="9230420" cy="2032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Exo"/>
              </a:rPr>
              <a:t>From 2015-17 Public Health England recorded 5314 deaths from cancer</a:t>
            </a:r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Exo"/>
              </a:rPr>
              <a:t>under the age of 75, equal to a premature mortality rate of 131 deaths per</a:t>
            </a:r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Exo"/>
              </a:rPr>
              <a:t>100,000 people. Whilst this is lower than the average for England (135) for</a:t>
            </a:r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Exo"/>
              </a:rPr>
              <a:t>both sexes, whilst three areas at District level (Basildon, Castle Point and</a:t>
            </a:r>
          </a:p>
          <a:p>
            <a:pPr algn="ctr">
              <a:lnSpc>
                <a:spcPts val="2247"/>
              </a:lnSpc>
            </a:pPr>
            <a:r>
              <a:rPr lang="en-US" sz="2100">
                <a:solidFill>
                  <a:srgbClr val="FFFFFF"/>
                </a:solidFill>
                <a:latin typeface="Exo"/>
              </a:rPr>
              <a:t>Tendring) have mortality were observed to have rates above both the county and England averages.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28700" y="7479030"/>
            <a:ext cx="7861202" cy="632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b="1">
                <a:solidFill>
                  <a:srgbClr val="FFFFFF"/>
                </a:solidFill>
                <a:latin typeface="Exo"/>
              </a:rPr>
              <a:t>Cancer Mortality</a:t>
            </a: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4"/>
          <a:srcRect l="40171" r="4971"/>
          <a:stretch>
            <a:fillRect/>
          </a:stretch>
        </p:blipFill>
        <p:spPr>
          <a:xfrm rot="5400000">
            <a:off x="8261565" y="8699669"/>
            <a:ext cx="2465719" cy="382058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9733703" y="8008811"/>
            <a:ext cx="8153882" cy="2257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2"/>
              </a:lnSpc>
            </a:pPr>
            <a:r>
              <a:rPr lang="en-US" sz="2100" dirty="0">
                <a:solidFill>
                  <a:srgbClr val="FFFFFF"/>
                </a:solidFill>
                <a:latin typeface="Exo"/>
              </a:rPr>
              <a:t>Deaths caused by road traffic accidents in Essex saw 51.3 deaths per 100,000 between 2015-17  (England= 40.8). </a:t>
            </a:r>
          </a:p>
          <a:p>
            <a:pPr algn="ctr">
              <a:lnSpc>
                <a:spcPts val="2033"/>
              </a:lnSpc>
            </a:pPr>
            <a:r>
              <a:rPr lang="en-US" sz="1800" i="1" dirty="0">
                <a:solidFill>
                  <a:srgbClr val="FFFFFF"/>
                </a:solidFill>
                <a:latin typeface="Exo"/>
              </a:rPr>
              <a:t>9 areas had rates which higher (Lowest: Rochford = 36.2; Highest: Epping Forest =78.8). </a:t>
            </a:r>
          </a:p>
          <a:p>
            <a:pPr algn="ctr">
              <a:lnSpc>
                <a:spcPts val="1581"/>
              </a:lnSpc>
            </a:pPr>
            <a:endParaRPr lang="en-US" sz="1800" i="1" dirty="0">
              <a:solidFill>
                <a:srgbClr val="FFFFFF"/>
              </a:solidFill>
              <a:latin typeface="Exo"/>
            </a:endParaRPr>
          </a:p>
          <a:p>
            <a:pPr algn="ctr">
              <a:lnSpc>
                <a:spcPts val="2372"/>
              </a:lnSpc>
            </a:pPr>
            <a:r>
              <a:rPr lang="en-US" sz="2100" dirty="0">
                <a:solidFill>
                  <a:srgbClr val="FFFFFF"/>
                </a:solidFill>
                <a:latin typeface="Exo"/>
              </a:rPr>
              <a:t>The rate of children killed on seriously injured on roads was also higher than average at 18.8 per 100,000 compared to 17.4 nationally.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603609" y="7418196"/>
            <a:ext cx="7861202" cy="632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b="1">
                <a:solidFill>
                  <a:srgbClr val="FFFFFF"/>
                </a:solidFill>
                <a:latin typeface="Exo"/>
              </a:rPr>
              <a:t>Deaths on Roads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C06D3B77-3813-4616-88CE-E5D6ABEB243C}"/>
              </a:ext>
            </a:extLst>
          </p:cNvPr>
          <p:cNvSpPr/>
          <p:nvPr/>
        </p:nvSpPr>
        <p:spPr>
          <a:xfrm>
            <a:off x="15652084" y="0"/>
            <a:ext cx="2635916" cy="10287000"/>
          </a:xfrm>
          <a:prstGeom prst="rect">
            <a:avLst/>
          </a:prstGeom>
          <a:solidFill>
            <a:srgbClr val="79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32C1C31-8C67-4750-A746-5BC71D7B61FD}"/>
              </a:ext>
            </a:extLst>
          </p:cNvPr>
          <p:cNvSpPr txBox="1"/>
          <p:nvPr/>
        </p:nvSpPr>
        <p:spPr>
          <a:xfrm>
            <a:off x="15967895" y="8457097"/>
            <a:ext cx="1717247" cy="346249"/>
          </a:xfrm>
          <a:prstGeom prst="rect">
            <a:avLst/>
          </a:prstGeom>
          <a:solidFill>
            <a:srgbClr val="DF8600"/>
          </a:solidFill>
        </p:spPr>
        <p:txBody>
          <a:bodyPr wrap="square" rtlCol="0">
            <a:spAutoFit/>
          </a:bodyPr>
          <a:lstStyle/>
          <a:p>
            <a:r>
              <a:rPr lang="en-GB" sz="1650" dirty="0">
                <a:solidFill>
                  <a:schemeClr val="bg1"/>
                </a:solidFill>
                <a:latin typeface="Exo" panose="020B0604020202020204" charset="0"/>
              </a:rPr>
              <a:t>Greater Anglia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E36C1DF-683A-4F7D-88BC-C26A759BCADD}"/>
              </a:ext>
            </a:extLst>
          </p:cNvPr>
          <p:cNvSpPr txBox="1"/>
          <p:nvPr/>
        </p:nvSpPr>
        <p:spPr>
          <a:xfrm>
            <a:off x="15978607" y="8951751"/>
            <a:ext cx="1097576" cy="346249"/>
          </a:xfrm>
          <a:prstGeom prst="rect">
            <a:avLst/>
          </a:prstGeom>
          <a:solidFill>
            <a:srgbClr val="662C90"/>
          </a:solidFill>
        </p:spPr>
        <p:txBody>
          <a:bodyPr wrap="square" rtlCol="0">
            <a:spAutoFit/>
          </a:bodyPr>
          <a:lstStyle/>
          <a:p>
            <a:r>
              <a:rPr lang="en-GB" sz="1650" dirty="0">
                <a:solidFill>
                  <a:schemeClr val="bg1"/>
                </a:solidFill>
                <a:latin typeface="Exo" panose="020B0604020202020204" charset="0"/>
              </a:rPr>
              <a:t>C2C line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D3554C9-CE36-4562-AC5C-45A1C9894F25}"/>
              </a:ext>
            </a:extLst>
          </p:cNvPr>
          <p:cNvSpPr txBox="1"/>
          <p:nvPr/>
        </p:nvSpPr>
        <p:spPr>
          <a:xfrm>
            <a:off x="15967894" y="9440548"/>
            <a:ext cx="1486043" cy="346249"/>
          </a:xfrm>
          <a:prstGeom prst="rect">
            <a:avLst/>
          </a:prstGeom>
          <a:solidFill>
            <a:srgbClr val="BD1038"/>
          </a:solidFill>
        </p:spPr>
        <p:txBody>
          <a:bodyPr wrap="square" rtlCol="0">
            <a:spAutoFit/>
          </a:bodyPr>
          <a:lstStyle/>
          <a:p>
            <a:r>
              <a:rPr lang="en-GB" sz="1650" dirty="0">
                <a:solidFill>
                  <a:schemeClr val="bg1"/>
                </a:solidFill>
                <a:latin typeface="Exo" panose="020B0604020202020204" charset="0"/>
              </a:rPr>
              <a:t>Central line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B2D1B60-F41E-4849-B54E-C671E7713BBB}"/>
              </a:ext>
            </a:extLst>
          </p:cNvPr>
          <p:cNvSpPr txBox="1"/>
          <p:nvPr/>
        </p:nvSpPr>
        <p:spPr>
          <a:xfrm>
            <a:off x="236937" y="3238500"/>
            <a:ext cx="251178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E40037"/>
                </a:solidFill>
                <a:latin typeface="Exo" panose="020B0604020202020204" charset="0"/>
              </a:rPr>
              <a:t>Highest</a:t>
            </a:r>
          </a:p>
          <a:p>
            <a:r>
              <a:rPr lang="en-GB" sz="2700" dirty="0">
                <a:solidFill>
                  <a:srgbClr val="E40037"/>
                </a:solidFill>
                <a:latin typeface="Exo" panose="020B0604020202020204" charset="0"/>
              </a:rPr>
              <a:t>Chigwell: 88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D1D9AB7-A0F4-4809-9F66-0BAFC29B097D}"/>
              </a:ext>
            </a:extLst>
          </p:cNvPr>
          <p:cNvSpPr txBox="1"/>
          <p:nvPr/>
        </p:nvSpPr>
        <p:spPr>
          <a:xfrm>
            <a:off x="265439" y="4359310"/>
            <a:ext cx="347242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E40037"/>
                </a:solidFill>
                <a:latin typeface="Exo" panose="020B0604020202020204" charset="0"/>
              </a:rPr>
              <a:t>Lowest</a:t>
            </a:r>
          </a:p>
          <a:p>
            <a:r>
              <a:rPr lang="en-GB" sz="2700" dirty="0">
                <a:solidFill>
                  <a:srgbClr val="E40037"/>
                </a:solidFill>
                <a:latin typeface="Exo" panose="020B0604020202020204" charset="0"/>
              </a:rPr>
              <a:t>Clacton-on-Sea: 68 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A20A90B-BF75-4C5C-BF74-89133F404F10}"/>
              </a:ext>
            </a:extLst>
          </p:cNvPr>
          <p:cNvGrpSpPr/>
          <p:nvPr/>
        </p:nvGrpSpPr>
        <p:grpSpPr>
          <a:xfrm>
            <a:off x="409869" y="54148"/>
            <a:ext cx="17725731" cy="10270952"/>
            <a:chOff x="187423" y="10699"/>
            <a:chExt cx="11817154" cy="6847301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F842FF50-360F-4FB4-A649-1ACFA38DED03}"/>
                </a:ext>
              </a:extLst>
            </p:cNvPr>
            <p:cNvGrpSpPr/>
            <p:nvPr/>
          </p:nvGrpSpPr>
          <p:grpSpPr>
            <a:xfrm>
              <a:off x="187423" y="10699"/>
              <a:ext cx="11817154" cy="6847301"/>
              <a:chOff x="152079" y="10699"/>
              <a:chExt cx="11817154" cy="6847301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3B56D909-16B7-4B9E-823D-7BD10A661F72}"/>
                  </a:ext>
                </a:extLst>
              </p:cNvPr>
              <p:cNvGrpSpPr/>
              <p:nvPr/>
            </p:nvGrpSpPr>
            <p:grpSpPr>
              <a:xfrm>
                <a:off x="152079" y="10699"/>
                <a:ext cx="11817154" cy="6847301"/>
                <a:chOff x="152079" y="10699"/>
                <a:chExt cx="11817154" cy="6847301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07C12EF0-1C1A-4742-BC99-29A82596E331}"/>
                    </a:ext>
                  </a:extLst>
                </p:cNvPr>
                <p:cNvGrpSpPr/>
                <p:nvPr/>
              </p:nvGrpSpPr>
              <p:grpSpPr>
                <a:xfrm>
                  <a:off x="152079" y="10699"/>
                  <a:ext cx="11817154" cy="6847301"/>
                  <a:chOff x="152079" y="10699"/>
                  <a:chExt cx="11817154" cy="6847301"/>
                </a:xfrm>
              </p:grpSpPr>
              <p:grpSp>
                <p:nvGrpSpPr>
                  <p:cNvPr id="67" name="Group 66">
                    <a:extLst>
                      <a:ext uri="{FF2B5EF4-FFF2-40B4-BE49-F238E27FC236}">
                        <a16:creationId xmlns:a16="http://schemas.microsoft.com/office/drawing/2014/main" id="{36E2E35B-83DE-44E5-AAB3-1D52654CCDBB}"/>
                      </a:ext>
                    </a:extLst>
                  </p:cNvPr>
                  <p:cNvGrpSpPr/>
                  <p:nvPr/>
                </p:nvGrpSpPr>
                <p:grpSpPr>
                  <a:xfrm>
                    <a:off x="152079" y="10699"/>
                    <a:ext cx="11817154" cy="6847301"/>
                    <a:chOff x="141019" y="0"/>
                    <a:chExt cx="11817154" cy="6847301"/>
                  </a:xfrm>
                </p:grpSpPr>
                <p:grpSp>
                  <p:nvGrpSpPr>
                    <p:cNvPr id="60" name="Group 59">
                      <a:extLst>
                        <a:ext uri="{FF2B5EF4-FFF2-40B4-BE49-F238E27FC236}">
                          <a16:creationId xmlns:a16="http://schemas.microsoft.com/office/drawing/2014/main" id="{5CBEA93E-B90D-4C00-80CF-C1F45B82599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1019" y="0"/>
                      <a:ext cx="11817154" cy="6847301"/>
                      <a:chOff x="141019" y="0"/>
                      <a:chExt cx="11817154" cy="6847301"/>
                    </a:xfrm>
                  </p:grpSpPr>
                  <p:grpSp>
                    <p:nvGrpSpPr>
                      <p:cNvPr id="48" name="Group 47">
                        <a:extLst>
                          <a:ext uri="{FF2B5EF4-FFF2-40B4-BE49-F238E27FC236}">
                            <a16:creationId xmlns:a16="http://schemas.microsoft.com/office/drawing/2014/main" id="{31068C47-6802-4913-AA5C-EE7077A57A5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41019" y="0"/>
                        <a:ext cx="11817154" cy="6847301"/>
                        <a:chOff x="141019" y="0"/>
                        <a:chExt cx="11817154" cy="6847301"/>
                      </a:xfrm>
                    </p:grpSpPr>
                    <p:grpSp>
                      <p:nvGrpSpPr>
                        <p:cNvPr id="4" name="Group 3">
                          <a:extLst>
                            <a:ext uri="{FF2B5EF4-FFF2-40B4-BE49-F238E27FC236}">
                              <a16:creationId xmlns:a16="http://schemas.microsoft.com/office/drawing/2014/main" id="{FFC55F0D-54EA-4883-B4B5-7BAF077F83B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41019" y="0"/>
                          <a:ext cx="11817154" cy="6847301"/>
                          <a:chOff x="141019" y="0"/>
                          <a:chExt cx="11817154" cy="6847301"/>
                        </a:xfrm>
                      </p:grpSpPr>
                      <p:grpSp>
                        <p:nvGrpSpPr>
                          <p:cNvPr id="3" name="Group 2">
                            <a:extLst>
                              <a:ext uri="{FF2B5EF4-FFF2-40B4-BE49-F238E27FC236}">
                                <a16:creationId xmlns:a16="http://schemas.microsoft.com/office/drawing/2014/main" id="{A256CB52-B661-4851-9C46-E16FC2BBC9ED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41019" y="0"/>
                            <a:ext cx="11817154" cy="6847301"/>
                            <a:chOff x="141019" y="0"/>
                            <a:chExt cx="11817154" cy="6847301"/>
                          </a:xfrm>
                        </p:grpSpPr>
                        <p:grpSp>
                          <p:nvGrpSpPr>
                            <p:cNvPr id="42" name="Group 41">
                              <a:extLst>
                                <a:ext uri="{FF2B5EF4-FFF2-40B4-BE49-F238E27FC236}">
                                  <a16:creationId xmlns:a16="http://schemas.microsoft.com/office/drawing/2014/main" id="{7C05F43E-C36C-47FB-B8E1-9C3198172145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515876" y="0"/>
                              <a:ext cx="7911548" cy="6847301"/>
                              <a:chOff x="2259496" y="10699"/>
                              <a:chExt cx="7911548" cy="6847301"/>
                            </a:xfrm>
                          </p:grpSpPr>
                          <p:grpSp>
                            <p:nvGrpSpPr>
                              <p:cNvPr id="34" name="Group 33">
                                <a:extLst>
                                  <a:ext uri="{FF2B5EF4-FFF2-40B4-BE49-F238E27FC236}">
                                    <a16:creationId xmlns:a16="http://schemas.microsoft.com/office/drawing/2014/main" id="{B321243B-D619-4710-9A47-954F56C6741F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2259496" y="10699"/>
                                <a:ext cx="7911548" cy="6847301"/>
                                <a:chOff x="2140226" y="0"/>
                                <a:chExt cx="7911548" cy="6847301"/>
                              </a:xfrm>
                            </p:grpSpPr>
                            <p:pic>
                              <p:nvPicPr>
                                <p:cNvPr id="5" name="Picture 4">
                                  <a:extLst>
                                    <a:ext uri="{FF2B5EF4-FFF2-40B4-BE49-F238E27FC236}">
                                      <a16:creationId xmlns:a16="http://schemas.microsoft.com/office/drawing/2014/main" id="{42863F83-885E-4BAE-BD04-BC7587B9A246}"/>
                                    </a:ext>
                                  </a:extLst>
                                </p:cNvPr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 rotWithShape="1">
                                <a:blip r:embed="rId3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 l="6135" r="17729" b="34106"/>
                                <a:stretch/>
                              </p:blipFill>
                              <p:spPr>
                                <a:xfrm>
                                  <a:off x="2140226" y="0"/>
                                  <a:ext cx="7911548" cy="6847301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sp>
                              <p:nvSpPr>
                                <p:cNvPr id="6" name="TextBox 5">
                                  <a:extLst>
                                    <a:ext uri="{FF2B5EF4-FFF2-40B4-BE49-F238E27FC236}">
                                      <a16:creationId xmlns:a16="http://schemas.microsoft.com/office/drawing/2014/main" id="{2D2745E8-1C32-4A2D-B34C-6F345BF240DF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8948976" y="3537344"/>
                                  <a:ext cx="383858" cy="276999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GB" sz="2100" b="1" dirty="0">
                                      <a:latin typeface="Bahnschrift SemiBold" panose="020B0502040204020203" pitchFamily="34" charset="0"/>
                                    </a:rPr>
                                    <a:t>80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7" name="TextBox 6">
                                  <a:extLst>
                                    <a:ext uri="{FF2B5EF4-FFF2-40B4-BE49-F238E27FC236}">
                                      <a16:creationId xmlns:a16="http://schemas.microsoft.com/office/drawing/2014/main" id="{199D6DAD-BB1D-42BF-862A-D5BEAAF2F49A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8753725" y="4735693"/>
                                  <a:ext cx="383858" cy="276999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GB" sz="2100" b="1" dirty="0">
                                      <a:latin typeface="Bahnschrift SemiBold" panose="020B0502040204020203" pitchFamily="34" charset="0"/>
                                    </a:rPr>
                                    <a:t>82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8" name="TextBox 7">
                                  <a:extLst>
                                    <a:ext uri="{FF2B5EF4-FFF2-40B4-BE49-F238E27FC236}">
                                      <a16:creationId xmlns:a16="http://schemas.microsoft.com/office/drawing/2014/main" id="{4E42EB98-40FD-48A0-AB24-F0C88EA059CA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9083959" y="1328119"/>
                                  <a:ext cx="383858" cy="276999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GB" sz="2100" b="1" dirty="0">
                                      <a:latin typeface="Bahnschrift SemiBold" panose="020B0502040204020203" pitchFamily="34" charset="0"/>
                                    </a:rPr>
                                    <a:t>82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9" name="TextBox 8">
                                  <a:extLst>
                                    <a:ext uri="{FF2B5EF4-FFF2-40B4-BE49-F238E27FC236}">
                                      <a16:creationId xmlns:a16="http://schemas.microsoft.com/office/drawing/2014/main" id="{BF7CBD23-FD47-4197-9E1A-769BF9E4E19E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8757047" y="2057589"/>
                                  <a:ext cx="383858" cy="276999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GB" sz="2100" b="1" dirty="0">
                                      <a:latin typeface="Bahnschrift SemiBold" panose="020B0502040204020203" pitchFamily="34" charset="0"/>
                                    </a:rPr>
                                    <a:t>68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10" name="TextBox 9">
                                  <a:extLst>
                                    <a:ext uri="{FF2B5EF4-FFF2-40B4-BE49-F238E27FC236}">
                                      <a16:creationId xmlns:a16="http://schemas.microsoft.com/office/drawing/2014/main" id="{CBEADDD1-E3FC-4C21-A078-BC257A0AB428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8018145" y="5804970"/>
                                  <a:ext cx="383858" cy="276999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GB" sz="2100" b="1" dirty="0">
                                      <a:latin typeface="Bahnschrift SemiBold" panose="020B0502040204020203" pitchFamily="34" charset="0"/>
                                    </a:rPr>
                                    <a:t>73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11" name="TextBox 10">
                                  <a:extLst>
                                    <a:ext uri="{FF2B5EF4-FFF2-40B4-BE49-F238E27FC236}">
                                      <a16:creationId xmlns:a16="http://schemas.microsoft.com/office/drawing/2014/main" id="{B92E25D9-4055-4F9A-83F1-62E23B2CABE1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7280669" y="6112747"/>
                                  <a:ext cx="383858" cy="276999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GB" sz="2100" b="1" dirty="0">
                                      <a:latin typeface="Bahnschrift SemiBold" panose="020B0502040204020203" pitchFamily="34" charset="0"/>
                                    </a:rPr>
                                    <a:t>76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12" name="TextBox 11">
                                  <a:extLst>
                                    <a:ext uri="{FF2B5EF4-FFF2-40B4-BE49-F238E27FC236}">
                                      <a16:creationId xmlns:a16="http://schemas.microsoft.com/office/drawing/2014/main" id="{96931BA5-E4D5-4A11-BCC1-6148B39B987C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6525553" y="6225143"/>
                                  <a:ext cx="401498" cy="276999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GB" sz="2100" b="1" dirty="0">
                                      <a:latin typeface="Bahnschrift SemiBold" panose="020B0502040204020203" pitchFamily="34" charset="0"/>
                                    </a:rPr>
                                    <a:t>82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13" name="TextBox 12">
                                  <a:extLst>
                                    <a:ext uri="{FF2B5EF4-FFF2-40B4-BE49-F238E27FC236}">
                                      <a16:creationId xmlns:a16="http://schemas.microsoft.com/office/drawing/2014/main" id="{E03B13F7-C41D-4E3D-A752-04BAFB43684E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6019053" y="6111655"/>
                                  <a:ext cx="401498" cy="276999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GB" sz="2100" dirty="0">
                                      <a:latin typeface="Bahnschrift SemiBold" panose="020B0502040204020203" pitchFamily="34" charset="0"/>
                                    </a:rPr>
                                    <a:t>80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14" name="TextBox 13">
                                  <a:extLst>
                                    <a:ext uri="{FF2B5EF4-FFF2-40B4-BE49-F238E27FC236}">
                                      <a16:creationId xmlns:a16="http://schemas.microsoft.com/office/drawing/2014/main" id="{40F9C019-6550-406D-9C16-69258672E68C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5065388" y="6114929"/>
                                  <a:ext cx="383858" cy="276999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GB" sz="2100" b="1" dirty="0">
                                      <a:latin typeface="Bahnschrift SemiBold" panose="020B0502040204020203" pitchFamily="34" charset="0"/>
                                    </a:rPr>
                                    <a:t>74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15" name="TextBox 14">
                                  <a:extLst>
                                    <a:ext uri="{FF2B5EF4-FFF2-40B4-BE49-F238E27FC236}">
                                      <a16:creationId xmlns:a16="http://schemas.microsoft.com/office/drawing/2014/main" id="{B9608208-6231-4586-95A9-22585F479317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3678142" y="6071254"/>
                                  <a:ext cx="401498" cy="276999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GB" sz="2100" b="1" dirty="0">
                                      <a:latin typeface="Bahnschrift SemiBold" panose="020B0502040204020203" pitchFamily="34" charset="0"/>
                                    </a:rPr>
                                    <a:t>83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16" name="TextBox 15">
                                  <a:extLst>
                                    <a:ext uri="{FF2B5EF4-FFF2-40B4-BE49-F238E27FC236}">
                                      <a16:creationId xmlns:a16="http://schemas.microsoft.com/office/drawing/2014/main" id="{7B1A28AD-9CC3-43BD-AE7A-6E009297B140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5385609" y="3716713"/>
                                  <a:ext cx="383858" cy="276999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GB" sz="2100" b="1" dirty="0">
                                      <a:latin typeface="Bahnschrift SemiBold" panose="020B0502040204020203" pitchFamily="34" charset="0"/>
                                    </a:rPr>
                                    <a:t>82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17" name="TextBox 16">
                                  <a:extLst>
                                    <a:ext uri="{FF2B5EF4-FFF2-40B4-BE49-F238E27FC236}">
                                      <a16:creationId xmlns:a16="http://schemas.microsoft.com/office/drawing/2014/main" id="{9DD12674-2139-46F9-A7E5-999FA51FA4E8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6245738" y="5475122"/>
                                  <a:ext cx="383858" cy="276999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GB" sz="2100" b="1" dirty="0">
                                      <a:latin typeface="Bahnschrift SemiBold" panose="020B0502040204020203" pitchFamily="34" charset="0"/>
                                    </a:rPr>
                                    <a:t>76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18" name="TextBox 17">
                                  <a:extLst>
                                    <a:ext uri="{FF2B5EF4-FFF2-40B4-BE49-F238E27FC236}">
                                      <a16:creationId xmlns:a16="http://schemas.microsoft.com/office/drawing/2014/main" id="{3384D0A8-F43C-42D4-96DF-C83E9C6A40ED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6437667" y="4475260"/>
                                  <a:ext cx="476513" cy="276999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GB" sz="2100" b="1" dirty="0">
                                      <a:latin typeface="Bahnschrift SemiBold" panose="020B0502040204020203" pitchFamily="34" charset="0"/>
                                    </a:rPr>
                                    <a:t>84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19" name="TextBox 18">
                                  <a:extLst>
                                    <a:ext uri="{FF2B5EF4-FFF2-40B4-BE49-F238E27FC236}">
                                      <a16:creationId xmlns:a16="http://schemas.microsoft.com/office/drawing/2014/main" id="{58F6D579-C86E-4951-A2FD-75503785CF55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3631093" y="3902705"/>
                                  <a:ext cx="476513" cy="276999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GB" sz="2100" b="1" dirty="0">
                                      <a:latin typeface="Bahnschrift SemiBold" panose="020B0502040204020203" pitchFamily="34" charset="0"/>
                                    </a:rPr>
                                    <a:t>84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20" name="TextBox 19">
                                  <a:extLst>
                                    <a:ext uri="{FF2B5EF4-FFF2-40B4-BE49-F238E27FC236}">
                                      <a16:creationId xmlns:a16="http://schemas.microsoft.com/office/drawing/2014/main" id="{341E89FA-2F2F-41E4-B78E-B3183D388124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5395520" y="3306981"/>
                                  <a:ext cx="383858" cy="276999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GB" sz="2100" b="1" dirty="0">
                                      <a:latin typeface="Bahnschrift SemiBold" panose="020B0502040204020203" pitchFamily="34" charset="0"/>
                                    </a:rPr>
                                    <a:t>86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21" name="TextBox 20">
                                  <a:extLst>
                                    <a:ext uri="{FF2B5EF4-FFF2-40B4-BE49-F238E27FC236}">
                                      <a16:creationId xmlns:a16="http://schemas.microsoft.com/office/drawing/2014/main" id="{F84D5068-8009-450A-B996-0BDEFC3B840C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5351011" y="1693299"/>
                                  <a:ext cx="383858" cy="276999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GB" sz="2100" b="1" dirty="0">
                                      <a:latin typeface="Bahnschrift SemiBold" panose="020B0502040204020203" pitchFamily="34" charset="0"/>
                                    </a:rPr>
                                    <a:t>82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22" name="TextBox 21">
                                  <a:extLst>
                                    <a:ext uri="{FF2B5EF4-FFF2-40B4-BE49-F238E27FC236}">
                                      <a16:creationId xmlns:a16="http://schemas.microsoft.com/office/drawing/2014/main" id="{30D74115-B600-44EF-B51E-668270A433DD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5385493" y="508406"/>
                                  <a:ext cx="383858" cy="276999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GB" sz="2100" b="1" dirty="0">
                                      <a:latin typeface="Bahnschrift SemiBold" panose="020B0502040204020203" pitchFamily="34" charset="0"/>
                                    </a:rPr>
                                    <a:t>76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23" name="TextBox 22">
                                  <a:extLst>
                                    <a:ext uri="{FF2B5EF4-FFF2-40B4-BE49-F238E27FC236}">
                                      <a16:creationId xmlns:a16="http://schemas.microsoft.com/office/drawing/2014/main" id="{A9C49FDF-B558-48D4-93C8-3BEA02ED20AA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8948976" y="131326"/>
                                  <a:ext cx="383858" cy="276999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GB" sz="2100" b="1" dirty="0">
                                      <a:latin typeface="Bahnschrift SemiBold" panose="020B0502040204020203" pitchFamily="34" charset="0"/>
                                    </a:rPr>
                                    <a:t>76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24" name="TextBox 23">
                                  <a:extLst>
                                    <a:ext uri="{FF2B5EF4-FFF2-40B4-BE49-F238E27FC236}">
                                      <a16:creationId xmlns:a16="http://schemas.microsoft.com/office/drawing/2014/main" id="{0D9E2570-D3D3-441E-94D8-4449FB20CC5B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6350406" y="1612761"/>
                                  <a:ext cx="383858" cy="276999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GB" sz="2100" b="1" dirty="0">
                                      <a:latin typeface="Bahnschrift SemiBold" panose="020B0502040204020203" pitchFamily="34" charset="0"/>
                                    </a:rPr>
                                    <a:t>82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25" name="TextBox 24">
                                  <a:extLst>
                                    <a:ext uri="{FF2B5EF4-FFF2-40B4-BE49-F238E27FC236}">
                                      <a16:creationId xmlns:a16="http://schemas.microsoft.com/office/drawing/2014/main" id="{C4EF610E-A026-4915-B22E-25A6D4EA9D2B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6853612" y="1750380"/>
                                  <a:ext cx="383858" cy="276999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GB" sz="2100" b="1" dirty="0">
                                      <a:latin typeface="Bahnschrift SemiBold" panose="020B0502040204020203" pitchFamily="34" charset="0"/>
                                    </a:rPr>
                                    <a:t>79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26" name="TextBox 25">
                                  <a:extLst>
                                    <a:ext uri="{FF2B5EF4-FFF2-40B4-BE49-F238E27FC236}">
                                      <a16:creationId xmlns:a16="http://schemas.microsoft.com/office/drawing/2014/main" id="{DE1EF082-68CA-4E49-A7B3-AEA56427407F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6257966" y="132418"/>
                                  <a:ext cx="383858" cy="276999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GB" sz="2100" b="1" dirty="0">
                                      <a:latin typeface="Bahnschrift SemiBold" panose="020B0502040204020203" pitchFamily="34" charset="0"/>
                                    </a:rPr>
                                    <a:t>82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27" name="TextBox 26">
                                  <a:extLst>
                                    <a:ext uri="{FF2B5EF4-FFF2-40B4-BE49-F238E27FC236}">
                                      <a16:creationId xmlns:a16="http://schemas.microsoft.com/office/drawing/2014/main" id="{A2783D1F-89AC-486C-A082-EFC9C73F6A68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6853612" y="3071325"/>
                                  <a:ext cx="383858" cy="276999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GB" sz="2100" b="1" dirty="0">
                                      <a:latin typeface="Bahnschrift SemiBold" panose="020B0502040204020203" pitchFamily="34" charset="0"/>
                                    </a:rPr>
                                    <a:t>81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28" name="TextBox 27">
                                  <a:extLst>
                                    <a:ext uri="{FF2B5EF4-FFF2-40B4-BE49-F238E27FC236}">
                                      <a16:creationId xmlns:a16="http://schemas.microsoft.com/office/drawing/2014/main" id="{D5ADB7B9-CBC0-4C40-A0FC-431AB2B474CF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4584956" y="4803830"/>
                                  <a:ext cx="383858" cy="276999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GB" sz="2100" dirty="0">
                                      <a:latin typeface="Bahnschrift SemiBold" panose="020B0502040204020203" pitchFamily="34" charset="0"/>
                                    </a:rPr>
                                    <a:t>83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29" name="TextBox 28">
                                  <a:extLst>
                                    <a:ext uri="{FF2B5EF4-FFF2-40B4-BE49-F238E27FC236}">
                                      <a16:creationId xmlns:a16="http://schemas.microsoft.com/office/drawing/2014/main" id="{AFF9CBF3-4385-4965-8B84-E1D329FBA931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5351011" y="4889036"/>
                                  <a:ext cx="383858" cy="276999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GB" sz="2100" b="1" dirty="0">
                                      <a:latin typeface="Bahnschrift SemiBold" panose="020B0502040204020203" pitchFamily="34" charset="0"/>
                                    </a:rPr>
                                    <a:t>77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30" name="TextBox 29">
                                  <a:extLst>
                                    <a:ext uri="{FF2B5EF4-FFF2-40B4-BE49-F238E27FC236}">
                                      <a16:creationId xmlns:a16="http://schemas.microsoft.com/office/drawing/2014/main" id="{3CCA6C1E-ADDD-415B-BB32-111379FA83F6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4152046" y="2441729"/>
                                  <a:ext cx="383858" cy="276999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GB" sz="2100" b="1" dirty="0">
                                      <a:latin typeface="Bahnschrift SemiBold" panose="020B0502040204020203" pitchFamily="34" charset="0"/>
                                    </a:rPr>
                                    <a:t>77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31" name="TextBox 30">
                                  <a:extLst>
                                    <a:ext uri="{FF2B5EF4-FFF2-40B4-BE49-F238E27FC236}">
                                      <a16:creationId xmlns:a16="http://schemas.microsoft.com/office/drawing/2014/main" id="{505DB7C9-BE1A-4A14-89C5-FC89D486569B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4222070" y="1612762"/>
                                  <a:ext cx="476513" cy="276999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GB" sz="2100" b="1" dirty="0">
                                      <a:latin typeface="Bahnschrift SemiBold" panose="020B0502040204020203" pitchFamily="34" charset="0"/>
                                    </a:rPr>
                                    <a:t>84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32" name="TextBox 31">
                                  <a:extLst>
                                    <a:ext uri="{FF2B5EF4-FFF2-40B4-BE49-F238E27FC236}">
                                      <a16:creationId xmlns:a16="http://schemas.microsoft.com/office/drawing/2014/main" id="{02F658C3-D9BD-4ACC-BCD5-A3C0D714BBE7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3960118" y="1263703"/>
                                  <a:ext cx="383857" cy="276999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GB" sz="2100" b="1" dirty="0">
                                      <a:latin typeface="Bahnschrift SemiBold" panose="020B0502040204020203" pitchFamily="34" charset="0"/>
                                    </a:rPr>
                                    <a:t>82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33" name="TextBox 32">
                                  <a:extLst>
                                    <a:ext uri="{FF2B5EF4-FFF2-40B4-BE49-F238E27FC236}">
                                      <a16:creationId xmlns:a16="http://schemas.microsoft.com/office/drawing/2014/main" id="{1C040834-4CC4-4707-8B97-C9C7C2342FE6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4211421" y="806381"/>
                                  <a:ext cx="383858" cy="276999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GB" sz="2100" b="1" dirty="0">
                                      <a:latin typeface="Bahnschrift SemiBold" panose="020B0502040204020203" pitchFamily="34" charset="0"/>
                                    </a:rPr>
                                    <a:t>75</a:t>
                                  </a:r>
                                </a:p>
                              </p:txBody>
                            </p:sp>
                          </p:grpSp>
                          <p:sp>
                            <p:nvSpPr>
                              <p:cNvPr id="35" name="TextBox 34">
                                <a:extLst>
                                  <a:ext uri="{FF2B5EF4-FFF2-40B4-BE49-F238E27FC236}">
                                    <a16:creationId xmlns:a16="http://schemas.microsoft.com/office/drawing/2014/main" id="{E7D01A16-AC63-4226-AB3D-E864961B961C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2788516" y="4653809"/>
                                <a:ext cx="383858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GB" sz="2100" b="1" dirty="0">
                                    <a:latin typeface="Bahnschrift SemiBold" panose="020B0502040204020203" pitchFamily="34" charset="0"/>
                                  </a:rPr>
                                  <a:t>88</a:t>
                                </a:r>
                              </a:p>
                            </p:txBody>
                          </p:sp>
                          <p:sp>
                            <p:nvSpPr>
                              <p:cNvPr id="36" name="TextBox 35">
                                <a:extLst>
                                  <a:ext uri="{FF2B5EF4-FFF2-40B4-BE49-F238E27FC236}">
                                    <a16:creationId xmlns:a16="http://schemas.microsoft.com/office/drawing/2014/main" id="{A97AD8C3-9507-43D1-AB11-C3D6093B2C42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2350597" y="3832220"/>
                                <a:ext cx="383858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GB" sz="2100" dirty="0">
                                    <a:latin typeface="Bahnschrift SemiBold" panose="020B0502040204020203" pitchFamily="34" charset="0"/>
                                  </a:rPr>
                                  <a:t>86</a:t>
                                </a:r>
                              </a:p>
                            </p:txBody>
                          </p:sp>
                          <p:sp>
                            <p:nvSpPr>
                              <p:cNvPr id="37" name="TextBox 36">
                                <a:extLst>
                                  <a:ext uri="{FF2B5EF4-FFF2-40B4-BE49-F238E27FC236}">
                                    <a16:creationId xmlns:a16="http://schemas.microsoft.com/office/drawing/2014/main" id="{60DD09FF-7C04-4FD4-8094-F7E9E78DACB2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3122669" y="4207494"/>
                                <a:ext cx="383858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GB" sz="2100" b="1" dirty="0">
                                    <a:latin typeface="Bahnschrift SemiBold" panose="020B0502040204020203" pitchFamily="34" charset="0"/>
                                  </a:rPr>
                                  <a:t>79</a:t>
                                </a:r>
                              </a:p>
                            </p:txBody>
                          </p:sp>
                          <p:sp>
                            <p:nvSpPr>
                              <p:cNvPr id="38" name="TextBox 37">
                                <a:extLst>
                                  <a:ext uri="{FF2B5EF4-FFF2-40B4-BE49-F238E27FC236}">
                                    <a16:creationId xmlns:a16="http://schemas.microsoft.com/office/drawing/2014/main" id="{FF240211-9FDC-4553-A834-AE83217BDCFC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3172374" y="3388709"/>
                                <a:ext cx="476513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GB" sz="2100" b="1" dirty="0">
                                    <a:latin typeface="Bahnschrift SemiBold" panose="020B0502040204020203" pitchFamily="34" charset="0"/>
                                  </a:rPr>
                                  <a:t>84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46" name="Oval 45">
                              <a:extLst>
                                <a:ext uri="{FF2B5EF4-FFF2-40B4-BE49-F238E27FC236}">
                                  <a16:creationId xmlns:a16="http://schemas.microsoft.com/office/drawing/2014/main" id="{B2103AA4-5821-4B73-9007-133BBA632CB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1545751">
                              <a:off x="8453396" y="1080614"/>
                              <a:ext cx="1441964" cy="1532053"/>
                            </a:xfrm>
                            <a:prstGeom prst="ellipse">
                              <a:avLst/>
                            </a:prstGeom>
                            <a:noFill/>
                            <a:ln w="38100">
                              <a:solidFill>
                                <a:srgbClr val="E40037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B" sz="2700"/>
                            </a:p>
                          </p:txBody>
                        </p:sp>
                        <p:sp>
                          <p:nvSpPr>
                            <p:cNvPr id="47" name="TextBox 46">
                              <a:extLst>
                                <a:ext uri="{FF2B5EF4-FFF2-40B4-BE49-F238E27FC236}">
                                  <a16:creationId xmlns:a16="http://schemas.microsoft.com/office/drawing/2014/main" id="{C507999E-0A49-4F9C-88BD-E2638C87AF7C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9900413" y="2726316"/>
                              <a:ext cx="2057760" cy="1138773"/>
                            </a:xfrm>
                            <a:prstGeom prst="rect">
                              <a:avLst/>
                            </a:prstGeom>
                            <a:solidFill>
                              <a:srgbClr val="E40037"/>
                            </a:solidFill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en-GB" sz="2100" dirty="0">
                                  <a:solidFill>
                                    <a:schemeClr val="bg1"/>
                                  </a:solidFill>
                                  <a:latin typeface="Exo" panose="020B0604020202020204" charset="0"/>
                                </a:rPr>
                                <a:t>Within just 2 stops the average life expectancy of an Essex citizen has been reduced by </a:t>
                              </a:r>
                              <a:r>
                                <a:rPr lang="en-GB" sz="2100" b="1" dirty="0">
                                  <a:solidFill>
                                    <a:schemeClr val="bg1"/>
                                  </a:solidFill>
                                  <a:latin typeface="Exo" panose="020B0604020202020204" charset="0"/>
                                </a:rPr>
                                <a:t>14 years</a:t>
                              </a:r>
                              <a:r>
                                <a:rPr lang="en-GB" sz="2100" dirty="0">
                                  <a:solidFill>
                                    <a:schemeClr val="bg1"/>
                                  </a:solidFill>
                                  <a:latin typeface="Exo" panose="020B0604020202020204" charset="0"/>
                                </a:rPr>
                                <a:t>.</a:t>
                              </a:r>
                            </a:p>
                          </p:txBody>
                        </p:sp>
                        <p:cxnSp>
                          <p:nvCxnSpPr>
                            <p:cNvPr id="49" name="Straight Arrow Connector 48">
                              <a:extLst>
                                <a:ext uri="{FF2B5EF4-FFF2-40B4-BE49-F238E27FC236}">
                                  <a16:creationId xmlns:a16="http://schemas.microsoft.com/office/drawing/2014/main" id="{D3FF12B3-7FA6-4AA9-B6F6-99CB2A5ECBD7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9708484" y="2364274"/>
                              <a:ext cx="480604" cy="354350"/>
                            </a:xfrm>
                            <a:prstGeom prst="straightConnector1">
                              <a:avLst/>
                            </a:prstGeom>
                            <a:ln w="57150">
                              <a:solidFill>
                                <a:srgbClr val="E40037"/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51" name="Oval 50">
                              <a:extLst>
                                <a:ext uri="{FF2B5EF4-FFF2-40B4-BE49-F238E27FC236}">
                                  <a16:creationId xmlns:a16="http://schemas.microsoft.com/office/drawing/2014/main" id="{ABF3AB53-3783-4B15-BA3C-B0513314EBF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4289525">
                              <a:off x="2580013" y="3948297"/>
                              <a:ext cx="1013916" cy="1423009"/>
                            </a:xfrm>
                            <a:prstGeom prst="ellipse">
                              <a:avLst/>
                            </a:prstGeom>
                            <a:noFill/>
                            <a:ln w="38100">
                              <a:solidFill>
                                <a:srgbClr val="E40037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B" sz="2700"/>
                            </a:p>
                          </p:txBody>
                        </p:sp>
                        <p:sp>
                          <p:nvSpPr>
                            <p:cNvPr id="52" name="TextBox 51">
                              <a:extLst>
                                <a:ext uri="{FF2B5EF4-FFF2-40B4-BE49-F238E27FC236}">
                                  <a16:creationId xmlns:a16="http://schemas.microsoft.com/office/drawing/2014/main" id="{C14DF382-9CB3-4422-ACE7-6AA9258D69D5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141019" y="5271035"/>
                              <a:ext cx="2288716" cy="923330"/>
                            </a:xfrm>
                            <a:prstGeom prst="rect">
                              <a:avLst/>
                            </a:prstGeom>
                            <a:solidFill>
                              <a:srgbClr val="E40037"/>
                            </a:solidFill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en-GB" sz="2100" dirty="0">
                                  <a:solidFill>
                                    <a:schemeClr val="bg1"/>
                                  </a:solidFill>
                                  <a:latin typeface="Exo" panose="020B0604020202020204" charset="0"/>
                                </a:rPr>
                                <a:t>2 stops on the Central line can shave </a:t>
                              </a:r>
                              <a:r>
                                <a:rPr lang="en-GB" sz="2100" b="1" dirty="0">
                                  <a:solidFill>
                                    <a:schemeClr val="bg1"/>
                                  </a:solidFill>
                                  <a:latin typeface="Exo" panose="020B0604020202020204" charset="0"/>
                                </a:rPr>
                                <a:t>9 years </a:t>
                              </a:r>
                              <a:r>
                                <a:rPr lang="en-GB" sz="2100" dirty="0">
                                  <a:solidFill>
                                    <a:schemeClr val="bg1"/>
                                  </a:solidFill>
                                  <a:latin typeface="Exo" panose="020B0604020202020204" charset="0"/>
                                </a:rPr>
                                <a:t>off the average life expectancy of a citizen in Essex.</a:t>
                              </a:r>
                            </a:p>
                          </p:txBody>
                        </p:sp>
                        <p:cxnSp>
                          <p:nvCxnSpPr>
                            <p:cNvPr id="53" name="Straight Arrow Connector 52">
                              <a:extLst>
                                <a:ext uri="{FF2B5EF4-FFF2-40B4-BE49-F238E27FC236}">
                                  <a16:creationId xmlns:a16="http://schemas.microsoft.com/office/drawing/2014/main" id="{B4C0F7E5-4768-4BE1-81E3-8B00790122B6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 flipH="1">
                              <a:off x="1833154" y="4778297"/>
                              <a:ext cx="550453" cy="492738"/>
                            </a:xfrm>
                            <a:prstGeom prst="straightConnector1">
                              <a:avLst/>
                            </a:prstGeom>
                            <a:ln w="57150">
                              <a:solidFill>
                                <a:srgbClr val="E40037"/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50" name="TextBox 49">
                              <a:extLst>
                                <a:ext uri="{FF2B5EF4-FFF2-40B4-BE49-F238E27FC236}">
                                  <a16:creationId xmlns:a16="http://schemas.microsoft.com/office/drawing/2014/main" id="{C3FF6766-23DA-48AC-86DD-4CE5BF001C01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5730394" y="2086222"/>
                              <a:ext cx="383858" cy="2769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en-GB" sz="2100" b="1" dirty="0">
                                  <a:latin typeface="Bahnschrift SemiBold" panose="020B0502040204020203" pitchFamily="34" charset="0"/>
                                </a:rPr>
                                <a:t>80</a:t>
                              </a:r>
                            </a:p>
                          </p:txBody>
                        </p:sp>
                        <p:sp>
                          <p:nvSpPr>
                            <p:cNvPr id="54" name="TextBox 53">
                              <a:extLst>
                                <a:ext uri="{FF2B5EF4-FFF2-40B4-BE49-F238E27FC236}">
                                  <a16:creationId xmlns:a16="http://schemas.microsoft.com/office/drawing/2014/main" id="{DF690257-8949-4A05-AD4E-37379DF4196B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5632967" y="2518680"/>
                              <a:ext cx="383858" cy="2769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en-GB" sz="2100" b="1" dirty="0">
                                  <a:latin typeface="Bahnschrift SemiBold" panose="020B0502040204020203" pitchFamily="34" charset="0"/>
                                </a:rPr>
                                <a:t>76</a:t>
                              </a:r>
                            </a:p>
                          </p:txBody>
                        </p:sp>
                        <p:sp>
                          <p:nvSpPr>
                            <p:cNvPr id="55" name="TextBox 54">
                              <a:extLst>
                                <a:ext uri="{FF2B5EF4-FFF2-40B4-BE49-F238E27FC236}">
                                  <a16:creationId xmlns:a16="http://schemas.microsoft.com/office/drawing/2014/main" id="{225BCE01-F33F-46F0-9278-F7672D9977F4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5920802" y="2865622"/>
                              <a:ext cx="383858" cy="2769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en-GB" sz="2100" b="1" dirty="0">
                                  <a:latin typeface="Bahnschrift SemiBold" panose="020B0502040204020203" pitchFamily="34" charset="0"/>
                                </a:rPr>
                                <a:t>81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7" name="TextBox 56">
                            <a:extLst>
                              <a:ext uri="{FF2B5EF4-FFF2-40B4-BE49-F238E27FC236}">
                                <a16:creationId xmlns:a16="http://schemas.microsoft.com/office/drawing/2014/main" id="{FFCB04F0-6A8A-401C-9107-9C85475F03EB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4768677" y="96506"/>
                            <a:ext cx="383858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GB" sz="2100" b="1" dirty="0">
                                <a:latin typeface="Bahnschrift SemiBold" panose="020B0502040204020203" pitchFamily="34" charset="0"/>
                              </a:rPr>
                              <a:t>78</a:t>
                            </a:r>
                          </a:p>
                        </p:txBody>
                      </p:sp>
                    </p:grpSp>
                    <p:sp>
                      <p:nvSpPr>
                        <p:cNvPr id="58" name="TextBox 57">
                          <a:extLst>
                            <a:ext uri="{FF2B5EF4-FFF2-40B4-BE49-F238E27FC236}">
                              <a16:creationId xmlns:a16="http://schemas.microsoft.com/office/drawing/2014/main" id="{99C9E84C-A8A6-46C1-827A-EBAF497AC9E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457670" y="5005920"/>
                          <a:ext cx="383858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GB" sz="2100" b="1" dirty="0">
                              <a:latin typeface="Bahnschrift SemiBold" panose="020B0502040204020203" pitchFamily="34" charset="0"/>
                            </a:rPr>
                            <a:t>78</a:t>
                          </a:r>
                        </a:p>
                      </p:txBody>
                    </p:sp>
                  </p:grpSp>
                  <p:sp>
                    <p:nvSpPr>
                      <p:cNvPr id="59" name="TextBox 58">
                        <a:extLst>
                          <a:ext uri="{FF2B5EF4-FFF2-40B4-BE49-F238E27FC236}">
                            <a16:creationId xmlns:a16="http://schemas.microsoft.com/office/drawing/2014/main" id="{143414EF-4325-4E3C-A705-1BC17CB9902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03736" y="564350"/>
                        <a:ext cx="38385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GB" sz="2100" b="1" dirty="0">
                            <a:latin typeface="Bahnschrift SemiBold" panose="020B0502040204020203" pitchFamily="34" charset="0"/>
                          </a:rPr>
                          <a:t>82</a:t>
                        </a:r>
                      </a:p>
                    </p:txBody>
                  </p:sp>
                </p:grpSp>
                <p:grpSp>
                  <p:nvGrpSpPr>
                    <p:cNvPr id="66" name="Group 65">
                      <a:extLst>
                        <a:ext uri="{FF2B5EF4-FFF2-40B4-BE49-F238E27FC236}">
                          <a16:creationId xmlns:a16="http://schemas.microsoft.com/office/drawing/2014/main" id="{6466AB9F-3FD9-4182-A858-CD4A46B16AE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70584" y="411006"/>
                      <a:ext cx="2598998" cy="5061714"/>
                      <a:chOff x="6370584" y="411006"/>
                      <a:chExt cx="2598998" cy="5061714"/>
                    </a:xfrm>
                  </p:grpSpPr>
                  <p:sp>
                    <p:nvSpPr>
                      <p:cNvPr id="63" name="TextBox 62">
                        <a:extLst>
                          <a:ext uri="{FF2B5EF4-FFF2-40B4-BE49-F238E27FC236}">
                            <a16:creationId xmlns:a16="http://schemas.microsoft.com/office/drawing/2014/main" id="{4DE5966C-5ABA-4547-8669-8F09DF174F9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992011" y="564349"/>
                        <a:ext cx="38385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GB" sz="2100" b="1" dirty="0">
                            <a:latin typeface="Bahnschrift SemiBold" panose="020B0502040204020203" pitchFamily="34" charset="0"/>
                          </a:rPr>
                          <a:t>73</a:t>
                        </a:r>
                      </a:p>
                    </p:txBody>
                  </p:sp>
                  <p:sp>
                    <p:nvSpPr>
                      <p:cNvPr id="64" name="TextBox 63">
                        <a:extLst>
                          <a:ext uri="{FF2B5EF4-FFF2-40B4-BE49-F238E27FC236}">
                            <a16:creationId xmlns:a16="http://schemas.microsoft.com/office/drawing/2014/main" id="{A417B85F-6C05-4E33-8B7A-5EEE2748AA8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585724" y="411006"/>
                        <a:ext cx="38385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GB" sz="2100" b="1" dirty="0">
                            <a:latin typeface="Bahnschrift SemiBold" panose="020B0502040204020203" pitchFamily="34" charset="0"/>
                          </a:rPr>
                          <a:t>79</a:t>
                        </a:r>
                      </a:p>
                    </p:txBody>
                  </p:sp>
                  <p:sp>
                    <p:nvSpPr>
                      <p:cNvPr id="65" name="TextBox 64">
                        <a:extLst>
                          <a:ext uri="{FF2B5EF4-FFF2-40B4-BE49-F238E27FC236}">
                            <a16:creationId xmlns:a16="http://schemas.microsoft.com/office/drawing/2014/main" id="{E3EEED5B-0374-473A-9903-17F546D4DAD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370584" y="5195721"/>
                        <a:ext cx="38385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GB" sz="2100" b="1" dirty="0">
                            <a:latin typeface="Bahnschrift SemiBold" panose="020B0502040204020203" pitchFamily="34" charset="0"/>
                          </a:rPr>
                          <a:t>77</a:t>
                        </a:r>
                      </a:p>
                    </p:txBody>
                  </p:sp>
                </p:grpSp>
              </p:grpSp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3A9696B3-32D3-4442-A782-521B9793C304}"/>
                      </a:ext>
                    </a:extLst>
                  </p:cNvPr>
                  <p:cNvSpPr txBox="1"/>
                  <p:nvPr/>
                </p:nvSpPr>
                <p:spPr>
                  <a:xfrm>
                    <a:off x="9839400" y="759278"/>
                    <a:ext cx="383858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2100" b="1" dirty="0">
                        <a:latin typeface="Bahnschrift SemiBold" panose="020B0502040204020203" pitchFamily="34" charset="0"/>
                      </a:rPr>
                      <a:t>77</a:t>
                    </a:r>
                  </a:p>
                </p:txBody>
              </p:sp>
            </p:grp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AB6CB281-709C-43E1-9647-CB20FEFF3364}"/>
                    </a:ext>
                  </a:extLst>
                </p:cNvPr>
                <p:cNvSpPr txBox="1"/>
                <p:nvPr/>
              </p:nvSpPr>
              <p:spPr>
                <a:xfrm>
                  <a:off x="9006904" y="1664006"/>
                  <a:ext cx="38385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100" b="1" dirty="0">
                      <a:latin typeface="Bahnschrift SemiBold" panose="020B0502040204020203" pitchFamily="34" charset="0"/>
                    </a:rPr>
                    <a:t>80</a:t>
                  </a:r>
                </a:p>
              </p:txBody>
            </p:sp>
          </p:grp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BA844B2-B9F2-4B5D-9274-8A461B9D0C73}"/>
                  </a:ext>
                </a:extLst>
              </p:cNvPr>
              <p:cNvSpPr txBox="1"/>
              <p:nvPr/>
            </p:nvSpPr>
            <p:spPr>
              <a:xfrm>
                <a:off x="4971666" y="6176455"/>
                <a:ext cx="3838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100" b="1" dirty="0">
                    <a:latin typeface="Bahnschrift SemiBold" panose="020B0502040204020203" pitchFamily="34" charset="0"/>
                  </a:rPr>
                  <a:t>76</a:t>
                </a:r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07AF0EE-375F-4318-8F6B-DCFD1FFE6E76}"/>
                </a:ext>
              </a:extLst>
            </p:cNvPr>
            <p:cNvSpPr txBox="1"/>
            <p:nvPr/>
          </p:nvSpPr>
          <p:spPr>
            <a:xfrm>
              <a:off x="6429975" y="510395"/>
              <a:ext cx="3838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100" b="1" dirty="0">
                  <a:latin typeface="Bahnschrift SemiBold" panose="020B0502040204020203" pitchFamily="34" charset="0"/>
                </a:rPr>
                <a:t>76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A83340C-F2F8-4905-A535-B7CB6EDF2DA0}"/>
                </a:ext>
              </a:extLst>
            </p:cNvPr>
            <p:cNvSpPr txBox="1"/>
            <p:nvPr/>
          </p:nvSpPr>
          <p:spPr>
            <a:xfrm>
              <a:off x="5773065" y="1065963"/>
              <a:ext cx="3838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100" b="1" dirty="0">
                  <a:latin typeface="Bahnschrift SemiBold" panose="020B0502040204020203" pitchFamily="34" charset="0"/>
                </a:rPr>
                <a:t>81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6322717-291E-44D2-A0BA-1709795DCFE6}"/>
              </a:ext>
            </a:extLst>
          </p:cNvPr>
          <p:cNvSpPr txBox="1"/>
          <p:nvPr/>
        </p:nvSpPr>
        <p:spPr>
          <a:xfrm>
            <a:off x="88486" y="9832964"/>
            <a:ext cx="2859587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75" dirty="0"/>
              <a:t>Source: Public Health England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B7C27DA-1504-438D-BCA7-07A9811DB5C0}"/>
              </a:ext>
            </a:extLst>
          </p:cNvPr>
          <p:cNvSpPr/>
          <p:nvPr/>
        </p:nvSpPr>
        <p:spPr>
          <a:xfrm flipV="1">
            <a:off x="14368171" y="-22353"/>
            <a:ext cx="2624429" cy="212853"/>
          </a:xfrm>
          <a:prstGeom prst="rect">
            <a:avLst/>
          </a:prstGeom>
          <a:solidFill>
            <a:srgbClr val="79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43DA933-D50F-429E-8824-0AE1539D4BCA}"/>
              </a:ext>
            </a:extLst>
          </p:cNvPr>
          <p:cNvSpPr/>
          <p:nvPr/>
        </p:nvSpPr>
        <p:spPr>
          <a:xfrm>
            <a:off x="4108807" y="10167671"/>
            <a:ext cx="14026793" cy="109005"/>
          </a:xfrm>
          <a:prstGeom prst="rect">
            <a:avLst/>
          </a:prstGeom>
          <a:solidFill>
            <a:srgbClr val="79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592264A-2F34-4787-AC56-98F78B0E226D}"/>
              </a:ext>
            </a:extLst>
          </p:cNvPr>
          <p:cNvSpPr txBox="1"/>
          <p:nvPr/>
        </p:nvSpPr>
        <p:spPr>
          <a:xfrm>
            <a:off x="271548" y="1028700"/>
            <a:ext cx="429046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b="1" dirty="0">
                <a:solidFill>
                  <a:srgbClr val="E40037"/>
                </a:solidFill>
                <a:latin typeface="Exo" panose="020B0604020202020204" charset="0"/>
              </a:rPr>
              <a:t>Life Expectancy</a:t>
            </a:r>
          </a:p>
          <a:p>
            <a:r>
              <a:rPr lang="en-GB" sz="2100" dirty="0">
                <a:solidFill>
                  <a:srgbClr val="E40037"/>
                </a:solidFill>
                <a:latin typeface="Exo" panose="020B0604020202020204" charset="0"/>
              </a:rPr>
              <a:t>At birth (2013-17)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0C63786-CAEA-4D18-B303-6ADDD260BEC1}"/>
              </a:ext>
            </a:extLst>
          </p:cNvPr>
          <p:cNvSpPr txBox="1"/>
          <p:nvPr/>
        </p:nvSpPr>
        <p:spPr>
          <a:xfrm>
            <a:off x="227040" y="2171700"/>
            <a:ext cx="41788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solidFill>
                  <a:srgbClr val="E40037"/>
                </a:solidFill>
                <a:latin typeface="Exo" panose="020B0604020202020204" charset="0"/>
              </a:rPr>
              <a:t>Average (Essex – female): 80.2</a:t>
            </a:r>
          </a:p>
          <a:p>
            <a:r>
              <a:rPr lang="en-GB" sz="2100" dirty="0">
                <a:solidFill>
                  <a:srgbClr val="E40037"/>
                </a:solidFill>
                <a:latin typeface="Exo" panose="020B0604020202020204" charset="0"/>
              </a:rPr>
              <a:t>Average (England - male): 79.5</a:t>
            </a:r>
          </a:p>
        </p:txBody>
      </p:sp>
    </p:spTree>
    <p:extLst>
      <p:ext uri="{BB962C8B-B14F-4D97-AF65-F5344CB8AC3E}">
        <p14:creationId xmlns:p14="http://schemas.microsoft.com/office/powerpoint/2010/main" val="3042349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trategy">
    <a:dk1>
      <a:sysClr val="windowText" lastClr="000000"/>
    </a:dk1>
    <a:lt1>
      <a:sysClr val="window" lastClr="FFFFFF"/>
    </a:lt1>
    <a:dk2>
      <a:srgbClr val="9869C3"/>
    </a:dk2>
    <a:lt2>
      <a:srgbClr val="E79AB5"/>
    </a:lt2>
    <a:accent1>
      <a:srgbClr val="B8345C"/>
    </a:accent1>
    <a:accent2>
      <a:srgbClr val="8CCDD6"/>
    </a:accent2>
    <a:accent3>
      <a:srgbClr val="43A8B6"/>
    </a:accent3>
    <a:accent4>
      <a:srgbClr val="00818F"/>
    </a:accent4>
    <a:accent5>
      <a:srgbClr val="C1DC9A"/>
    </a:accent5>
    <a:accent6>
      <a:srgbClr val="7ABB40"/>
    </a:accent6>
    <a:hlink>
      <a:srgbClr val="5D4086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C04D8C8797784D939F7DD0EBF84C43" ma:contentTypeVersion="9" ma:contentTypeDescription="Create a new document." ma:contentTypeScope="" ma:versionID="45c5cbd705894804c3251b89ce48648b">
  <xsd:schema xmlns:xsd="http://www.w3.org/2001/XMLSchema" xmlns:xs="http://www.w3.org/2001/XMLSchema" xmlns:p="http://schemas.microsoft.com/office/2006/metadata/properties" xmlns:ns3="36833d6c-1f4f-43c9-80ba-f86659fe7f91" targetNamespace="http://schemas.microsoft.com/office/2006/metadata/properties" ma:root="true" ma:fieldsID="8a80d079ea9ac3c61deaa73b19bd7083" ns3:_="">
    <xsd:import namespace="36833d6c-1f4f-43c9-80ba-f86659fe7f9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833d6c-1f4f-43c9-80ba-f86659fe7f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320942-BBC9-4CCD-B20C-B92BDB28334C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6833d6c-1f4f-43c9-80ba-f86659fe7f9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3793082-A5E7-41CC-9031-78C602A294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833d6c-1f4f-43c9-80ba-f86659fe7f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0E9C3D-CF16-4614-A38B-1D590F1CD1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2085</Words>
  <Application>Microsoft Office PowerPoint</Application>
  <PresentationFormat>Custom</PresentationFormat>
  <Paragraphs>303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League Spartan</vt:lpstr>
      <vt:lpstr>Calibri</vt:lpstr>
      <vt:lpstr>Open Sans</vt:lpstr>
      <vt:lpstr>Exo</vt:lpstr>
      <vt:lpstr>Bahnschrift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Taylor, Senior Researcher</dc:creator>
  <cp:lastModifiedBy>Chloe Hinds, LDP Admin Assistant</cp:lastModifiedBy>
  <cp:revision>2</cp:revision>
  <dcterms:created xsi:type="dcterms:W3CDTF">2020-01-22T20:24:12Z</dcterms:created>
  <dcterms:modified xsi:type="dcterms:W3CDTF">2020-06-16T10:43:15Z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0x010100FDC04D8C8797784D939F7DD0EBF84C43</vt:lpwstr>
  </property>
</Properties>
</file>