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8" r:id="rId4"/>
  </p:sldMasterIdLst>
  <p:notesMasterIdLst>
    <p:notesMasterId r:id="rId17"/>
  </p:notesMasterIdLst>
  <p:handoutMasterIdLst>
    <p:handoutMasterId r:id="rId18"/>
  </p:handoutMasterIdLst>
  <p:sldIdLst>
    <p:sldId id="1060" r:id="rId5"/>
    <p:sldId id="1161" r:id="rId6"/>
    <p:sldId id="1162" r:id="rId7"/>
    <p:sldId id="1163" r:id="rId8"/>
    <p:sldId id="1165" r:id="rId9"/>
    <p:sldId id="1166" r:id="rId10"/>
    <p:sldId id="1168" r:id="rId11"/>
    <p:sldId id="1169" r:id="rId12"/>
    <p:sldId id="1170" r:id="rId13"/>
    <p:sldId id="1171" r:id="rId14"/>
    <p:sldId id="1172" r:id="rId15"/>
    <p:sldId id="1173"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B4FA9-7663-4674-92F5-332B3BCD76D7}" v="47" dt="2020-06-16T17:34:33.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949" autoAdjust="0"/>
  </p:normalViewPr>
  <p:slideViewPr>
    <p:cSldViewPr>
      <p:cViewPr varScale="1">
        <p:scale>
          <a:sx n="106" d="100"/>
          <a:sy n="106" d="100"/>
        </p:scale>
        <p:origin x="17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471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solidFill>
                <a:srgbClr val="000000"/>
              </a:solidFill>
              <a:latin typeface="Arial" charset="0"/>
              <a:cs typeface="Arial"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solidFill>
                <a:srgbClr val="000000"/>
              </a:solidFill>
              <a:latin typeface="Arial" charset="0"/>
              <a:cs typeface="Arial"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81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solidFill>
                <a:srgbClr val="000000"/>
              </a:solidFill>
              <a:latin typeface="Arial" charset="0"/>
              <a:cs typeface="Arial"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49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48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97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28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862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92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Immediate loss of income:</a:t>
            </a:r>
          </a:p>
          <a:p>
            <a:pPr marL="482600" indent="-493713">
              <a:spcAft>
                <a:spcPts val="600"/>
              </a:spcAft>
              <a:buClr>
                <a:srgbClr val="006DA6"/>
              </a:buClr>
              <a:buFont typeface="Arial" charset="0"/>
              <a:buChar char="•"/>
              <a:defRPr/>
            </a:pPr>
            <a:r>
              <a:rPr lang="en-GB" sz="1200" dirty="0">
                <a:solidFill>
                  <a:srgbClr val="000000"/>
                </a:solidFill>
                <a:latin typeface="Arial" charset="0"/>
                <a:cs typeface="Arial" charset="0"/>
              </a:rPr>
              <a:t>3 x made redundant/lost their jobs</a:t>
            </a:r>
          </a:p>
          <a:p>
            <a:pPr marL="482600" indent="-493713">
              <a:spcAft>
                <a:spcPts val="600"/>
              </a:spcAft>
              <a:buClr>
                <a:srgbClr val="006DA6"/>
              </a:buClr>
              <a:buFont typeface="Arial" charset="0"/>
              <a:buChar char="•"/>
              <a:defRPr/>
            </a:pPr>
            <a:r>
              <a:rPr lang="en-GB" sz="1200" dirty="0">
                <a:solidFill>
                  <a:srgbClr val="000000"/>
                </a:solidFill>
                <a:latin typeface="Arial" charset="0"/>
                <a:cs typeface="Arial" charset="0"/>
              </a:rPr>
              <a:t>1 x furloughed on 80%</a:t>
            </a:r>
          </a:p>
          <a:p>
            <a:pPr marL="482600" indent="-493713">
              <a:spcAft>
                <a:spcPts val="600"/>
              </a:spcAft>
              <a:buClr>
                <a:srgbClr val="006DA6"/>
              </a:buClr>
              <a:buFont typeface="Arial" charset="0"/>
              <a:buChar char="•"/>
              <a:defRPr/>
            </a:pPr>
            <a:r>
              <a:rPr lang="en-GB" sz="1200" dirty="0">
                <a:solidFill>
                  <a:srgbClr val="000000"/>
                </a:solidFill>
                <a:latin typeface="Arial" charset="0"/>
                <a:cs typeface="Arial" charset="0"/>
              </a:rPr>
              <a:t>2 x self-employed and lost clients</a:t>
            </a:r>
          </a:p>
          <a:p>
            <a:pPr marL="482600" indent="-493713">
              <a:spcAft>
                <a:spcPts val="600"/>
              </a:spcAft>
              <a:buClr>
                <a:srgbClr val="006DA6"/>
              </a:buClr>
              <a:buFont typeface="Arial" charset="0"/>
              <a:buChar char="•"/>
              <a:defRPr/>
            </a:pPr>
            <a:endParaRPr kumimoji="0" lang="en-GB" sz="1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indent="0">
              <a:spcAft>
                <a:spcPts val="600"/>
              </a:spcAft>
              <a:buClr>
                <a:srgbClr val="006DA6"/>
              </a:buClr>
              <a:buFont typeface="Arial" charset="0"/>
              <a:buNone/>
              <a:defRPr/>
            </a:pPr>
            <a:r>
              <a:rPr kumimoji="0" lang="en-GB" sz="1200" b="0" i="0" u="none" strike="noStrike" kern="1200" cap="none" spc="0" normalizeH="0" baseline="0" noProof="0" dirty="0">
                <a:ln>
                  <a:noFill/>
                </a:ln>
                <a:solidFill>
                  <a:srgbClr val="000000"/>
                </a:solidFill>
                <a:effectLst/>
                <a:uLnTx/>
                <a:uFillTx/>
                <a:latin typeface="Arial" charset="0"/>
                <a:ea typeface="Arial" charset="0"/>
                <a:cs typeface="Arial" charset="0"/>
              </a:rPr>
              <a:t>Steady income, reduced outgoings:</a:t>
            </a:r>
          </a:p>
          <a:p>
            <a:pPr marL="482600" indent="-493713">
              <a:spcAft>
                <a:spcPts val="600"/>
              </a:spcAft>
              <a:buClr>
                <a:srgbClr val="006DA6"/>
              </a:buClr>
              <a:buFont typeface="Arial" charset="0"/>
              <a:buChar char="•"/>
              <a:defRPr/>
            </a:pPr>
            <a:r>
              <a:rPr lang="en-GB" sz="1100" dirty="0">
                <a:solidFill>
                  <a:srgbClr val="000000"/>
                </a:solidFill>
                <a:latin typeface="Arial" charset="0"/>
                <a:cs typeface="Arial" charset="0"/>
              </a:rPr>
              <a:t>3 x working from home on the same salary</a:t>
            </a:r>
          </a:p>
          <a:p>
            <a:pPr marL="482600" indent="-493713">
              <a:spcAft>
                <a:spcPts val="600"/>
              </a:spcAft>
              <a:buClr>
                <a:srgbClr val="006DA6"/>
              </a:buClr>
              <a:buFont typeface="Arial" charset="0"/>
              <a:buChar char="•"/>
              <a:defRPr/>
            </a:pPr>
            <a:r>
              <a:rPr lang="en-GB" sz="1100" dirty="0">
                <a:solidFill>
                  <a:srgbClr val="000000"/>
                </a:solidFill>
                <a:latin typeface="Arial" charset="0"/>
                <a:cs typeface="Arial" charset="0"/>
              </a:rPr>
              <a:t>1 x furloughed on full pay</a:t>
            </a:r>
          </a:p>
          <a:p>
            <a:pPr marL="482600" indent="-493713">
              <a:spcAft>
                <a:spcPts val="600"/>
              </a:spcAft>
              <a:buClr>
                <a:srgbClr val="006DA6"/>
              </a:buClr>
              <a:buFont typeface="Arial" charset="0"/>
              <a:buChar char="•"/>
              <a:defRPr/>
            </a:pPr>
            <a:r>
              <a:rPr lang="en-GB" sz="1100" dirty="0">
                <a:solidFill>
                  <a:srgbClr val="000000"/>
                </a:solidFill>
                <a:latin typeface="Arial" charset="0"/>
                <a:cs typeface="Arial" charset="0"/>
              </a:rPr>
              <a:t>3 x essential/key workers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96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latin typeface="Arial" panose="020B0604020202020204" pitchFamily="34" charset="0"/>
                <a:cs typeface="Arial" panose="020B0604020202020204" pitchFamily="34" charset="0"/>
              </a:rPr>
              <a:t>There is </a:t>
            </a:r>
            <a:r>
              <a:rPr lang="en-GB" sz="1100" b="1" dirty="0">
                <a:latin typeface="Arial" panose="020B0604020202020204" pitchFamily="34" charset="0"/>
                <a:cs typeface="Arial" panose="020B0604020202020204" pitchFamily="34" charset="0"/>
              </a:rPr>
              <a:t>significant variation </a:t>
            </a:r>
            <a:r>
              <a:rPr lang="en-GB" sz="1100" dirty="0">
                <a:latin typeface="Arial" panose="020B0604020202020204" pitchFamily="34" charset="0"/>
                <a:cs typeface="Arial" panose="020B0604020202020204" pitchFamily="34" charset="0"/>
              </a:rPr>
              <a:t>in communication/activity from schools, and in general parents wanted more contact and help from their children’s schools.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latin typeface="Arial" panose="020B0604020202020204" pitchFamily="34" charset="0"/>
                <a:cs typeface="Arial" panose="020B0604020202020204" pitchFamily="34" charset="0"/>
              </a:rPr>
              <a:t>Those felt to be at a disadvantage included: </a:t>
            </a:r>
            <a:r>
              <a:rPr lang="en-GB" sz="1100" b="1" dirty="0">
                <a:latin typeface="Arial" panose="020B0604020202020204" pitchFamily="34" charset="0"/>
                <a:cs typeface="Arial" panose="020B0604020202020204" pitchFamily="34" charset="0"/>
              </a:rPr>
              <a:t>children due to sit GCSEs and A-levels</a:t>
            </a:r>
            <a:r>
              <a:rPr lang="en-GB" sz="1100" dirty="0">
                <a:latin typeface="Arial" panose="020B0604020202020204" pitchFamily="34" charset="0"/>
                <a:cs typeface="Arial" panose="020B0604020202020204" pitchFamily="34" charset="0"/>
              </a:rPr>
              <a:t>, who were mostly left with no work to do, and </a:t>
            </a:r>
            <a:r>
              <a:rPr lang="en-GB" sz="1100" b="1" dirty="0">
                <a:latin typeface="Arial" panose="020B0604020202020204" pitchFamily="34" charset="0"/>
                <a:cs typeface="Arial" panose="020B0604020202020204" pitchFamily="34" charset="0"/>
              </a:rPr>
              <a:t>children with SEN </a:t>
            </a:r>
            <a:r>
              <a:rPr lang="en-GB" sz="1100" dirty="0">
                <a:latin typeface="Arial" panose="020B0604020202020204" pitchFamily="34" charset="0"/>
                <a:cs typeface="Arial" panose="020B0604020202020204" pitchFamily="34" charset="0"/>
              </a:rPr>
              <a:t>who were not receiving 121 sessions. </a:t>
            </a:r>
          </a:p>
          <a:p>
            <a:endParaRPr lang="en-GB" sz="1100" dirty="0">
              <a:solidFill>
                <a:srgbClr val="000000"/>
              </a:solidFill>
              <a:latin typeface="Arial" charset="0"/>
              <a:cs typeface="Arial"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78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solidFill>
                <a:srgbClr val="000000"/>
              </a:solidFill>
              <a:latin typeface="Arial" charset="0"/>
              <a:cs typeface="Arial"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8935D-224E-4092-91FB-C724DB3B9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21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E9E0-A9D5-4BC4-A2DB-2F1304516A0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8E09E39-FC33-4D60-9499-A5EFCCAE9D1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712769-9427-4838-A21A-F5792B6F137F}"/>
              </a:ext>
            </a:extLst>
          </p:cNvPr>
          <p:cNvSpPr>
            <a:spLocks noGrp="1"/>
          </p:cNvSpPr>
          <p:nvPr>
            <p:ph type="dt" sz="half" idx="10"/>
          </p:nvPr>
        </p:nvSpPr>
        <p:spPr/>
        <p:txBody>
          <a:bodyPr/>
          <a:lstStyle/>
          <a:p>
            <a:fld id="{A1F6935E-5BA6-4C07-B5AF-8DCBFA8FD60E}" type="datetimeFigureOut">
              <a:rPr lang="en-GB" smtClean="0"/>
              <a:t>22/06/2020</a:t>
            </a:fld>
            <a:endParaRPr lang="en-GB"/>
          </a:p>
        </p:txBody>
      </p:sp>
      <p:sp>
        <p:nvSpPr>
          <p:cNvPr id="5" name="Footer Placeholder 4">
            <a:extLst>
              <a:ext uri="{FF2B5EF4-FFF2-40B4-BE49-F238E27FC236}">
                <a16:creationId xmlns:a16="http://schemas.microsoft.com/office/drawing/2014/main" id="{A508A01F-4427-4551-B202-A49C901506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1C46F-1DC8-4A66-8C4E-4C9347D594FA}"/>
              </a:ext>
            </a:extLst>
          </p:cNvPr>
          <p:cNvSpPr>
            <a:spLocks noGrp="1"/>
          </p:cNvSpPr>
          <p:nvPr>
            <p:ph type="sldNum" sz="quarter" idx="12"/>
          </p:nvPr>
        </p:nvSpPr>
        <p:spPr/>
        <p:txBody>
          <a:bodyPr/>
          <a:lstStyle/>
          <a:p>
            <a:fld id="{470C9BE2-8473-4A94-A2F6-2B74FB797E2B}" type="slidenum">
              <a:rPr lang="en-GB" smtClean="0"/>
              <a:t>‹#›</a:t>
            </a:fld>
            <a:endParaRPr lang="en-GB"/>
          </a:p>
        </p:txBody>
      </p:sp>
    </p:spTree>
    <p:extLst>
      <p:ext uri="{BB962C8B-B14F-4D97-AF65-F5344CB8AC3E}">
        <p14:creationId xmlns:p14="http://schemas.microsoft.com/office/powerpoint/2010/main" val="395659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2541-E02B-4797-9FCA-12057C9F83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02266F-5BD5-478C-9B7D-D6B2418E3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7E35B-6C3F-4F92-B791-1746D8B23703}"/>
              </a:ext>
            </a:extLst>
          </p:cNvPr>
          <p:cNvSpPr>
            <a:spLocks noGrp="1"/>
          </p:cNvSpPr>
          <p:nvPr>
            <p:ph type="dt" sz="half" idx="10"/>
          </p:nvPr>
        </p:nvSpPr>
        <p:spPr/>
        <p:txBody>
          <a:bodyPr/>
          <a:lstStyle/>
          <a:p>
            <a:fld id="{A1F6935E-5BA6-4C07-B5AF-8DCBFA8FD60E}" type="datetimeFigureOut">
              <a:rPr lang="en-GB" smtClean="0"/>
              <a:t>22/06/2020</a:t>
            </a:fld>
            <a:endParaRPr lang="en-GB"/>
          </a:p>
        </p:txBody>
      </p:sp>
      <p:sp>
        <p:nvSpPr>
          <p:cNvPr id="5" name="Footer Placeholder 4">
            <a:extLst>
              <a:ext uri="{FF2B5EF4-FFF2-40B4-BE49-F238E27FC236}">
                <a16:creationId xmlns:a16="http://schemas.microsoft.com/office/drawing/2014/main" id="{9157D783-84D4-4FBF-81BF-6C3A90EF7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87978-896B-4C34-856F-DA416AD16C0E}"/>
              </a:ext>
            </a:extLst>
          </p:cNvPr>
          <p:cNvSpPr>
            <a:spLocks noGrp="1"/>
          </p:cNvSpPr>
          <p:nvPr>
            <p:ph type="sldNum" sz="quarter" idx="12"/>
          </p:nvPr>
        </p:nvSpPr>
        <p:spPr/>
        <p:txBody>
          <a:bodyPr/>
          <a:lstStyle/>
          <a:p>
            <a:fld id="{470C9BE2-8473-4A94-A2F6-2B74FB797E2B}" type="slidenum">
              <a:rPr lang="en-GB" smtClean="0"/>
              <a:t>‹#›</a:t>
            </a:fld>
            <a:endParaRPr lang="en-GB"/>
          </a:p>
        </p:txBody>
      </p:sp>
    </p:spTree>
    <p:extLst>
      <p:ext uri="{BB962C8B-B14F-4D97-AF65-F5344CB8AC3E}">
        <p14:creationId xmlns:p14="http://schemas.microsoft.com/office/powerpoint/2010/main" val="220947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9F39C-8835-43F0-9190-FF7570ADA5E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324CF9-B27C-4D50-B031-19D163485D6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1193EB-3071-4D45-BBCE-4ABEEB618CB4}"/>
              </a:ext>
            </a:extLst>
          </p:cNvPr>
          <p:cNvSpPr>
            <a:spLocks noGrp="1"/>
          </p:cNvSpPr>
          <p:nvPr>
            <p:ph type="dt" sz="half" idx="10"/>
          </p:nvPr>
        </p:nvSpPr>
        <p:spPr/>
        <p:txBody>
          <a:bodyPr/>
          <a:lstStyle/>
          <a:p>
            <a:fld id="{A1F6935E-5BA6-4C07-B5AF-8DCBFA8FD60E}" type="datetimeFigureOut">
              <a:rPr lang="en-GB" smtClean="0"/>
              <a:t>22/06/2020</a:t>
            </a:fld>
            <a:endParaRPr lang="en-GB"/>
          </a:p>
        </p:txBody>
      </p:sp>
      <p:sp>
        <p:nvSpPr>
          <p:cNvPr id="5" name="Footer Placeholder 4">
            <a:extLst>
              <a:ext uri="{FF2B5EF4-FFF2-40B4-BE49-F238E27FC236}">
                <a16:creationId xmlns:a16="http://schemas.microsoft.com/office/drawing/2014/main" id="{800B0038-06A9-4EC1-9F95-108B758949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B12E3E-6EC9-4CD9-BE99-3B34974A0D6E}"/>
              </a:ext>
            </a:extLst>
          </p:cNvPr>
          <p:cNvSpPr>
            <a:spLocks noGrp="1"/>
          </p:cNvSpPr>
          <p:nvPr>
            <p:ph type="sldNum" sz="quarter" idx="12"/>
          </p:nvPr>
        </p:nvSpPr>
        <p:spPr/>
        <p:txBody>
          <a:bodyPr/>
          <a:lstStyle/>
          <a:p>
            <a:fld id="{470C9BE2-8473-4A94-A2F6-2B74FB797E2B}" type="slidenum">
              <a:rPr lang="en-GB" smtClean="0"/>
              <a:t>‹#›</a:t>
            </a:fld>
            <a:endParaRPr lang="en-GB"/>
          </a:p>
        </p:txBody>
      </p:sp>
    </p:spTree>
    <p:extLst>
      <p:ext uri="{BB962C8B-B14F-4D97-AF65-F5344CB8AC3E}">
        <p14:creationId xmlns:p14="http://schemas.microsoft.com/office/powerpoint/2010/main" val="224777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1CAA-DB81-4D50-8699-9453F565BB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D6AF1-BA88-4A4B-8A25-1452A857D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C639CD-008B-41BA-AB5A-723C1EB19271}"/>
              </a:ext>
            </a:extLst>
          </p:cNvPr>
          <p:cNvSpPr>
            <a:spLocks noGrp="1"/>
          </p:cNvSpPr>
          <p:nvPr>
            <p:ph type="dt" sz="half" idx="10"/>
          </p:nvPr>
        </p:nvSpPr>
        <p:spPr/>
        <p:txBody>
          <a:bodyPr/>
          <a:lstStyle/>
          <a:p>
            <a:fld id="{A1F6935E-5BA6-4C07-B5AF-8DCBFA8FD60E}" type="datetimeFigureOut">
              <a:rPr lang="en-GB" smtClean="0"/>
              <a:t>22/06/2020</a:t>
            </a:fld>
            <a:endParaRPr lang="en-GB"/>
          </a:p>
        </p:txBody>
      </p:sp>
      <p:sp>
        <p:nvSpPr>
          <p:cNvPr id="5" name="Footer Placeholder 4">
            <a:extLst>
              <a:ext uri="{FF2B5EF4-FFF2-40B4-BE49-F238E27FC236}">
                <a16:creationId xmlns:a16="http://schemas.microsoft.com/office/drawing/2014/main" id="{3FAF2BC4-F21B-40B3-AC33-3B8E63EAB9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45F75B-5A17-4349-BAD7-CED33F03B8D5}"/>
              </a:ext>
            </a:extLst>
          </p:cNvPr>
          <p:cNvSpPr>
            <a:spLocks noGrp="1"/>
          </p:cNvSpPr>
          <p:nvPr>
            <p:ph type="sldNum" sz="quarter" idx="12"/>
          </p:nvPr>
        </p:nvSpPr>
        <p:spPr/>
        <p:txBody>
          <a:bodyPr/>
          <a:lstStyle/>
          <a:p>
            <a:fld id="{470C9BE2-8473-4A94-A2F6-2B74FB797E2B}" type="slidenum">
              <a:rPr lang="en-GB" smtClean="0"/>
              <a:t>‹#›</a:t>
            </a:fld>
            <a:endParaRPr lang="en-GB"/>
          </a:p>
        </p:txBody>
      </p:sp>
    </p:spTree>
    <p:extLst>
      <p:ext uri="{BB962C8B-B14F-4D97-AF65-F5344CB8AC3E}">
        <p14:creationId xmlns:p14="http://schemas.microsoft.com/office/powerpoint/2010/main" val="409712139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C2F8-C1A9-454D-B739-34340AB740F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9D6AC5-9806-47D9-9192-6EEE65941FD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D346C9-1F8E-4249-81F2-DF56203D3BE4}"/>
              </a:ext>
            </a:extLst>
          </p:cNvPr>
          <p:cNvSpPr>
            <a:spLocks noGrp="1"/>
          </p:cNvSpPr>
          <p:nvPr>
            <p:ph type="dt" sz="half" idx="10"/>
          </p:nvPr>
        </p:nvSpPr>
        <p:spPr/>
        <p:txBody>
          <a:bodyPr/>
          <a:lstStyle/>
          <a:p>
            <a:fld id="{A1F6935E-5BA6-4C07-B5AF-8DCBFA8FD60E}" type="datetimeFigureOut">
              <a:rPr lang="en-GB" smtClean="0"/>
              <a:t>22/06/2020</a:t>
            </a:fld>
            <a:endParaRPr lang="en-GB"/>
          </a:p>
        </p:txBody>
      </p:sp>
      <p:sp>
        <p:nvSpPr>
          <p:cNvPr id="5" name="Footer Placeholder 4">
            <a:extLst>
              <a:ext uri="{FF2B5EF4-FFF2-40B4-BE49-F238E27FC236}">
                <a16:creationId xmlns:a16="http://schemas.microsoft.com/office/drawing/2014/main" id="{4822EA5A-DC64-44D2-BF18-E3783E21F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BAE229-4EEA-498A-865B-3EC06F85FCF1}"/>
              </a:ext>
            </a:extLst>
          </p:cNvPr>
          <p:cNvSpPr>
            <a:spLocks noGrp="1"/>
          </p:cNvSpPr>
          <p:nvPr>
            <p:ph type="sldNum" sz="quarter" idx="12"/>
          </p:nvPr>
        </p:nvSpPr>
        <p:spPr/>
        <p:txBody>
          <a:bodyPr/>
          <a:lstStyle/>
          <a:p>
            <a:fld id="{470C9BE2-8473-4A94-A2F6-2B74FB797E2B}" type="slidenum">
              <a:rPr lang="en-GB" smtClean="0"/>
              <a:t>‹#›</a:t>
            </a:fld>
            <a:endParaRPr lang="en-GB"/>
          </a:p>
        </p:txBody>
      </p:sp>
    </p:spTree>
    <p:extLst>
      <p:ext uri="{BB962C8B-B14F-4D97-AF65-F5344CB8AC3E}">
        <p14:creationId xmlns:p14="http://schemas.microsoft.com/office/powerpoint/2010/main" val="54889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3C48-B368-40DE-A567-3A6261B16D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440664-E24A-406E-84A3-887B8EBEC0E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E2F415-9EBC-476B-830C-1027BFD3270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C3F9BE-76F3-4EC9-8401-3657CB5DDEE2}"/>
              </a:ext>
            </a:extLst>
          </p:cNvPr>
          <p:cNvSpPr>
            <a:spLocks noGrp="1"/>
          </p:cNvSpPr>
          <p:nvPr>
            <p:ph type="dt" sz="half" idx="10"/>
          </p:nvPr>
        </p:nvSpPr>
        <p:spPr/>
        <p:txBody>
          <a:bodyPr/>
          <a:lstStyle/>
          <a:p>
            <a:fld id="{A1F6935E-5BA6-4C07-B5AF-8DCBFA8FD60E}" type="datetimeFigureOut">
              <a:rPr lang="en-GB" smtClean="0"/>
              <a:t>22/06/2020</a:t>
            </a:fld>
            <a:endParaRPr lang="en-GB"/>
          </a:p>
        </p:txBody>
      </p:sp>
      <p:sp>
        <p:nvSpPr>
          <p:cNvPr id="6" name="Footer Placeholder 5">
            <a:extLst>
              <a:ext uri="{FF2B5EF4-FFF2-40B4-BE49-F238E27FC236}">
                <a16:creationId xmlns:a16="http://schemas.microsoft.com/office/drawing/2014/main" id="{979142EC-9293-40D5-879F-DEDDAA5759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831591-51F0-41B7-8B7F-C593288E1D6C}"/>
              </a:ext>
            </a:extLst>
          </p:cNvPr>
          <p:cNvSpPr>
            <a:spLocks noGrp="1"/>
          </p:cNvSpPr>
          <p:nvPr>
            <p:ph type="sldNum" sz="quarter" idx="12"/>
          </p:nvPr>
        </p:nvSpPr>
        <p:spPr/>
        <p:txBody>
          <a:bodyPr/>
          <a:lstStyle/>
          <a:p>
            <a:fld id="{470C9BE2-8473-4A94-A2F6-2B74FB797E2B}" type="slidenum">
              <a:rPr lang="en-GB" smtClean="0"/>
              <a:t>‹#›</a:t>
            </a:fld>
            <a:endParaRPr lang="en-GB"/>
          </a:p>
        </p:txBody>
      </p:sp>
    </p:spTree>
    <p:extLst>
      <p:ext uri="{BB962C8B-B14F-4D97-AF65-F5344CB8AC3E}">
        <p14:creationId xmlns:p14="http://schemas.microsoft.com/office/powerpoint/2010/main" val="336266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6304-B7DC-443A-A4CA-9CC6F1891FC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EDE543-4004-4EFB-8B92-C4CF7A6E0F6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E2CB8CF-E2F8-45A9-9E68-D98EADEFD7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013884-2DBC-4C78-A21F-8532A85A563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8AB7487-D925-40E9-9D7C-DFC551BBCA4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CDCDBB-484C-4396-AC1C-645F65C81E52}"/>
              </a:ext>
            </a:extLst>
          </p:cNvPr>
          <p:cNvSpPr>
            <a:spLocks noGrp="1"/>
          </p:cNvSpPr>
          <p:nvPr>
            <p:ph type="dt" sz="half" idx="10"/>
          </p:nvPr>
        </p:nvSpPr>
        <p:spPr/>
        <p:txBody>
          <a:bodyPr/>
          <a:lstStyle/>
          <a:p>
            <a:fld id="{A1F6935E-5BA6-4C07-B5AF-8DCBFA8FD60E}" type="datetimeFigureOut">
              <a:rPr lang="en-GB" smtClean="0"/>
              <a:t>22/06/2020</a:t>
            </a:fld>
            <a:endParaRPr lang="en-GB"/>
          </a:p>
        </p:txBody>
      </p:sp>
      <p:sp>
        <p:nvSpPr>
          <p:cNvPr id="8" name="Footer Placeholder 7">
            <a:extLst>
              <a:ext uri="{FF2B5EF4-FFF2-40B4-BE49-F238E27FC236}">
                <a16:creationId xmlns:a16="http://schemas.microsoft.com/office/drawing/2014/main" id="{29CB59E8-A9E1-4BBE-815A-EA080F9E67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4BA02B-C5E5-494D-837D-5CC2E2956D56}"/>
              </a:ext>
            </a:extLst>
          </p:cNvPr>
          <p:cNvSpPr>
            <a:spLocks noGrp="1"/>
          </p:cNvSpPr>
          <p:nvPr>
            <p:ph type="sldNum" sz="quarter" idx="12"/>
          </p:nvPr>
        </p:nvSpPr>
        <p:spPr/>
        <p:txBody>
          <a:bodyPr/>
          <a:lstStyle/>
          <a:p>
            <a:fld id="{470C9BE2-8473-4A94-A2F6-2B74FB797E2B}" type="slidenum">
              <a:rPr lang="en-GB" smtClean="0"/>
              <a:t>‹#›</a:t>
            </a:fld>
            <a:endParaRPr lang="en-GB"/>
          </a:p>
        </p:txBody>
      </p:sp>
    </p:spTree>
    <p:extLst>
      <p:ext uri="{BB962C8B-B14F-4D97-AF65-F5344CB8AC3E}">
        <p14:creationId xmlns:p14="http://schemas.microsoft.com/office/powerpoint/2010/main" val="339735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FB5F-3489-4AEE-B494-0D641A57BD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0B35BF-129F-409B-BAA8-FDBC652806E4}"/>
              </a:ext>
            </a:extLst>
          </p:cNvPr>
          <p:cNvSpPr>
            <a:spLocks noGrp="1"/>
          </p:cNvSpPr>
          <p:nvPr>
            <p:ph type="dt" sz="half" idx="10"/>
          </p:nvPr>
        </p:nvSpPr>
        <p:spPr/>
        <p:txBody>
          <a:bodyPr/>
          <a:lstStyle/>
          <a:p>
            <a:fld id="{A1F6935E-5BA6-4C07-B5AF-8DCBFA8FD60E}" type="datetimeFigureOut">
              <a:rPr lang="en-GB" smtClean="0"/>
              <a:t>22/06/2020</a:t>
            </a:fld>
            <a:endParaRPr lang="en-GB"/>
          </a:p>
        </p:txBody>
      </p:sp>
      <p:sp>
        <p:nvSpPr>
          <p:cNvPr id="4" name="Footer Placeholder 3">
            <a:extLst>
              <a:ext uri="{FF2B5EF4-FFF2-40B4-BE49-F238E27FC236}">
                <a16:creationId xmlns:a16="http://schemas.microsoft.com/office/drawing/2014/main" id="{2FB92543-750A-4E07-B0E0-157D8C1A13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820B2B-0AEA-418B-8F9A-5B6285FBFCB4}"/>
              </a:ext>
            </a:extLst>
          </p:cNvPr>
          <p:cNvSpPr>
            <a:spLocks noGrp="1"/>
          </p:cNvSpPr>
          <p:nvPr>
            <p:ph type="sldNum" sz="quarter" idx="12"/>
          </p:nvPr>
        </p:nvSpPr>
        <p:spPr/>
        <p:txBody>
          <a:bodyPr/>
          <a:lstStyle/>
          <a:p>
            <a:fld id="{470C9BE2-8473-4A94-A2F6-2B74FB797E2B}" type="slidenum">
              <a:rPr lang="en-GB" smtClean="0"/>
              <a:t>‹#›</a:t>
            </a:fld>
            <a:endParaRPr lang="en-GB"/>
          </a:p>
        </p:txBody>
      </p:sp>
    </p:spTree>
    <p:extLst>
      <p:ext uri="{BB962C8B-B14F-4D97-AF65-F5344CB8AC3E}">
        <p14:creationId xmlns:p14="http://schemas.microsoft.com/office/powerpoint/2010/main" val="72586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A56B9D-D08E-4B4F-8617-BA62F045DB81}"/>
              </a:ext>
            </a:extLst>
          </p:cNvPr>
          <p:cNvSpPr>
            <a:spLocks noGrp="1"/>
          </p:cNvSpPr>
          <p:nvPr>
            <p:ph type="dt" sz="half" idx="10"/>
          </p:nvPr>
        </p:nvSpPr>
        <p:spPr/>
        <p:txBody>
          <a:bodyPr/>
          <a:lstStyle/>
          <a:p>
            <a:fld id="{A1F6935E-5BA6-4C07-B5AF-8DCBFA8FD60E}" type="datetimeFigureOut">
              <a:rPr lang="en-GB" smtClean="0"/>
              <a:t>22/06/2020</a:t>
            </a:fld>
            <a:endParaRPr lang="en-GB"/>
          </a:p>
        </p:txBody>
      </p:sp>
      <p:sp>
        <p:nvSpPr>
          <p:cNvPr id="3" name="Footer Placeholder 2">
            <a:extLst>
              <a:ext uri="{FF2B5EF4-FFF2-40B4-BE49-F238E27FC236}">
                <a16:creationId xmlns:a16="http://schemas.microsoft.com/office/drawing/2014/main" id="{DA66C51A-C73C-4747-AA58-2DF6E0B77E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30C898-6E9D-46D1-AA2B-6C07A4024778}"/>
              </a:ext>
            </a:extLst>
          </p:cNvPr>
          <p:cNvSpPr>
            <a:spLocks noGrp="1"/>
          </p:cNvSpPr>
          <p:nvPr>
            <p:ph type="sldNum" sz="quarter" idx="12"/>
          </p:nvPr>
        </p:nvSpPr>
        <p:spPr/>
        <p:txBody>
          <a:bodyPr/>
          <a:lstStyle/>
          <a:p>
            <a:fld id="{470C9BE2-8473-4A94-A2F6-2B74FB797E2B}" type="slidenum">
              <a:rPr lang="en-GB" smtClean="0"/>
              <a:t>‹#›</a:t>
            </a:fld>
            <a:endParaRPr lang="en-GB"/>
          </a:p>
        </p:txBody>
      </p:sp>
    </p:spTree>
    <p:extLst>
      <p:ext uri="{BB962C8B-B14F-4D97-AF65-F5344CB8AC3E}">
        <p14:creationId xmlns:p14="http://schemas.microsoft.com/office/powerpoint/2010/main" val="256464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697F-9E79-4174-9B61-2FCE661317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45693B-6418-4426-B084-AA8D5F22F50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F4107A-5716-483D-866D-7A96A5F8C8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834B6FF-9E32-4C55-B76D-5B75C649EB25}"/>
              </a:ext>
            </a:extLst>
          </p:cNvPr>
          <p:cNvSpPr>
            <a:spLocks noGrp="1"/>
          </p:cNvSpPr>
          <p:nvPr>
            <p:ph type="dt" sz="half" idx="10"/>
          </p:nvPr>
        </p:nvSpPr>
        <p:spPr/>
        <p:txBody>
          <a:bodyPr/>
          <a:lstStyle/>
          <a:p>
            <a:fld id="{A1F6935E-5BA6-4C07-B5AF-8DCBFA8FD60E}" type="datetimeFigureOut">
              <a:rPr lang="en-GB" smtClean="0"/>
              <a:t>22/06/2020</a:t>
            </a:fld>
            <a:endParaRPr lang="en-GB"/>
          </a:p>
        </p:txBody>
      </p:sp>
      <p:sp>
        <p:nvSpPr>
          <p:cNvPr id="6" name="Footer Placeholder 5">
            <a:extLst>
              <a:ext uri="{FF2B5EF4-FFF2-40B4-BE49-F238E27FC236}">
                <a16:creationId xmlns:a16="http://schemas.microsoft.com/office/drawing/2014/main" id="{138FF9BC-7103-4B9E-81CD-CF8B3E017D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E32BFC-2A4B-4439-8C6B-476CEE380825}"/>
              </a:ext>
            </a:extLst>
          </p:cNvPr>
          <p:cNvSpPr>
            <a:spLocks noGrp="1"/>
          </p:cNvSpPr>
          <p:nvPr>
            <p:ph type="sldNum" sz="quarter" idx="12"/>
          </p:nvPr>
        </p:nvSpPr>
        <p:spPr/>
        <p:txBody>
          <a:bodyPr/>
          <a:lstStyle/>
          <a:p>
            <a:fld id="{470C9BE2-8473-4A94-A2F6-2B74FB797E2B}" type="slidenum">
              <a:rPr lang="en-GB" smtClean="0"/>
              <a:t>‹#›</a:t>
            </a:fld>
            <a:endParaRPr lang="en-GB"/>
          </a:p>
        </p:txBody>
      </p:sp>
    </p:spTree>
    <p:extLst>
      <p:ext uri="{BB962C8B-B14F-4D97-AF65-F5344CB8AC3E}">
        <p14:creationId xmlns:p14="http://schemas.microsoft.com/office/powerpoint/2010/main" val="404812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431A-9BA4-421C-A78C-F828A5737C6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425F33-441A-421A-823A-E9AB92F5F8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601CBD5-FA6C-4FC8-9019-CC0AD02A3E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ADE6B60-572B-4677-B9DC-E4B3FFB3DF38}"/>
              </a:ext>
            </a:extLst>
          </p:cNvPr>
          <p:cNvSpPr>
            <a:spLocks noGrp="1"/>
          </p:cNvSpPr>
          <p:nvPr>
            <p:ph type="dt" sz="half" idx="10"/>
          </p:nvPr>
        </p:nvSpPr>
        <p:spPr/>
        <p:txBody>
          <a:bodyPr/>
          <a:lstStyle/>
          <a:p>
            <a:fld id="{A1F6935E-5BA6-4C07-B5AF-8DCBFA8FD60E}" type="datetimeFigureOut">
              <a:rPr lang="en-GB" smtClean="0"/>
              <a:t>22/06/2020</a:t>
            </a:fld>
            <a:endParaRPr lang="en-GB"/>
          </a:p>
        </p:txBody>
      </p:sp>
      <p:sp>
        <p:nvSpPr>
          <p:cNvPr id="6" name="Footer Placeholder 5">
            <a:extLst>
              <a:ext uri="{FF2B5EF4-FFF2-40B4-BE49-F238E27FC236}">
                <a16:creationId xmlns:a16="http://schemas.microsoft.com/office/drawing/2014/main" id="{36A39294-48D7-4DFC-B090-8D51B90F06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3BA6A-19F3-4B9C-87CB-1A8A4C92D7D1}"/>
              </a:ext>
            </a:extLst>
          </p:cNvPr>
          <p:cNvSpPr>
            <a:spLocks noGrp="1"/>
          </p:cNvSpPr>
          <p:nvPr>
            <p:ph type="sldNum" sz="quarter" idx="12"/>
          </p:nvPr>
        </p:nvSpPr>
        <p:spPr/>
        <p:txBody>
          <a:bodyPr/>
          <a:lstStyle/>
          <a:p>
            <a:fld id="{470C9BE2-8473-4A94-A2F6-2B74FB797E2B}" type="slidenum">
              <a:rPr lang="en-GB" smtClean="0"/>
              <a:t>‹#›</a:t>
            </a:fld>
            <a:endParaRPr lang="en-GB"/>
          </a:p>
        </p:txBody>
      </p:sp>
    </p:spTree>
    <p:extLst>
      <p:ext uri="{BB962C8B-B14F-4D97-AF65-F5344CB8AC3E}">
        <p14:creationId xmlns:p14="http://schemas.microsoft.com/office/powerpoint/2010/main" val="35272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441A20-1BBF-4728-A2AF-3E6E5E9DCE8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75435B-F53F-471E-B011-50C8BC5665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F34E7C-A31F-4373-8BBF-FA56E08E17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F6935E-5BA6-4C07-B5AF-8DCBFA8FD60E}" type="datetimeFigureOut">
              <a:rPr lang="en-GB" smtClean="0"/>
              <a:t>22/06/2020</a:t>
            </a:fld>
            <a:endParaRPr lang="en-GB"/>
          </a:p>
        </p:txBody>
      </p:sp>
      <p:sp>
        <p:nvSpPr>
          <p:cNvPr id="5" name="Footer Placeholder 4">
            <a:extLst>
              <a:ext uri="{FF2B5EF4-FFF2-40B4-BE49-F238E27FC236}">
                <a16:creationId xmlns:a16="http://schemas.microsoft.com/office/drawing/2014/main" id="{2A92340B-E207-4BF7-9B44-5865069E027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7CF1D4-B18C-4BFA-B955-9290B90CAFA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0C9BE2-8473-4A94-A2F6-2B74FB797E2B}" type="slidenum">
              <a:rPr lang="en-GB" smtClean="0"/>
              <a:t>‹#›</a:t>
            </a:fld>
            <a:endParaRPr lang="en-GB"/>
          </a:p>
        </p:txBody>
      </p:sp>
    </p:spTree>
    <p:extLst>
      <p:ext uri="{BB962C8B-B14F-4D97-AF65-F5344CB8AC3E}">
        <p14:creationId xmlns:p14="http://schemas.microsoft.com/office/powerpoint/2010/main" val="3295198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003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4E83DD-4876-4E56-87D0-7F802E62CFF0}"/>
              </a:ext>
            </a:extLst>
          </p:cNvPr>
          <p:cNvSpPr txBox="1"/>
          <p:nvPr/>
        </p:nvSpPr>
        <p:spPr>
          <a:xfrm>
            <a:off x="604826" y="2706201"/>
            <a:ext cx="6356227" cy="1615827"/>
          </a:xfrm>
          <a:prstGeom prst="rect">
            <a:avLst/>
          </a:prstGeom>
          <a:noFill/>
        </p:spPr>
        <p:txBody>
          <a:bodyPr wrap="none" rtlCol="0">
            <a:spAutoFit/>
          </a:bodyPr>
          <a:lstStyle/>
          <a:p>
            <a:pPr defTabSz="685800" eaLnBrk="1" fontAlgn="auto" hangingPunct="1">
              <a:spcBef>
                <a:spcPts val="0"/>
              </a:spcBef>
              <a:spcAft>
                <a:spcPts val="0"/>
              </a:spcAft>
            </a:pPr>
            <a:r>
              <a:rPr lang="en-GB" sz="4950" dirty="0">
                <a:solidFill>
                  <a:prstClr val="white"/>
                </a:solidFill>
                <a:latin typeface="Arial Black" panose="020B0A04020102020204" pitchFamily="34" charset="0"/>
                <a:ea typeface="+mn-ea"/>
                <a:cs typeface="Arial" panose="020B0604020202020204" pitchFamily="34" charset="0"/>
              </a:rPr>
              <a:t>Working Families </a:t>
            </a:r>
          </a:p>
          <a:p>
            <a:pPr defTabSz="685800" eaLnBrk="1" fontAlgn="auto" hangingPunct="1">
              <a:spcBef>
                <a:spcPts val="0"/>
              </a:spcBef>
              <a:spcAft>
                <a:spcPts val="0"/>
              </a:spcAft>
            </a:pPr>
            <a:r>
              <a:rPr lang="en-GB" sz="4950" dirty="0">
                <a:solidFill>
                  <a:prstClr val="white"/>
                </a:solidFill>
                <a:latin typeface="Arial" panose="020B0604020202020204" pitchFamily="34" charset="0"/>
                <a:ea typeface="+mn-ea"/>
                <a:cs typeface="Arial" panose="020B0604020202020204" pitchFamily="34" charset="0"/>
              </a:rPr>
              <a:t>‘Just about managing’</a:t>
            </a:r>
          </a:p>
        </p:txBody>
      </p:sp>
      <p:sp>
        <p:nvSpPr>
          <p:cNvPr id="5" name="Rectangle 4">
            <a:extLst>
              <a:ext uri="{FF2B5EF4-FFF2-40B4-BE49-F238E27FC236}">
                <a16:creationId xmlns:a16="http://schemas.microsoft.com/office/drawing/2014/main" id="{A9076D8E-F7D9-4B92-8C8C-319AD3B57B34}"/>
              </a:ext>
            </a:extLst>
          </p:cNvPr>
          <p:cNvSpPr/>
          <p:nvPr/>
        </p:nvSpPr>
        <p:spPr>
          <a:xfrm>
            <a:off x="487680" y="1337310"/>
            <a:ext cx="38100" cy="4213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6" name="Date Placeholder 5">
            <a:extLst>
              <a:ext uri="{FF2B5EF4-FFF2-40B4-BE49-F238E27FC236}">
                <a16:creationId xmlns:a16="http://schemas.microsoft.com/office/drawing/2014/main" id="{EEBF35EE-12D7-4C83-B312-2D7DDAF4B19A}"/>
              </a:ext>
            </a:extLst>
          </p:cNvPr>
          <p:cNvSpPr>
            <a:spLocks noGrp="1"/>
          </p:cNvSpPr>
          <p:nvPr>
            <p:ph type="dt" sz="half" idx="10"/>
          </p:nvPr>
        </p:nvSpPr>
        <p:spPr>
          <a:xfrm>
            <a:off x="1074420" y="1631632"/>
            <a:ext cx="1120140" cy="338138"/>
          </a:xfrm>
          <a:solidFill>
            <a:schemeClr val="bg1"/>
          </a:solidFill>
          <a:ln>
            <a:solidFill>
              <a:schemeClr val="bg1"/>
            </a:solidFill>
          </a:ln>
        </p:spPr>
        <p:txBody>
          <a:bodyPr/>
          <a:lstStyle/>
          <a:p>
            <a:pPr algn="ctr" defTabSz="685800" eaLnBrk="1" fontAlgn="auto" hangingPunct="1">
              <a:spcBef>
                <a:spcPts val="0"/>
              </a:spcBef>
              <a:spcAft>
                <a:spcPts val="0"/>
              </a:spcAft>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pPr>
              <a:t>22/06/2020</a:t>
            </a:fld>
            <a:endParaRPr lang="en-GB" sz="1200" dirty="0">
              <a:solidFill>
                <a:srgbClr val="E40037"/>
              </a:solidFill>
              <a:latin typeface="Arial Black" panose="020B0A04020102020204" pitchFamily="34" charset="0"/>
              <a:ea typeface="+mn-ea"/>
            </a:endParaRPr>
          </a:p>
        </p:txBody>
      </p:sp>
      <p:sp>
        <p:nvSpPr>
          <p:cNvPr id="7" name="TextBox 6">
            <a:extLst>
              <a:ext uri="{FF2B5EF4-FFF2-40B4-BE49-F238E27FC236}">
                <a16:creationId xmlns:a16="http://schemas.microsoft.com/office/drawing/2014/main" id="{5C20E1EB-0CCE-4C6A-8112-E9A9D14B42AF}"/>
              </a:ext>
            </a:extLst>
          </p:cNvPr>
          <p:cNvSpPr txBox="1"/>
          <p:nvPr/>
        </p:nvSpPr>
        <p:spPr>
          <a:xfrm>
            <a:off x="608259" y="5014917"/>
            <a:ext cx="3527632" cy="646331"/>
          </a:xfrm>
          <a:prstGeom prst="rect">
            <a:avLst/>
          </a:prstGeom>
          <a:noFill/>
        </p:spPr>
        <p:txBody>
          <a:bodyPr wrap="none" rtlCol="0">
            <a:spAutoFit/>
          </a:bodyPr>
          <a:lstStyle/>
          <a:p>
            <a:pPr defTabSz="685800" eaLnBrk="1" fontAlgn="auto" hangingPunct="1">
              <a:spcBef>
                <a:spcPts val="0"/>
              </a:spcBef>
              <a:spcAft>
                <a:spcPts val="0"/>
              </a:spcAft>
            </a:pPr>
            <a:r>
              <a:rPr lang="en-GB" sz="1800" dirty="0">
                <a:solidFill>
                  <a:prstClr val="white"/>
                </a:solidFill>
                <a:latin typeface="Arial" panose="020B0604020202020204" pitchFamily="34" charset="0"/>
                <a:ea typeface="+mn-ea"/>
                <a:cs typeface="Arial" panose="020B0604020202020204" pitchFamily="34" charset="0"/>
              </a:rPr>
              <a:t>Poppy Reece</a:t>
            </a:r>
          </a:p>
          <a:p>
            <a:pPr defTabSz="685800" eaLnBrk="1" fontAlgn="auto" hangingPunct="1">
              <a:spcBef>
                <a:spcPts val="0"/>
              </a:spcBef>
              <a:spcAft>
                <a:spcPts val="0"/>
              </a:spcAft>
            </a:pPr>
            <a:r>
              <a:rPr lang="en-GB" sz="1800" dirty="0">
                <a:solidFill>
                  <a:prstClr val="white"/>
                </a:solidFill>
                <a:latin typeface="Arial" panose="020B0604020202020204" pitchFamily="34" charset="0"/>
                <a:ea typeface="+mn-ea"/>
                <a:cs typeface="Arial" panose="020B0604020202020204" pitchFamily="34" charset="0"/>
              </a:rPr>
              <a:t>Research &amp; Citizen Insight Team</a:t>
            </a:r>
          </a:p>
        </p:txBody>
      </p:sp>
    </p:spTree>
    <p:extLst>
      <p:ext uri="{BB962C8B-B14F-4D97-AF65-F5344CB8AC3E}">
        <p14:creationId xmlns:p14="http://schemas.microsoft.com/office/powerpoint/2010/main" val="60518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a:extLst>
              <a:ext uri="{FF2B5EF4-FFF2-40B4-BE49-F238E27FC236}">
                <a16:creationId xmlns:a16="http://schemas.microsoft.com/office/drawing/2014/main" id="{24EDD21C-B3C4-4A12-9A1D-46EADE6BA4E1}"/>
              </a:ext>
            </a:extLst>
          </p:cNvPr>
          <p:cNvSpPr>
            <a:spLocks noGrp="1"/>
          </p:cNvSpPr>
          <p:nvPr>
            <p:ph type="dt" sz="half" idx="10"/>
          </p:nvPr>
        </p:nvSpPr>
        <p:spPr>
          <a:xfrm>
            <a:off x="134754" y="116632"/>
            <a:ext cx="1120140" cy="338138"/>
          </a:xfrm>
          <a:solidFill>
            <a:schemeClr val="bg1"/>
          </a:solidFill>
          <a:ln>
            <a:solidFill>
              <a:srgbClr val="E40037"/>
            </a:solidFill>
          </a:ln>
        </p:spPr>
        <p:txBody>
          <a:bodyPr/>
          <a:lstStyle/>
          <a:p>
            <a:pPr algn="ctr" defTabSz="685800" eaLnBrk="1" fontAlgn="auto" hangingPunct="1">
              <a:spcBef>
                <a:spcPts val="0"/>
              </a:spcBef>
              <a:spcAft>
                <a:spcPts val="0"/>
              </a:spcAft>
              <a:defRPr/>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defRPr/>
              </a:pPr>
              <a:t>22/06/2020</a:t>
            </a:fld>
            <a:endParaRPr lang="en-GB" sz="1200" dirty="0">
              <a:solidFill>
                <a:srgbClr val="E40037"/>
              </a:solidFill>
              <a:latin typeface="Arial Black" panose="020B0A04020102020204" pitchFamily="34" charset="0"/>
              <a:ea typeface="+mn-ea"/>
            </a:endParaRPr>
          </a:p>
        </p:txBody>
      </p:sp>
      <p:sp>
        <p:nvSpPr>
          <p:cNvPr id="5" name="Date Placeholder 5">
            <a:extLst>
              <a:ext uri="{FF2B5EF4-FFF2-40B4-BE49-F238E27FC236}">
                <a16:creationId xmlns:a16="http://schemas.microsoft.com/office/drawing/2014/main" id="{B4F5CC98-BF9F-4F39-91A3-A0D82D4C2D92}"/>
              </a:ext>
            </a:extLst>
          </p:cNvPr>
          <p:cNvSpPr txBox="1">
            <a:spLocks/>
          </p:cNvSpPr>
          <p:nvPr/>
        </p:nvSpPr>
        <p:spPr>
          <a:xfrm>
            <a:off x="1403648" y="116632"/>
            <a:ext cx="7353300" cy="338138"/>
          </a:xfrm>
          <a:prstGeom prst="rect">
            <a:avLst/>
          </a:prstGeom>
          <a:solidFill>
            <a:srgbClr val="E40037"/>
          </a:solidFill>
          <a:ln>
            <a:solidFill>
              <a:srgbClr val="E40037"/>
            </a:solidFill>
          </a:ln>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GB" dirty="0">
                <a:solidFill>
                  <a:prstClr val="white"/>
                </a:solidFill>
                <a:latin typeface="Arial Black" panose="020B0A04020102020204" pitchFamily="34" charset="0"/>
              </a:rPr>
              <a:t>JAM families and coronavirus key findings: HEALTH AND WELLBEING</a:t>
            </a:r>
          </a:p>
        </p:txBody>
      </p:sp>
      <p:sp>
        <p:nvSpPr>
          <p:cNvPr id="7" name="Rectangle 6">
            <a:extLst>
              <a:ext uri="{FF2B5EF4-FFF2-40B4-BE49-F238E27FC236}">
                <a16:creationId xmlns:a16="http://schemas.microsoft.com/office/drawing/2014/main" id="{A1E1A229-8A5B-4786-BC44-25C4AF6F4863}"/>
              </a:ext>
            </a:extLst>
          </p:cNvPr>
          <p:cNvSpPr/>
          <p:nvPr/>
        </p:nvSpPr>
        <p:spPr>
          <a:xfrm>
            <a:off x="100422" y="567985"/>
            <a:ext cx="8936074" cy="2462213"/>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Physical activity and healthy eating</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Previous research indicated that physical activity tended </a:t>
            </a:r>
            <a:r>
              <a:rPr lang="en-GB" sz="1400" b="1" dirty="0">
                <a:latin typeface="Arial" panose="020B0604020202020204" pitchFamily="34" charset="0"/>
                <a:cs typeface="Arial" panose="020B0604020202020204" pitchFamily="34" charset="0"/>
              </a:rPr>
              <a:t>not to be a priority </a:t>
            </a:r>
            <a:r>
              <a:rPr lang="en-GB" sz="1400" dirty="0">
                <a:latin typeface="Arial" panose="020B0604020202020204" pitchFamily="34" charset="0"/>
                <a:cs typeface="Arial" panose="020B0604020202020204" pitchFamily="34" charset="0"/>
              </a:rPr>
              <a:t>for this group and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that the main source of physical activity for children was through school and after-school clubs.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During lockdown, physical health was less of a concern for families, despite most (8/14 participants)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seeing a </a:t>
            </a:r>
            <a:r>
              <a:rPr lang="en-GB" sz="1400" b="1" dirty="0">
                <a:latin typeface="Arial" panose="020B0604020202020204" pitchFamily="34" charset="0"/>
                <a:cs typeface="Arial" panose="020B0604020202020204" pitchFamily="34" charset="0"/>
              </a:rPr>
              <a:t>decline in physical activity </a:t>
            </a:r>
            <a:r>
              <a:rPr lang="en-GB" sz="1400" dirty="0">
                <a:latin typeface="Arial" panose="020B0604020202020204" pitchFamily="34" charset="0"/>
                <a:cs typeface="Arial" panose="020B0604020202020204" pitchFamily="34" charset="0"/>
              </a:rPr>
              <a:t>during this time – some more significant than others.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Parents have taken differing approaches to health and well-being – some have daily routines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incorporating exercise plans, while for others, exercise is more sporadic.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As with home-schooling, adherence to routines tended to decline over time as </a:t>
            </a:r>
            <a:r>
              <a:rPr lang="en-GB" sz="1400" b="1" dirty="0">
                <a:latin typeface="Arial" panose="020B0604020202020204" pitchFamily="34" charset="0"/>
                <a:cs typeface="Arial" panose="020B0604020202020204" pitchFamily="34" charset="0"/>
              </a:rPr>
              <a:t>motivation decreased</a:t>
            </a:r>
            <a:r>
              <a:rPr lang="en-GB"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Many said they generally felt </a:t>
            </a:r>
            <a:r>
              <a:rPr lang="en-GB" sz="1400" b="1" dirty="0">
                <a:latin typeface="Arial" panose="020B0604020202020204" pitchFamily="34" charset="0"/>
                <a:cs typeface="Arial" panose="020B0604020202020204" pitchFamily="34" charset="0"/>
              </a:rPr>
              <a:t>less healthy</a:t>
            </a:r>
            <a:r>
              <a:rPr lang="en-GB" sz="1400" dirty="0">
                <a:latin typeface="Arial" panose="020B0604020202020204" pitchFamily="34" charset="0"/>
                <a:cs typeface="Arial" panose="020B0604020202020204" pitchFamily="34" charset="0"/>
              </a:rPr>
              <a:t>, with a few commenting that they have been </a:t>
            </a:r>
            <a:r>
              <a:rPr lang="en-GB" sz="1400" b="1" dirty="0">
                <a:latin typeface="Arial" panose="020B0604020202020204" pitchFamily="34" charset="0"/>
                <a:cs typeface="Arial" panose="020B0604020202020204" pitchFamily="34" charset="0"/>
              </a:rPr>
              <a:t>drinking more </a:t>
            </a:r>
            <a:br>
              <a:rPr lang="en-GB" sz="14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than usual. Three participants also spontaneously reported </a:t>
            </a:r>
            <a:r>
              <a:rPr lang="en-GB" sz="1400" b="1" dirty="0">
                <a:latin typeface="Arial" panose="020B0604020202020204" pitchFamily="34" charset="0"/>
                <a:cs typeface="Arial" panose="020B0604020202020204" pitchFamily="34" charset="0"/>
              </a:rPr>
              <a:t>weight gain</a:t>
            </a:r>
            <a:r>
              <a:rPr lang="en-GB" sz="1400" dirty="0">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690BB74F-41B9-4E47-B867-E6E38B4FAF04}"/>
              </a:ext>
            </a:extLst>
          </p:cNvPr>
          <p:cNvPicPr>
            <a:picLocks noChangeAspect="1"/>
          </p:cNvPicPr>
          <p:nvPr/>
        </p:nvPicPr>
        <p:blipFill>
          <a:blip r:embed="rId3"/>
          <a:stretch>
            <a:fillRect/>
          </a:stretch>
        </p:blipFill>
        <p:spPr>
          <a:xfrm>
            <a:off x="402519" y="3416813"/>
            <a:ext cx="8388305" cy="3312368"/>
          </a:xfrm>
          <a:prstGeom prst="rect">
            <a:avLst/>
          </a:prstGeom>
        </p:spPr>
      </p:pic>
    </p:spTree>
    <p:extLst>
      <p:ext uri="{BB962C8B-B14F-4D97-AF65-F5344CB8AC3E}">
        <p14:creationId xmlns:p14="http://schemas.microsoft.com/office/powerpoint/2010/main" val="266918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a:extLst>
              <a:ext uri="{FF2B5EF4-FFF2-40B4-BE49-F238E27FC236}">
                <a16:creationId xmlns:a16="http://schemas.microsoft.com/office/drawing/2014/main" id="{24EDD21C-B3C4-4A12-9A1D-46EADE6BA4E1}"/>
              </a:ext>
            </a:extLst>
          </p:cNvPr>
          <p:cNvSpPr>
            <a:spLocks noGrp="1"/>
          </p:cNvSpPr>
          <p:nvPr>
            <p:ph type="dt" sz="half" idx="10"/>
          </p:nvPr>
        </p:nvSpPr>
        <p:spPr>
          <a:xfrm>
            <a:off x="134754" y="116632"/>
            <a:ext cx="1120140" cy="338138"/>
          </a:xfrm>
          <a:solidFill>
            <a:schemeClr val="bg1"/>
          </a:solidFill>
          <a:ln>
            <a:solidFill>
              <a:srgbClr val="E40037"/>
            </a:solidFill>
          </a:ln>
        </p:spPr>
        <p:txBody>
          <a:bodyPr/>
          <a:lstStyle/>
          <a:p>
            <a:pPr algn="ctr" defTabSz="685800" eaLnBrk="1" fontAlgn="auto" hangingPunct="1">
              <a:spcBef>
                <a:spcPts val="0"/>
              </a:spcBef>
              <a:spcAft>
                <a:spcPts val="0"/>
              </a:spcAft>
              <a:defRPr/>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defRPr/>
              </a:pPr>
              <a:t>22/06/2020</a:t>
            </a:fld>
            <a:endParaRPr lang="en-GB" sz="1200" dirty="0">
              <a:solidFill>
                <a:srgbClr val="E40037"/>
              </a:solidFill>
              <a:latin typeface="Arial Black" panose="020B0A04020102020204" pitchFamily="34" charset="0"/>
              <a:ea typeface="+mn-ea"/>
            </a:endParaRPr>
          </a:p>
        </p:txBody>
      </p:sp>
      <p:sp>
        <p:nvSpPr>
          <p:cNvPr id="5" name="Date Placeholder 5">
            <a:extLst>
              <a:ext uri="{FF2B5EF4-FFF2-40B4-BE49-F238E27FC236}">
                <a16:creationId xmlns:a16="http://schemas.microsoft.com/office/drawing/2014/main" id="{B4F5CC98-BF9F-4F39-91A3-A0D82D4C2D92}"/>
              </a:ext>
            </a:extLst>
          </p:cNvPr>
          <p:cNvSpPr txBox="1">
            <a:spLocks/>
          </p:cNvSpPr>
          <p:nvPr/>
        </p:nvSpPr>
        <p:spPr>
          <a:xfrm>
            <a:off x="1403648" y="116632"/>
            <a:ext cx="7353300" cy="338138"/>
          </a:xfrm>
          <a:prstGeom prst="rect">
            <a:avLst/>
          </a:prstGeom>
          <a:solidFill>
            <a:srgbClr val="E40037"/>
          </a:solidFill>
          <a:ln>
            <a:solidFill>
              <a:srgbClr val="E40037"/>
            </a:solidFill>
          </a:ln>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GB" dirty="0">
                <a:solidFill>
                  <a:prstClr val="white"/>
                </a:solidFill>
                <a:latin typeface="Arial Black" panose="020B0A04020102020204" pitchFamily="34" charset="0"/>
              </a:rPr>
              <a:t>JAM families and coronavirus key findings: LOOKING AHEAD</a:t>
            </a:r>
          </a:p>
        </p:txBody>
      </p:sp>
      <p:sp>
        <p:nvSpPr>
          <p:cNvPr id="7" name="Rectangle 6">
            <a:extLst>
              <a:ext uri="{FF2B5EF4-FFF2-40B4-BE49-F238E27FC236}">
                <a16:creationId xmlns:a16="http://schemas.microsoft.com/office/drawing/2014/main" id="{A1E1A229-8A5B-4786-BC44-25C4AF6F4863}"/>
              </a:ext>
            </a:extLst>
          </p:cNvPr>
          <p:cNvSpPr/>
          <p:nvPr/>
        </p:nvSpPr>
        <p:spPr>
          <a:xfrm>
            <a:off x="134754" y="1340768"/>
            <a:ext cx="8973750" cy="1815882"/>
          </a:xfrm>
          <a:prstGeom prst="rect">
            <a:avLst/>
          </a:prstGeom>
        </p:spPr>
        <p:txBody>
          <a:bodyPr wrap="square">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Whereas previous research highlighted stark differences in the extent to which JAM families felt able to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plan for the future, </a:t>
            </a:r>
            <a:r>
              <a:rPr lang="en-GB" sz="1400" b="1" dirty="0">
                <a:latin typeface="Arial" panose="020B0604020202020204" pitchFamily="34" charset="0"/>
                <a:cs typeface="Arial" panose="020B0604020202020204" pitchFamily="34" charset="0"/>
              </a:rPr>
              <a:t>ALL are now focused on the short-term </a:t>
            </a:r>
            <a:r>
              <a:rPr lang="en-GB" sz="1400" dirty="0">
                <a:latin typeface="Arial" panose="020B0604020202020204" pitchFamily="34" charset="0"/>
                <a:cs typeface="Arial" panose="020B0604020202020204" pitchFamily="34" charset="0"/>
              </a:rPr>
              <a:t>and getting through the next few months.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Even those whose circumstances have remained stable are unsure of what may change in future.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Priorities in the next few months include </a:t>
            </a:r>
            <a:r>
              <a:rPr lang="en-GB" sz="1400" b="1" dirty="0">
                <a:latin typeface="Arial" panose="020B0604020202020204" pitchFamily="34" charset="0"/>
                <a:cs typeface="Arial" panose="020B0604020202020204" pitchFamily="34" charset="0"/>
              </a:rPr>
              <a:t>keeping children occupied </a:t>
            </a:r>
            <a:r>
              <a:rPr lang="en-GB" sz="1400" dirty="0">
                <a:latin typeface="Arial" panose="020B0604020202020204" pitchFamily="34" charset="0"/>
                <a:cs typeface="Arial" panose="020B0604020202020204" pitchFamily="34" charset="0"/>
              </a:rPr>
              <a:t>(particularly through the summer holidays) and </a:t>
            </a:r>
            <a:r>
              <a:rPr lang="en-GB" sz="1400" b="1" dirty="0">
                <a:latin typeface="Arial" panose="020B0604020202020204" pitchFamily="34" charset="0"/>
                <a:cs typeface="Arial" panose="020B0604020202020204" pitchFamily="34" charset="0"/>
              </a:rPr>
              <a:t>keeping or finding stable work </a:t>
            </a:r>
            <a:r>
              <a:rPr lang="en-GB" sz="1400" dirty="0">
                <a:latin typeface="Arial" panose="020B0604020202020204" pitchFamily="34" charset="0"/>
                <a:cs typeface="Arial" panose="020B0604020202020204" pitchFamily="34" charset="0"/>
              </a:rPr>
              <a:t>– but much is uncertain and a lot feels </a:t>
            </a:r>
            <a:r>
              <a:rPr lang="en-GB" sz="1400" b="1" dirty="0">
                <a:latin typeface="Arial" panose="020B0604020202020204" pitchFamily="34" charset="0"/>
                <a:cs typeface="Arial" panose="020B0604020202020204" pitchFamily="34" charset="0"/>
              </a:rPr>
              <a:t>out of their control.</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JAM families are finding it hard to assess what the </a:t>
            </a:r>
            <a:r>
              <a:rPr lang="en-GB" sz="1400" b="1" dirty="0">
                <a:latin typeface="Arial" panose="020B0604020202020204" pitchFamily="34" charset="0"/>
                <a:cs typeface="Arial" panose="020B0604020202020204" pitchFamily="34" charset="0"/>
              </a:rPr>
              <a:t>long-term impact </a:t>
            </a:r>
            <a:r>
              <a:rPr lang="en-GB" sz="1400" dirty="0">
                <a:latin typeface="Arial" panose="020B0604020202020204" pitchFamily="34" charset="0"/>
                <a:cs typeface="Arial" panose="020B0604020202020204" pitchFamily="34" charset="0"/>
              </a:rPr>
              <a:t>will be on their finances.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C2FE25B-5B85-4094-A534-72EAA369F183}"/>
              </a:ext>
            </a:extLst>
          </p:cNvPr>
          <p:cNvPicPr>
            <a:picLocks noChangeAspect="1"/>
          </p:cNvPicPr>
          <p:nvPr/>
        </p:nvPicPr>
        <p:blipFill>
          <a:blip r:embed="rId3"/>
          <a:stretch>
            <a:fillRect/>
          </a:stretch>
        </p:blipFill>
        <p:spPr>
          <a:xfrm>
            <a:off x="134754" y="620688"/>
            <a:ext cx="8827674" cy="604765"/>
          </a:xfrm>
          <a:prstGeom prst="rect">
            <a:avLst/>
          </a:prstGeom>
        </p:spPr>
      </p:pic>
      <p:pic>
        <p:nvPicPr>
          <p:cNvPr id="10" name="Picture 9">
            <a:extLst>
              <a:ext uri="{FF2B5EF4-FFF2-40B4-BE49-F238E27FC236}">
                <a16:creationId xmlns:a16="http://schemas.microsoft.com/office/drawing/2014/main" id="{81BAAA18-A8BC-4B56-842F-FA518174DA23}"/>
              </a:ext>
            </a:extLst>
          </p:cNvPr>
          <p:cNvPicPr>
            <a:picLocks noChangeAspect="1"/>
          </p:cNvPicPr>
          <p:nvPr/>
        </p:nvPicPr>
        <p:blipFill>
          <a:blip r:embed="rId4"/>
          <a:stretch>
            <a:fillRect/>
          </a:stretch>
        </p:blipFill>
        <p:spPr>
          <a:xfrm>
            <a:off x="305387" y="3128759"/>
            <a:ext cx="8533226" cy="3224678"/>
          </a:xfrm>
          <a:prstGeom prst="rect">
            <a:avLst/>
          </a:prstGeom>
        </p:spPr>
      </p:pic>
    </p:spTree>
    <p:extLst>
      <p:ext uri="{BB962C8B-B14F-4D97-AF65-F5344CB8AC3E}">
        <p14:creationId xmlns:p14="http://schemas.microsoft.com/office/powerpoint/2010/main" val="133611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a:extLst>
              <a:ext uri="{FF2B5EF4-FFF2-40B4-BE49-F238E27FC236}">
                <a16:creationId xmlns:a16="http://schemas.microsoft.com/office/drawing/2014/main" id="{24EDD21C-B3C4-4A12-9A1D-46EADE6BA4E1}"/>
              </a:ext>
            </a:extLst>
          </p:cNvPr>
          <p:cNvSpPr>
            <a:spLocks noGrp="1"/>
          </p:cNvSpPr>
          <p:nvPr>
            <p:ph type="dt" sz="half" idx="10"/>
          </p:nvPr>
        </p:nvSpPr>
        <p:spPr>
          <a:xfrm>
            <a:off x="134754" y="116632"/>
            <a:ext cx="1120140" cy="338138"/>
          </a:xfrm>
          <a:solidFill>
            <a:schemeClr val="bg1"/>
          </a:solidFill>
          <a:ln>
            <a:solidFill>
              <a:srgbClr val="E40037"/>
            </a:solidFill>
          </a:ln>
        </p:spPr>
        <p:txBody>
          <a:bodyPr/>
          <a:lstStyle/>
          <a:p>
            <a:pPr algn="ctr" defTabSz="685800" eaLnBrk="1" fontAlgn="auto" hangingPunct="1">
              <a:spcBef>
                <a:spcPts val="0"/>
              </a:spcBef>
              <a:spcAft>
                <a:spcPts val="0"/>
              </a:spcAft>
              <a:defRPr/>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defRPr/>
              </a:pPr>
              <a:t>22/06/2020</a:t>
            </a:fld>
            <a:endParaRPr lang="en-GB" sz="1200" dirty="0">
              <a:solidFill>
                <a:srgbClr val="E40037"/>
              </a:solidFill>
              <a:latin typeface="Arial Black" panose="020B0A04020102020204" pitchFamily="34" charset="0"/>
              <a:ea typeface="+mn-ea"/>
            </a:endParaRPr>
          </a:p>
        </p:txBody>
      </p:sp>
      <p:sp>
        <p:nvSpPr>
          <p:cNvPr id="5" name="Date Placeholder 5">
            <a:extLst>
              <a:ext uri="{FF2B5EF4-FFF2-40B4-BE49-F238E27FC236}">
                <a16:creationId xmlns:a16="http://schemas.microsoft.com/office/drawing/2014/main" id="{B4F5CC98-BF9F-4F39-91A3-A0D82D4C2D92}"/>
              </a:ext>
            </a:extLst>
          </p:cNvPr>
          <p:cNvSpPr txBox="1">
            <a:spLocks/>
          </p:cNvSpPr>
          <p:nvPr/>
        </p:nvSpPr>
        <p:spPr>
          <a:xfrm>
            <a:off x="1403648" y="116632"/>
            <a:ext cx="7353300" cy="338138"/>
          </a:xfrm>
          <a:prstGeom prst="rect">
            <a:avLst/>
          </a:prstGeom>
          <a:solidFill>
            <a:srgbClr val="E40037"/>
          </a:solidFill>
          <a:ln>
            <a:solidFill>
              <a:srgbClr val="E40037"/>
            </a:solidFill>
          </a:ln>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GB" dirty="0">
                <a:solidFill>
                  <a:prstClr val="white"/>
                </a:solidFill>
                <a:latin typeface="Arial Black" panose="020B0A04020102020204" pitchFamily="34" charset="0"/>
              </a:rPr>
              <a:t>JAM families and coronavirus – next steps</a:t>
            </a:r>
          </a:p>
        </p:txBody>
      </p:sp>
      <p:sp>
        <p:nvSpPr>
          <p:cNvPr id="7" name="Rectangle 6">
            <a:extLst>
              <a:ext uri="{FF2B5EF4-FFF2-40B4-BE49-F238E27FC236}">
                <a16:creationId xmlns:a16="http://schemas.microsoft.com/office/drawing/2014/main" id="{A1E1A229-8A5B-4786-BC44-25C4AF6F4863}"/>
              </a:ext>
            </a:extLst>
          </p:cNvPr>
          <p:cNvSpPr/>
          <p:nvPr/>
        </p:nvSpPr>
        <p:spPr>
          <a:xfrm>
            <a:off x="323528" y="692696"/>
            <a:ext cx="7848872" cy="4678204"/>
          </a:xfrm>
          <a:prstGeom prst="rect">
            <a:avLst/>
          </a:prstGeom>
        </p:spPr>
        <p:txBody>
          <a:bodyPr wrap="square">
            <a:spAutoFit/>
          </a:bodyPr>
          <a:lstStyle/>
          <a:p>
            <a:r>
              <a:rPr lang="en-GB" sz="1800" b="1" dirty="0">
                <a:latin typeface="Arial" panose="020B0604020202020204" pitchFamily="34" charset="0"/>
                <a:cs typeface="Arial" panose="020B0604020202020204" pitchFamily="34" charset="0"/>
              </a:rPr>
              <a:t>What’s next?</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From the research, we now know a huge amount about these families and their experiences, which will </a:t>
            </a:r>
            <a:r>
              <a:rPr lang="en-GB" sz="1400" b="1" dirty="0">
                <a:latin typeface="Arial" panose="020B0604020202020204" pitchFamily="34" charset="0"/>
                <a:cs typeface="Arial" panose="020B0604020202020204" pitchFamily="34" charset="0"/>
              </a:rPr>
              <a:t>directly inform our policy response</a:t>
            </a:r>
            <a:r>
              <a:rPr lang="en-GB" sz="1400" dirty="0">
                <a:latin typeface="Arial" panose="020B0604020202020204" pitchFamily="34" charset="0"/>
                <a:cs typeface="Arial" panose="020B0604020202020204" pitchFamily="34" charset="0"/>
              </a:rPr>
              <a:t>.</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We must consider how the immediate pressures impact on our long-term ambitions, what action is needed now to protect longer term outcomes for this cohort, and how we don’t simply restore the status quo once we move out of crisis but make the 'new normal' better for working families who are just about managing.​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We are currently in the </a:t>
            </a:r>
            <a:r>
              <a:rPr lang="en-GB" sz="1400" b="1" dirty="0">
                <a:latin typeface="Arial" panose="020B0604020202020204" pitchFamily="34" charset="0"/>
                <a:cs typeface="Arial" panose="020B0604020202020204" pitchFamily="34" charset="0"/>
              </a:rPr>
              <a:t>policy development phase</a:t>
            </a:r>
            <a:r>
              <a:rPr lang="en-GB" sz="1400" dirty="0">
                <a:latin typeface="Arial" panose="020B0604020202020204" pitchFamily="34" charset="0"/>
                <a:cs typeface="Arial" panose="020B0604020202020204" pitchFamily="34" charset="0"/>
              </a:rPr>
              <a:t>, working with relevant colleagues and stakeholders to agree on specific interventions.</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Our short-term goals and policy response will focus on: </a:t>
            </a:r>
          </a:p>
          <a:p>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Enabling stability for families, to help meet the basic needs of families and children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Mitigating against long-term detrimental impacts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Reducing the risk of downward mobility due to financial pressures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will help us to keep a solid platform as we move to recovery, and </a:t>
            </a:r>
            <a:r>
              <a:rPr lang="en-GB" sz="1400" b="1" dirty="0">
                <a:latin typeface="Arial" panose="020B0604020202020204" pitchFamily="34" charset="0"/>
                <a:cs typeface="Arial" panose="020B0604020202020204" pitchFamily="34" charset="0"/>
              </a:rPr>
              <a:t>reimagining our long-term approach </a:t>
            </a:r>
            <a:r>
              <a:rPr lang="en-GB" sz="1400" dirty="0">
                <a:latin typeface="Arial" panose="020B0604020202020204" pitchFamily="34" charset="0"/>
                <a:cs typeface="Arial" panose="020B0604020202020204" pitchFamily="34" charset="0"/>
              </a:rPr>
              <a:t>to support working families who are just about managing.</a:t>
            </a:r>
          </a:p>
        </p:txBody>
      </p:sp>
    </p:spTree>
    <p:extLst>
      <p:ext uri="{BB962C8B-B14F-4D97-AF65-F5344CB8AC3E}">
        <p14:creationId xmlns:p14="http://schemas.microsoft.com/office/powerpoint/2010/main" val="118674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a:extLst>
              <a:ext uri="{FF2B5EF4-FFF2-40B4-BE49-F238E27FC236}">
                <a16:creationId xmlns:a16="http://schemas.microsoft.com/office/drawing/2014/main" id="{24EDD21C-B3C4-4A12-9A1D-46EADE6BA4E1}"/>
              </a:ext>
            </a:extLst>
          </p:cNvPr>
          <p:cNvSpPr>
            <a:spLocks noGrp="1"/>
          </p:cNvSpPr>
          <p:nvPr>
            <p:ph type="dt" sz="half" idx="10"/>
          </p:nvPr>
        </p:nvSpPr>
        <p:spPr>
          <a:xfrm>
            <a:off x="134754" y="116632"/>
            <a:ext cx="1120140" cy="338138"/>
          </a:xfrm>
          <a:solidFill>
            <a:schemeClr val="bg1"/>
          </a:solidFill>
          <a:ln>
            <a:solidFill>
              <a:srgbClr val="E40037"/>
            </a:solidFill>
          </a:ln>
        </p:spPr>
        <p:txBody>
          <a:bodyPr/>
          <a:lstStyle/>
          <a:p>
            <a:pPr algn="ctr" defTabSz="685800" eaLnBrk="1" fontAlgn="auto" hangingPunct="1">
              <a:spcBef>
                <a:spcPts val="0"/>
              </a:spcBef>
              <a:spcAft>
                <a:spcPts val="0"/>
              </a:spcAft>
              <a:defRPr/>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defRPr/>
              </a:pPr>
              <a:t>22/06/2020</a:t>
            </a:fld>
            <a:endParaRPr lang="en-GB" sz="1200" dirty="0">
              <a:solidFill>
                <a:srgbClr val="E40037"/>
              </a:solidFill>
              <a:latin typeface="Arial Black" panose="020B0A04020102020204" pitchFamily="34" charset="0"/>
              <a:ea typeface="+mn-ea"/>
            </a:endParaRPr>
          </a:p>
        </p:txBody>
      </p:sp>
      <p:sp>
        <p:nvSpPr>
          <p:cNvPr id="5" name="Date Placeholder 5">
            <a:extLst>
              <a:ext uri="{FF2B5EF4-FFF2-40B4-BE49-F238E27FC236}">
                <a16:creationId xmlns:a16="http://schemas.microsoft.com/office/drawing/2014/main" id="{B4F5CC98-BF9F-4F39-91A3-A0D82D4C2D92}"/>
              </a:ext>
            </a:extLst>
          </p:cNvPr>
          <p:cNvSpPr txBox="1">
            <a:spLocks/>
          </p:cNvSpPr>
          <p:nvPr/>
        </p:nvSpPr>
        <p:spPr>
          <a:xfrm>
            <a:off x="1403648" y="116632"/>
            <a:ext cx="7353300" cy="338138"/>
          </a:xfrm>
          <a:prstGeom prst="rect">
            <a:avLst/>
          </a:prstGeom>
          <a:solidFill>
            <a:srgbClr val="E40037"/>
          </a:solidFill>
          <a:ln>
            <a:solidFill>
              <a:srgbClr val="E40037"/>
            </a:solidFill>
          </a:ln>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GB" dirty="0">
                <a:solidFill>
                  <a:prstClr val="white"/>
                </a:solidFill>
                <a:latin typeface="Arial Black" panose="020B0A04020102020204" pitchFamily="34" charset="0"/>
              </a:rPr>
              <a:t>Background - Working Families ‘Just about Managing’ Programme pre-COVID 19</a:t>
            </a:r>
          </a:p>
        </p:txBody>
      </p:sp>
      <p:sp>
        <p:nvSpPr>
          <p:cNvPr id="2" name="Rectangle 1">
            <a:extLst>
              <a:ext uri="{FF2B5EF4-FFF2-40B4-BE49-F238E27FC236}">
                <a16:creationId xmlns:a16="http://schemas.microsoft.com/office/drawing/2014/main" id="{95FAEA1D-EB9C-4595-B651-82185EA3DD11}"/>
              </a:ext>
            </a:extLst>
          </p:cNvPr>
          <p:cNvSpPr/>
          <p:nvPr/>
        </p:nvSpPr>
        <p:spPr>
          <a:xfrm>
            <a:off x="251520" y="611043"/>
            <a:ext cx="7776864" cy="2246769"/>
          </a:xfrm>
          <a:prstGeom prst="rect">
            <a:avLst/>
          </a:prstGeom>
        </p:spPr>
        <p:txBody>
          <a:bodyPr wrap="square" anchor="t">
            <a:spAutoFit/>
          </a:bodyPr>
          <a:lstStyle/>
          <a:p>
            <a:r>
              <a:rPr lang="en-US" sz="1400" dirty="0">
                <a:latin typeface="Arial" panose="020B0604020202020204" pitchFamily="34" charset="0"/>
                <a:cs typeface="Arial" panose="020B0604020202020204" pitchFamily="34" charset="0"/>
              </a:rPr>
              <a:t>Essex County Council (ECC) is committed to taking a cross-cutting, organisational approach to tackling the issues of </a:t>
            </a:r>
            <a:r>
              <a:rPr lang="en-US" sz="1400" b="1" dirty="0">
                <a:latin typeface="Arial" panose="020B0604020202020204" pitchFamily="34" charset="0"/>
                <a:cs typeface="Arial" panose="020B0604020202020204" pitchFamily="34" charset="0"/>
              </a:rPr>
              <a:t>deprivation, disadvantage, inequality and social mobility </a:t>
            </a:r>
            <a:r>
              <a:rPr lang="en-US" sz="1400" dirty="0">
                <a:latin typeface="Arial" panose="020B0604020202020204" pitchFamily="34" charset="0"/>
                <a:cs typeface="Arial" panose="020B0604020202020204" pitchFamily="34" charset="0"/>
              </a:rPr>
              <a:t>in the county.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developing its approach to these areas, it became clear that both problems and solutions are relevant to large parts of the population of the county, in addition to the smaller cohorts of those traditionally regarded as high-needs individuals.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Within this cohort, a significant number may be considered </a:t>
            </a:r>
            <a:r>
              <a:rPr lang="en-US" sz="1400" b="1" dirty="0">
                <a:latin typeface="Arial" panose="020B0604020202020204" pitchFamily="34" charset="0"/>
                <a:cs typeface="Arial" panose="020B0604020202020204" pitchFamily="34" charset="0"/>
              </a:rPr>
              <a:t>‘just about managing’ (JAM)</a:t>
            </a:r>
            <a:r>
              <a:rPr lang="en-US" sz="1400" dirty="0">
                <a:latin typeface="Arial" panose="020B0604020202020204" pitchFamily="34" charset="0"/>
                <a:cs typeface="Arial" panose="020B0604020202020204" pitchFamily="34" charset="0"/>
              </a:rPr>
              <a:t> – earning below the level required for a decent standard of living, but not so far below that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they are experiencing severe deprivation.</a:t>
            </a:r>
          </a:p>
        </p:txBody>
      </p:sp>
      <p:pic>
        <p:nvPicPr>
          <p:cNvPr id="9" name="Picture 8">
            <a:extLst>
              <a:ext uri="{FF2B5EF4-FFF2-40B4-BE49-F238E27FC236}">
                <a16:creationId xmlns:a16="http://schemas.microsoft.com/office/drawing/2014/main" id="{F675D273-AC8D-4502-B92A-AB4AF8ED94E8}"/>
              </a:ext>
            </a:extLst>
          </p:cNvPr>
          <p:cNvPicPr>
            <a:picLocks noChangeAspect="1"/>
          </p:cNvPicPr>
          <p:nvPr/>
        </p:nvPicPr>
        <p:blipFill rotWithShape="1">
          <a:blip r:embed="rId3"/>
          <a:srcRect l="1861"/>
          <a:stretch/>
        </p:blipFill>
        <p:spPr>
          <a:xfrm>
            <a:off x="2986481" y="3140968"/>
            <a:ext cx="5857875" cy="3366458"/>
          </a:xfrm>
          <a:prstGeom prst="rect">
            <a:avLst/>
          </a:prstGeom>
        </p:spPr>
      </p:pic>
      <p:sp>
        <p:nvSpPr>
          <p:cNvPr id="3" name="Rectangle 2">
            <a:extLst>
              <a:ext uri="{FF2B5EF4-FFF2-40B4-BE49-F238E27FC236}">
                <a16:creationId xmlns:a16="http://schemas.microsoft.com/office/drawing/2014/main" id="{A9924B4E-900D-4A0A-BF02-E65884881C7A}"/>
              </a:ext>
            </a:extLst>
          </p:cNvPr>
          <p:cNvSpPr/>
          <p:nvPr/>
        </p:nvSpPr>
        <p:spPr>
          <a:xfrm>
            <a:off x="273641" y="3284984"/>
            <a:ext cx="2652116" cy="3323987"/>
          </a:xfrm>
          <a:prstGeom prst="rect">
            <a:avLst/>
          </a:prstGeom>
        </p:spPr>
        <p:txBody>
          <a:bodyPr wrap="square">
            <a:spAutoFit/>
          </a:bodyPr>
          <a:lstStyle/>
          <a:p>
            <a:r>
              <a:rPr lang="en-GB" sz="1400" dirty="0">
                <a:solidFill>
                  <a:prstClr val="black"/>
                </a:solidFill>
                <a:latin typeface="Arial" panose="020B0604020202020204" pitchFamily="34" charset="0"/>
                <a:cs typeface="Arial" panose="020B0604020202020204" pitchFamily="34" charset="0"/>
              </a:rPr>
              <a:t>Before COVID-19 we were using the Minimum Income Standard (MIS) to define JAM families in Essex, as a target group for this programme.</a:t>
            </a:r>
          </a:p>
          <a:p>
            <a:pPr lvl="0"/>
            <a:endParaRPr lang="en-GB" sz="1400" b="1" dirty="0">
              <a:solidFill>
                <a:prstClr val="black"/>
              </a:solidFill>
              <a:latin typeface="Arial" panose="020B0604020202020204" pitchFamily="34" charset="0"/>
              <a:cs typeface="Arial" panose="020B0604020202020204" pitchFamily="34" charset="0"/>
            </a:endParaRPr>
          </a:p>
          <a:p>
            <a:pPr lvl="0"/>
            <a:r>
              <a:rPr lang="en-GB" sz="1400" b="1" dirty="0">
                <a:solidFill>
                  <a:prstClr val="black"/>
                </a:solidFill>
                <a:latin typeface="Arial" panose="020B0604020202020204" pitchFamily="34" charset="0"/>
                <a:cs typeface="Arial" panose="020B0604020202020204" pitchFamily="34" charset="0"/>
              </a:rPr>
              <a:t>Before COVID-19 we estimated:</a:t>
            </a:r>
          </a:p>
          <a:p>
            <a:pPr lvl="0"/>
            <a:endParaRPr lang="en-US" sz="1400" b="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Up to </a:t>
            </a:r>
            <a:r>
              <a:rPr lang="en-GB" sz="1400" b="1" dirty="0">
                <a:solidFill>
                  <a:prstClr val="black"/>
                </a:solidFill>
                <a:latin typeface="Arial" panose="020B0604020202020204" pitchFamily="34" charset="0"/>
                <a:cs typeface="Arial" panose="020B0604020202020204" pitchFamily="34" charset="0"/>
              </a:rPr>
              <a:t>27% </a:t>
            </a:r>
            <a:r>
              <a:rPr lang="en-GB" sz="1400" dirty="0">
                <a:solidFill>
                  <a:prstClr val="black"/>
                </a:solidFill>
                <a:latin typeface="Arial" panose="020B0604020202020204" pitchFamily="34" charset="0"/>
                <a:cs typeface="Arial" panose="020B0604020202020204" pitchFamily="34" charset="0"/>
              </a:rPr>
              <a:t>of children in Essex live in JAM families.</a:t>
            </a:r>
          </a:p>
          <a:p>
            <a:pPr marL="285750" lvl="0" indent="-285750">
              <a:buFont typeface="Arial" panose="020B0604020202020204" pitchFamily="34" charset="0"/>
              <a:buChar char="•"/>
            </a:pPr>
            <a:endParaRPr lang="en-GB" sz="14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Up to </a:t>
            </a:r>
            <a:r>
              <a:rPr lang="en-GB" sz="1400" b="1" dirty="0">
                <a:solidFill>
                  <a:prstClr val="black"/>
                </a:solidFill>
                <a:latin typeface="Arial" panose="020B0604020202020204" pitchFamily="34" charset="0"/>
                <a:cs typeface="Arial" panose="020B0604020202020204" pitchFamily="34" charset="0"/>
              </a:rPr>
              <a:t>24% </a:t>
            </a:r>
            <a:r>
              <a:rPr lang="en-GB" sz="1400" dirty="0">
                <a:solidFill>
                  <a:prstClr val="black"/>
                </a:solidFill>
                <a:latin typeface="Arial" panose="020B0604020202020204" pitchFamily="34" charset="0"/>
                <a:cs typeface="Arial" panose="020B0604020202020204" pitchFamily="34" charset="0"/>
              </a:rPr>
              <a:t>of working age parents in Essex live in JAM families.</a:t>
            </a:r>
          </a:p>
        </p:txBody>
      </p:sp>
      <p:sp>
        <p:nvSpPr>
          <p:cNvPr id="10" name="TextBox 9">
            <a:extLst>
              <a:ext uri="{FF2B5EF4-FFF2-40B4-BE49-F238E27FC236}">
                <a16:creationId xmlns:a16="http://schemas.microsoft.com/office/drawing/2014/main" id="{20BE81FD-F02C-436A-85FD-2823699D8AB5}"/>
              </a:ext>
            </a:extLst>
          </p:cNvPr>
          <p:cNvSpPr txBox="1"/>
          <p:nvPr/>
        </p:nvSpPr>
        <p:spPr>
          <a:xfrm>
            <a:off x="6556610" y="2855258"/>
            <a:ext cx="2348470" cy="861774"/>
          </a:xfrm>
          <a:prstGeom prst="rect">
            <a:avLst/>
          </a:prstGeom>
          <a:noFill/>
        </p:spPr>
        <p:txBody>
          <a:bodyPr wrap="square" rtlCol="0" anchor="t">
            <a:spAutoFit/>
          </a:bodyPr>
          <a:lstStyle/>
          <a:p>
            <a:pPr defTabSz="685800" eaLnBrk="1" fontAlgn="auto" hangingPunct="1">
              <a:spcBef>
                <a:spcPts val="0"/>
              </a:spcBef>
              <a:spcAft>
                <a:spcPts val="0"/>
              </a:spcAft>
            </a:pPr>
            <a:r>
              <a:rPr lang="en-GB" sz="1000" dirty="0">
                <a:solidFill>
                  <a:prstClr val="black"/>
                </a:solidFill>
                <a:latin typeface="Calibri"/>
                <a:ea typeface="+mn-ea"/>
                <a:cs typeface="Calibri"/>
              </a:rPr>
              <a:t>MINIMUM INCOME STANDARD:</a:t>
            </a:r>
          </a:p>
          <a:p>
            <a:pPr defTabSz="685800" eaLnBrk="1" fontAlgn="auto" hangingPunct="1">
              <a:spcBef>
                <a:spcPts val="0"/>
              </a:spcBef>
              <a:spcAft>
                <a:spcPts val="0"/>
              </a:spcAft>
            </a:pPr>
            <a:r>
              <a:rPr lang="en-GB" sz="1000" dirty="0">
                <a:solidFill>
                  <a:prstClr val="black"/>
                </a:solidFill>
                <a:latin typeface="Calibri"/>
                <a:ea typeface="+mn-ea"/>
                <a:cs typeface="Calibri"/>
              </a:rPr>
              <a:t>The income needed in order to reach a minimum socially acceptable standard of living in the United Kingdom today, based on what members of the public think. </a:t>
            </a:r>
            <a:endParaRPr lang="en-GB" sz="1000" dirty="0">
              <a:solidFill>
                <a:prstClr val="black"/>
              </a:solidFill>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1A7670FF-7E5D-4B4C-9BB0-EA3C8D67217B}"/>
              </a:ext>
            </a:extLst>
          </p:cNvPr>
          <p:cNvSpPr txBox="1"/>
          <p:nvPr/>
        </p:nvSpPr>
        <p:spPr>
          <a:xfrm>
            <a:off x="3923928" y="6349370"/>
            <a:ext cx="2652117" cy="316112"/>
          </a:xfrm>
          <a:prstGeom prst="rect">
            <a:avLst/>
          </a:prstGeom>
          <a:noFill/>
        </p:spPr>
        <p:txBody>
          <a:bodyPr wrap="square" rtlCol="0">
            <a:spAutoFit/>
          </a:bodyPr>
          <a:lstStyle/>
          <a:p>
            <a:pPr algn="r" defTabSz="685800" eaLnBrk="1" fontAlgn="auto" hangingPunct="1">
              <a:spcBef>
                <a:spcPts val="0"/>
              </a:spcBef>
              <a:spcAft>
                <a:spcPts val="0"/>
              </a:spcAft>
            </a:pPr>
            <a:r>
              <a:rPr lang="en-GB" sz="727" dirty="0">
                <a:solidFill>
                  <a:prstClr val="black"/>
                </a:solidFill>
                <a:latin typeface="Calibri" panose="020F0502020204030204" pitchFamily="34" charset="0"/>
                <a:ea typeface="+mn-ea"/>
                <a:cs typeface="Calibri" panose="020F0502020204030204" pitchFamily="34" charset="0"/>
              </a:rPr>
              <a:t>Adapted from Research by Joseph Rowntree Foundation and the Centre for Research in Social Policy, Loughborough University. </a:t>
            </a:r>
          </a:p>
        </p:txBody>
      </p:sp>
    </p:spTree>
    <p:extLst>
      <p:ext uri="{BB962C8B-B14F-4D97-AF65-F5344CB8AC3E}">
        <p14:creationId xmlns:p14="http://schemas.microsoft.com/office/powerpoint/2010/main" val="403724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a:extLst>
              <a:ext uri="{FF2B5EF4-FFF2-40B4-BE49-F238E27FC236}">
                <a16:creationId xmlns:a16="http://schemas.microsoft.com/office/drawing/2014/main" id="{24EDD21C-B3C4-4A12-9A1D-46EADE6BA4E1}"/>
              </a:ext>
            </a:extLst>
          </p:cNvPr>
          <p:cNvSpPr>
            <a:spLocks noGrp="1"/>
          </p:cNvSpPr>
          <p:nvPr>
            <p:ph type="dt" sz="half" idx="10"/>
          </p:nvPr>
        </p:nvSpPr>
        <p:spPr>
          <a:xfrm>
            <a:off x="134754" y="116632"/>
            <a:ext cx="1120140" cy="338138"/>
          </a:xfrm>
          <a:solidFill>
            <a:schemeClr val="bg1"/>
          </a:solidFill>
          <a:ln>
            <a:solidFill>
              <a:srgbClr val="E40037"/>
            </a:solidFill>
          </a:ln>
        </p:spPr>
        <p:txBody>
          <a:bodyPr/>
          <a:lstStyle/>
          <a:p>
            <a:pPr algn="ctr" defTabSz="685800" eaLnBrk="1" fontAlgn="auto" hangingPunct="1">
              <a:spcBef>
                <a:spcPts val="0"/>
              </a:spcBef>
              <a:spcAft>
                <a:spcPts val="0"/>
              </a:spcAft>
              <a:defRPr/>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defRPr/>
              </a:pPr>
              <a:t>22/06/2020</a:t>
            </a:fld>
            <a:endParaRPr lang="en-GB" sz="1200" dirty="0">
              <a:solidFill>
                <a:srgbClr val="E40037"/>
              </a:solidFill>
              <a:latin typeface="Arial Black" panose="020B0A04020102020204" pitchFamily="34" charset="0"/>
              <a:ea typeface="+mn-ea"/>
            </a:endParaRPr>
          </a:p>
        </p:txBody>
      </p:sp>
      <p:sp>
        <p:nvSpPr>
          <p:cNvPr id="5" name="Date Placeholder 5">
            <a:extLst>
              <a:ext uri="{FF2B5EF4-FFF2-40B4-BE49-F238E27FC236}">
                <a16:creationId xmlns:a16="http://schemas.microsoft.com/office/drawing/2014/main" id="{B4F5CC98-BF9F-4F39-91A3-A0D82D4C2D92}"/>
              </a:ext>
            </a:extLst>
          </p:cNvPr>
          <p:cNvSpPr txBox="1">
            <a:spLocks/>
          </p:cNvSpPr>
          <p:nvPr/>
        </p:nvSpPr>
        <p:spPr>
          <a:xfrm>
            <a:off x="1403648" y="116632"/>
            <a:ext cx="7353300" cy="338138"/>
          </a:xfrm>
          <a:prstGeom prst="rect">
            <a:avLst/>
          </a:prstGeom>
          <a:solidFill>
            <a:srgbClr val="E40037"/>
          </a:solidFill>
          <a:ln>
            <a:solidFill>
              <a:srgbClr val="E40037"/>
            </a:solidFill>
          </a:ln>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GB" dirty="0">
                <a:solidFill>
                  <a:prstClr val="white"/>
                </a:solidFill>
                <a:latin typeface="Arial Black" panose="020B0A04020102020204" pitchFamily="34" charset="0"/>
              </a:rPr>
              <a:t>Background - Working Families ‘Just about Managing’ Programme pre-COVID 19</a:t>
            </a:r>
          </a:p>
        </p:txBody>
      </p:sp>
      <p:sp>
        <p:nvSpPr>
          <p:cNvPr id="2" name="Rectangle 1">
            <a:extLst>
              <a:ext uri="{FF2B5EF4-FFF2-40B4-BE49-F238E27FC236}">
                <a16:creationId xmlns:a16="http://schemas.microsoft.com/office/drawing/2014/main" id="{95FAEA1D-EB9C-4595-B651-82185EA3DD11}"/>
              </a:ext>
            </a:extLst>
          </p:cNvPr>
          <p:cNvSpPr/>
          <p:nvPr/>
        </p:nvSpPr>
        <p:spPr>
          <a:xfrm>
            <a:off x="251520" y="611043"/>
            <a:ext cx="8568952" cy="1169551"/>
          </a:xfrm>
          <a:prstGeom prst="rect">
            <a:avLst/>
          </a:prstGeom>
        </p:spPr>
        <p:txBody>
          <a:bodyPr wrap="square" anchor="t">
            <a:spAutoFit/>
          </a:bodyPr>
          <a:lstStyle/>
          <a:p>
            <a:r>
              <a:rPr lang="en-GB" sz="1400" dirty="0">
                <a:latin typeface="Arial" panose="020B0604020202020204" pitchFamily="34" charset="0"/>
                <a:cs typeface="Arial" panose="020B0604020202020204" pitchFamily="34" charset="0"/>
              </a:rPr>
              <a:t>Last year, we commissioned research organisation Britain Thinks to conduct research with those who are ‘just about managing’, focusing on working-aged families with children (including single and dual parent families), in order to understand their lived experiences, and in particular the impact on children.</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research was conducted across two phases:</a:t>
            </a:r>
          </a:p>
        </p:txBody>
      </p:sp>
      <p:pic>
        <p:nvPicPr>
          <p:cNvPr id="6" name="Picture 5">
            <a:extLst>
              <a:ext uri="{FF2B5EF4-FFF2-40B4-BE49-F238E27FC236}">
                <a16:creationId xmlns:a16="http://schemas.microsoft.com/office/drawing/2014/main" id="{D8B79F5E-5E1F-44C9-A37D-6F97AC38B3F2}"/>
              </a:ext>
            </a:extLst>
          </p:cNvPr>
          <p:cNvPicPr>
            <a:picLocks noChangeAspect="1"/>
          </p:cNvPicPr>
          <p:nvPr/>
        </p:nvPicPr>
        <p:blipFill>
          <a:blip r:embed="rId3"/>
          <a:stretch>
            <a:fillRect/>
          </a:stretch>
        </p:blipFill>
        <p:spPr>
          <a:xfrm>
            <a:off x="351048" y="1881300"/>
            <a:ext cx="8505428" cy="1726003"/>
          </a:xfrm>
          <a:prstGeom prst="rect">
            <a:avLst/>
          </a:prstGeom>
        </p:spPr>
      </p:pic>
      <p:sp>
        <p:nvSpPr>
          <p:cNvPr id="8" name="Rectangle 7">
            <a:extLst>
              <a:ext uri="{FF2B5EF4-FFF2-40B4-BE49-F238E27FC236}">
                <a16:creationId xmlns:a16="http://schemas.microsoft.com/office/drawing/2014/main" id="{05C12C7F-6C37-425A-876A-8A043CF562C0}"/>
              </a:ext>
            </a:extLst>
          </p:cNvPr>
          <p:cNvSpPr/>
          <p:nvPr/>
        </p:nvSpPr>
        <p:spPr>
          <a:xfrm>
            <a:off x="251520" y="6246957"/>
            <a:ext cx="8640960" cy="523220"/>
          </a:xfrm>
          <a:prstGeom prst="rect">
            <a:avLst/>
          </a:prstGeom>
        </p:spPr>
        <p:txBody>
          <a:bodyPr wrap="square">
            <a:spAutoFit/>
          </a:bodyPr>
          <a:lstStyle/>
          <a:p>
            <a:pPr lvl="0"/>
            <a:r>
              <a:rPr lang="en-GB" sz="1400" dirty="0">
                <a:solidFill>
                  <a:prstClr val="black"/>
                </a:solidFill>
                <a:latin typeface="Arial" panose="020B0604020202020204" pitchFamily="34" charset="0"/>
                <a:cs typeface="Arial" panose="020B0604020202020204" pitchFamily="34" charset="0"/>
              </a:rPr>
              <a:t>ECC’s Research &amp; Citizen Insight and Public Health teams also carried out a deep-dive into the quantitative data available locally and nationally, as well as research with our own employees who may be JAM.</a:t>
            </a:r>
          </a:p>
        </p:txBody>
      </p:sp>
      <p:pic>
        <p:nvPicPr>
          <p:cNvPr id="14" name="Picture 13">
            <a:extLst>
              <a:ext uri="{FF2B5EF4-FFF2-40B4-BE49-F238E27FC236}">
                <a16:creationId xmlns:a16="http://schemas.microsoft.com/office/drawing/2014/main" id="{2DCF0362-5266-4573-82B1-137476676C3D}"/>
              </a:ext>
            </a:extLst>
          </p:cNvPr>
          <p:cNvPicPr>
            <a:picLocks noChangeAspect="1"/>
          </p:cNvPicPr>
          <p:nvPr/>
        </p:nvPicPr>
        <p:blipFill>
          <a:blip r:embed="rId4"/>
          <a:stretch>
            <a:fillRect/>
          </a:stretch>
        </p:blipFill>
        <p:spPr>
          <a:xfrm>
            <a:off x="327254" y="4302461"/>
            <a:ext cx="3631896" cy="1721420"/>
          </a:xfrm>
          <a:prstGeom prst="rect">
            <a:avLst/>
          </a:prstGeom>
        </p:spPr>
      </p:pic>
      <p:pic>
        <p:nvPicPr>
          <p:cNvPr id="15" name="Picture 14">
            <a:extLst>
              <a:ext uri="{FF2B5EF4-FFF2-40B4-BE49-F238E27FC236}">
                <a16:creationId xmlns:a16="http://schemas.microsoft.com/office/drawing/2014/main" id="{E7B9C8FC-FCB3-43EA-94FA-27497E1BCB2D}"/>
              </a:ext>
            </a:extLst>
          </p:cNvPr>
          <p:cNvPicPr>
            <a:picLocks noChangeAspect="1"/>
          </p:cNvPicPr>
          <p:nvPr/>
        </p:nvPicPr>
        <p:blipFill>
          <a:blip r:embed="rId5"/>
          <a:stretch>
            <a:fillRect/>
          </a:stretch>
        </p:blipFill>
        <p:spPr>
          <a:xfrm>
            <a:off x="4061227" y="4302461"/>
            <a:ext cx="4831253" cy="1670309"/>
          </a:xfrm>
          <a:prstGeom prst="rect">
            <a:avLst/>
          </a:prstGeom>
        </p:spPr>
      </p:pic>
      <p:sp>
        <p:nvSpPr>
          <p:cNvPr id="16" name="Rectangle 15">
            <a:extLst>
              <a:ext uri="{FF2B5EF4-FFF2-40B4-BE49-F238E27FC236}">
                <a16:creationId xmlns:a16="http://schemas.microsoft.com/office/drawing/2014/main" id="{EAB3DA3A-FE7F-4714-A2DE-71F387AE6362}"/>
              </a:ext>
            </a:extLst>
          </p:cNvPr>
          <p:cNvSpPr/>
          <p:nvPr/>
        </p:nvSpPr>
        <p:spPr>
          <a:xfrm>
            <a:off x="251520" y="3864006"/>
            <a:ext cx="5544616"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The research sample contained a diverse mix of participants:</a:t>
            </a:r>
          </a:p>
        </p:txBody>
      </p:sp>
    </p:spTree>
    <p:extLst>
      <p:ext uri="{BB962C8B-B14F-4D97-AF65-F5344CB8AC3E}">
        <p14:creationId xmlns:p14="http://schemas.microsoft.com/office/powerpoint/2010/main" val="117849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9FE1ACF-C607-4D52-9068-EB3AC2E2A1F3}"/>
              </a:ext>
            </a:extLst>
          </p:cNvPr>
          <p:cNvSpPr/>
          <p:nvPr/>
        </p:nvSpPr>
        <p:spPr>
          <a:xfrm>
            <a:off x="251520" y="3954818"/>
            <a:ext cx="2808312" cy="43990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F761B498-685A-4AF7-B92A-DF3CBA172586}"/>
              </a:ext>
            </a:extLst>
          </p:cNvPr>
          <p:cNvPicPr>
            <a:picLocks noChangeAspect="1"/>
          </p:cNvPicPr>
          <p:nvPr/>
        </p:nvPicPr>
        <p:blipFill rotWithShape="1">
          <a:blip r:embed="rId3"/>
          <a:srcRect t="22946"/>
          <a:stretch/>
        </p:blipFill>
        <p:spPr>
          <a:xfrm>
            <a:off x="1115616" y="4382570"/>
            <a:ext cx="7802824" cy="2358798"/>
          </a:xfrm>
          <a:prstGeom prst="rect">
            <a:avLst/>
          </a:prstGeom>
        </p:spPr>
      </p:pic>
      <p:sp>
        <p:nvSpPr>
          <p:cNvPr id="4" name="Date Placeholder 5">
            <a:extLst>
              <a:ext uri="{FF2B5EF4-FFF2-40B4-BE49-F238E27FC236}">
                <a16:creationId xmlns:a16="http://schemas.microsoft.com/office/drawing/2014/main" id="{24EDD21C-B3C4-4A12-9A1D-46EADE6BA4E1}"/>
              </a:ext>
            </a:extLst>
          </p:cNvPr>
          <p:cNvSpPr>
            <a:spLocks noGrp="1"/>
          </p:cNvSpPr>
          <p:nvPr>
            <p:ph type="dt" sz="half" idx="10"/>
          </p:nvPr>
        </p:nvSpPr>
        <p:spPr>
          <a:xfrm>
            <a:off x="134754" y="116632"/>
            <a:ext cx="1120140" cy="338138"/>
          </a:xfrm>
          <a:solidFill>
            <a:schemeClr val="bg1"/>
          </a:solidFill>
          <a:ln>
            <a:solidFill>
              <a:srgbClr val="E40037"/>
            </a:solidFill>
          </a:ln>
        </p:spPr>
        <p:txBody>
          <a:bodyPr/>
          <a:lstStyle/>
          <a:p>
            <a:pPr algn="ctr" defTabSz="685800" eaLnBrk="1" fontAlgn="auto" hangingPunct="1">
              <a:spcBef>
                <a:spcPts val="0"/>
              </a:spcBef>
              <a:spcAft>
                <a:spcPts val="0"/>
              </a:spcAft>
              <a:defRPr/>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defRPr/>
              </a:pPr>
              <a:t>22/06/2020</a:t>
            </a:fld>
            <a:endParaRPr lang="en-GB" sz="1200" dirty="0">
              <a:solidFill>
                <a:srgbClr val="E40037"/>
              </a:solidFill>
              <a:latin typeface="Arial Black" panose="020B0A04020102020204" pitchFamily="34" charset="0"/>
              <a:ea typeface="+mn-ea"/>
            </a:endParaRPr>
          </a:p>
        </p:txBody>
      </p:sp>
      <p:sp>
        <p:nvSpPr>
          <p:cNvPr id="5" name="Date Placeholder 5">
            <a:extLst>
              <a:ext uri="{FF2B5EF4-FFF2-40B4-BE49-F238E27FC236}">
                <a16:creationId xmlns:a16="http://schemas.microsoft.com/office/drawing/2014/main" id="{B4F5CC98-BF9F-4F39-91A3-A0D82D4C2D92}"/>
              </a:ext>
            </a:extLst>
          </p:cNvPr>
          <p:cNvSpPr txBox="1">
            <a:spLocks/>
          </p:cNvSpPr>
          <p:nvPr/>
        </p:nvSpPr>
        <p:spPr>
          <a:xfrm>
            <a:off x="1403648" y="116632"/>
            <a:ext cx="7353300" cy="338138"/>
          </a:xfrm>
          <a:prstGeom prst="rect">
            <a:avLst/>
          </a:prstGeom>
          <a:solidFill>
            <a:srgbClr val="E40037"/>
          </a:solidFill>
          <a:ln>
            <a:solidFill>
              <a:srgbClr val="E40037"/>
            </a:solidFill>
          </a:ln>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GB" dirty="0">
                <a:solidFill>
                  <a:prstClr val="white"/>
                </a:solidFill>
                <a:latin typeface="Arial Black" panose="020B0A04020102020204" pitchFamily="34" charset="0"/>
              </a:rPr>
              <a:t>Key research findings</a:t>
            </a:r>
          </a:p>
        </p:txBody>
      </p:sp>
      <p:sp>
        <p:nvSpPr>
          <p:cNvPr id="3" name="Rectangle 2">
            <a:extLst>
              <a:ext uri="{FF2B5EF4-FFF2-40B4-BE49-F238E27FC236}">
                <a16:creationId xmlns:a16="http://schemas.microsoft.com/office/drawing/2014/main" id="{C10C4DAD-354F-42B0-814B-3FC162DBD171}"/>
              </a:ext>
            </a:extLst>
          </p:cNvPr>
          <p:cNvSpPr/>
          <p:nvPr/>
        </p:nvSpPr>
        <p:spPr>
          <a:xfrm>
            <a:off x="694824" y="692828"/>
            <a:ext cx="2581032" cy="100811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AB6D2EFD-39CA-4582-83EC-A88A5BB65F6D}"/>
              </a:ext>
            </a:extLst>
          </p:cNvPr>
          <p:cNvSpPr txBox="1"/>
          <p:nvPr/>
        </p:nvSpPr>
        <p:spPr>
          <a:xfrm>
            <a:off x="766832" y="746835"/>
            <a:ext cx="2509024"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kern="0" dirty="0">
                <a:solidFill>
                  <a:srgbClr val="000000"/>
                </a:solidFill>
                <a:latin typeface="Arial" panose="020B0604020202020204"/>
              </a:rPr>
              <a:t>JAM families are not homogenous, but can be grouped according to three broad typologies:</a:t>
            </a:r>
            <a:endParaRPr lang="en-GB" sz="1400" kern="0" dirty="0">
              <a:solidFill>
                <a:srgbClr val="000000"/>
              </a:solidFill>
              <a:latin typeface="Arial" panose="020B0604020202020204"/>
            </a:endParaRPr>
          </a:p>
        </p:txBody>
      </p:sp>
      <p:sp>
        <p:nvSpPr>
          <p:cNvPr id="19" name="Pentagon 13">
            <a:extLst>
              <a:ext uri="{FF2B5EF4-FFF2-40B4-BE49-F238E27FC236}">
                <a16:creationId xmlns:a16="http://schemas.microsoft.com/office/drawing/2014/main" id="{800F56C0-8432-454B-B770-8BEC9A99C753}"/>
              </a:ext>
            </a:extLst>
          </p:cNvPr>
          <p:cNvSpPr/>
          <p:nvPr/>
        </p:nvSpPr>
        <p:spPr>
          <a:xfrm>
            <a:off x="146010" y="697661"/>
            <a:ext cx="476806" cy="1003280"/>
          </a:xfrm>
          <a:prstGeom prst="homePlate">
            <a:avLst>
              <a:gd name="adj" fmla="val 30364"/>
            </a:avLst>
          </a:prstGeom>
          <a:solidFill>
            <a:srgbClr val="006DA6"/>
          </a:solidFill>
          <a:ln w="25400" cap="flat" cmpd="sng" algn="ctr">
            <a:noFill/>
            <a:prstDash val="solid"/>
          </a:ln>
          <a:effectLst/>
        </p:spPr>
        <p:txBody>
          <a:bodyPr lIns="360000" tIns="360000" rIns="360000" bIns="360000" rtlCol="0" anchor="ctr"/>
          <a:lstStyle/>
          <a:p>
            <a:pPr marL="22225"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charset="0"/>
                <a:ea typeface="Arial" charset="0"/>
                <a:cs typeface="Arial" charset="0"/>
              </a:rPr>
              <a:t>1</a:t>
            </a:r>
          </a:p>
        </p:txBody>
      </p:sp>
      <p:pic>
        <p:nvPicPr>
          <p:cNvPr id="24" name="Picture 23">
            <a:extLst>
              <a:ext uri="{FF2B5EF4-FFF2-40B4-BE49-F238E27FC236}">
                <a16:creationId xmlns:a16="http://schemas.microsoft.com/office/drawing/2014/main" id="{38C72437-AC3A-4166-B57E-4B9AD82E7884}"/>
              </a:ext>
            </a:extLst>
          </p:cNvPr>
          <p:cNvPicPr>
            <a:picLocks noChangeAspect="1"/>
          </p:cNvPicPr>
          <p:nvPr/>
        </p:nvPicPr>
        <p:blipFill>
          <a:blip r:embed="rId4"/>
          <a:stretch>
            <a:fillRect/>
          </a:stretch>
        </p:blipFill>
        <p:spPr>
          <a:xfrm>
            <a:off x="1403648" y="489938"/>
            <a:ext cx="7705167" cy="3155086"/>
          </a:xfrm>
          <a:prstGeom prst="rect">
            <a:avLst/>
          </a:prstGeom>
        </p:spPr>
      </p:pic>
      <p:sp>
        <p:nvSpPr>
          <p:cNvPr id="25" name="Rectangle 24">
            <a:extLst>
              <a:ext uri="{FF2B5EF4-FFF2-40B4-BE49-F238E27FC236}">
                <a16:creationId xmlns:a16="http://schemas.microsoft.com/office/drawing/2014/main" id="{39ACF074-B53A-4ED6-8A9F-9C45545CB475}"/>
              </a:ext>
            </a:extLst>
          </p:cNvPr>
          <p:cNvSpPr/>
          <p:nvPr/>
        </p:nvSpPr>
        <p:spPr>
          <a:xfrm>
            <a:off x="251520" y="3933056"/>
            <a:ext cx="2880320" cy="461665"/>
          </a:xfrm>
          <a:prstGeom prst="rect">
            <a:avLst/>
          </a:prstGeom>
        </p:spPr>
        <p:txBody>
          <a:bodyPr wrap="square">
            <a:spAutoFit/>
          </a:bodyPr>
          <a:lstStyle/>
          <a:p>
            <a:pPr marL="0" indent="0" fontAlgn="auto">
              <a:spcAft>
                <a:spcPts val="0"/>
              </a:spcAft>
              <a:buNone/>
            </a:pPr>
            <a:r>
              <a:rPr lang="en-US" sz="1200" dirty="0">
                <a:latin typeface="Arial" panose="020B0604020202020204" pitchFamily="34" charset="0"/>
                <a:cs typeface="Arial" panose="020B0604020202020204" pitchFamily="34" charset="0"/>
              </a:rPr>
              <a:t>There are a number of factors that can indicate where families sit on this scale:</a:t>
            </a:r>
          </a:p>
        </p:txBody>
      </p:sp>
      <p:sp>
        <p:nvSpPr>
          <p:cNvPr id="27" name="Rectangle 26">
            <a:extLst>
              <a:ext uri="{FF2B5EF4-FFF2-40B4-BE49-F238E27FC236}">
                <a16:creationId xmlns:a16="http://schemas.microsoft.com/office/drawing/2014/main" id="{EDD4FD2A-FB9D-4B64-B5CF-FD9C5DC6DAC8}"/>
              </a:ext>
            </a:extLst>
          </p:cNvPr>
          <p:cNvSpPr/>
          <p:nvPr/>
        </p:nvSpPr>
        <p:spPr>
          <a:xfrm>
            <a:off x="146010" y="3890681"/>
            <a:ext cx="8843711" cy="28815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080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a:extLst>
              <a:ext uri="{FF2B5EF4-FFF2-40B4-BE49-F238E27FC236}">
                <a16:creationId xmlns:a16="http://schemas.microsoft.com/office/drawing/2014/main" id="{24EDD21C-B3C4-4A12-9A1D-46EADE6BA4E1}"/>
              </a:ext>
            </a:extLst>
          </p:cNvPr>
          <p:cNvSpPr>
            <a:spLocks noGrp="1"/>
          </p:cNvSpPr>
          <p:nvPr>
            <p:ph type="dt" sz="half" idx="10"/>
          </p:nvPr>
        </p:nvSpPr>
        <p:spPr>
          <a:xfrm>
            <a:off x="134754" y="116632"/>
            <a:ext cx="1120140" cy="338138"/>
          </a:xfrm>
          <a:solidFill>
            <a:schemeClr val="bg1"/>
          </a:solidFill>
          <a:ln>
            <a:solidFill>
              <a:srgbClr val="E40037"/>
            </a:solidFill>
          </a:ln>
        </p:spPr>
        <p:txBody>
          <a:bodyPr/>
          <a:lstStyle/>
          <a:p>
            <a:pPr algn="ctr" defTabSz="685800" eaLnBrk="1" fontAlgn="auto" hangingPunct="1">
              <a:spcBef>
                <a:spcPts val="0"/>
              </a:spcBef>
              <a:spcAft>
                <a:spcPts val="0"/>
              </a:spcAft>
              <a:defRPr/>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defRPr/>
              </a:pPr>
              <a:t>22/06/2020</a:t>
            </a:fld>
            <a:endParaRPr lang="en-GB" sz="1200" dirty="0">
              <a:solidFill>
                <a:srgbClr val="E40037"/>
              </a:solidFill>
              <a:latin typeface="Arial Black" panose="020B0A04020102020204" pitchFamily="34" charset="0"/>
              <a:ea typeface="+mn-ea"/>
            </a:endParaRPr>
          </a:p>
        </p:txBody>
      </p:sp>
      <p:sp>
        <p:nvSpPr>
          <p:cNvPr id="5" name="Date Placeholder 5">
            <a:extLst>
              <a:ext uri="{FF2B5EF4-FFF2-40B4-BE49-F238E27FC236}">
                <a16:creationId xmlns:a16="http://schemas.microsoft.com/office/drawing/2014/main" id="{B4F5CC98-BF9F-4F39-91A3-A0D82D4C2D92}"/>
              </a:ext>
            </a:extLst>
          </p:cNvPr>
          <p:cNvSpPr txBox="1">
            <a:spLocks/>
          </p:cNvSpPr>
          <p:nvPr/>
        </p:nvSpPr>
        <p:spPr>
          <a:xfrm>
            <a:off x="1403648" y="116632"/>
            <a:ext cx="7353300" cy="338138"/>
          </a:xfrm>
          <a:prstGeom prst="rect">
            <a:avLst/>
          </a:prstGeom>
          <a:solidFill>
            <a:srgbClr val="E40037"/>
          </a:solidFill>
          <a:ln>
            <a:solidFill>
              <a:srgbClr val="E40037"/>
            </a:solidFill>
          </a:ln>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GB" dirty="0">
                <a:solidFill>
                  <a:prstClr val="white"/>
                </a:solidFill>
                <a:latin typeface="Arial Black" panose="020B0A04020102020204" pitchFamily="34" charset="0"/>
              </a:rPr>
              <a:t>Key research findings </a:t>
            </a:r>
          </a:p>
        </p:txBody>
      </p:sp>
      <p:sp>
        <p:nvSpPr>
          <p:cNvPr id="10" name="Pentagon 13">
            <a:extLst>
              <a:ext uri="{FF2B5EF4-FFF2-40B4-BE49-F238E27FC236}">
                <a16:creationId xmlns:a16="http://schemas.microsoft.com/office/drawing/2014/main" id="{89F2D872-6DE8-4C2B-942D-B5133044F421}"/>
              </a:ext>
            </a:extLst>
          </p:cNvPr>
          <p:cNvSpPr/>
          <p:nvPr/>
        </p:nvSpPr>
        <p:spPr>
          <a:xfrm>
            <a:off x="143710" y="692696"/>
            <a:ext cx="476806" cy="1056960"/>
          </a:xfrm>
          <a:prstGeom prst="homePlate">
            <a:avLst>
              <a:gd name="adj" fmla="val 30364"/>
            </a:avLst>
          </a:prstGeom>
          <a:solidFill>
            <a:srgbClr val="006DA6"/>
          </a:solidFill>
          <a:ln w="25400" cap="flat" cmpd="sng" algn="ctr">
            <a:noFill/>
            <a:prstDash val="solid"/>
          </a:ln>
          <a:effectLst/>
        </p:spPr>
        <p:txBody>
          <a:bodyPr lIns="360000" tIns="360000" rIns="360000" bIns="360000" rtlCol="0" anchor="ctr"/>
          <a:lstStyle/>
          <a:p>
            <a:pPr marL="22225"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rgbClr val="FFFFFF"/>
                </a:solidFill>
                <a:latin typeface="Arial" charset="0"/>
                <a:ea typeface="Arial" charset="0"/>
                <a:cs typeface="Arial" charset="0"/>
              </a:rPr>
              <a:t>2</a:t>
            </a:r>
            <a:endParaRPr kumimoji="0" lang="en-US" sz="2800" b="1" i="0" u="none" strike="noStrike" kern="0" cap="none" spc="0" normalizeH="0" baseline="0" noProof="0" dirty="0">
              <a:ln>
                <a:noFill/>
              </a:ln>
              <a:solidFill>
                <a:srgbClr val="FFFFFF"/>
              </a:solidFill>
              <a:effectLst/>
              <a:uLnTx/>
              <a:uFillTx/>
              <a:latin typeface="Arial" charset="0"/>
              <a:ea typeface="Arial" charset="0"/>
              <a:cs typeface="Arial" charset="0"/>
            </a:endParaRPr>
          </a:p>
        </p:txBody>
      </p:sp>
      <p:sp>
        <p:nvSpPr>
          <p:cNvPr id="12" name="Pentagon 13">
            <a:extLst>
              <a:ext uri="{FF2B5EF4-FFF2-40B4-BE49-F238E27FC236}">
                <a16:creationId xmlns:a16="http://schemas.microsoft.com/office/drawing/2014/main" id="{22656D1A-E92C-4865-AB6E-D402C51A46A2}"/>
              </a:ext>
            </a:extLst>
          </p:cNvPr>
          <p:cNvSpPr/>
          <p:nvPr/>
        </p:nvSpPr>
        <p:spPr>
          <a:xfrm>
            <a:off x="143710" y="1916832"/>
            <a:ext cx="476806" cy="1341423"/>
          </a:xfrm>
          <a:prstGeom prst="homePlate">
            <a:avLst>
              <a:gd name="adj" fmla="val 30364"/>
            </a:avLst>
          </a:prstGeom>
          <a:solidFill>
            <a:srgbClr val="006DA6"/>
          </a:solidFill>
          <a:ln w="25400" cap="flat" cmpd="sng" algn="ctr">
            <a:noFill/>
            <a:prstDash val="solid"/>
          </a:ln>
          <a:effectLst/>
        </p:spPr>
        <p:txBody>
          <a:bodyPr lIns="360000" tIns="360000" rIns="360000" bIns="360000" rtlCol="0" anchor="ctr"/>
          <a:lstStyle/>
          <a:p>
            <a:pPr marL="22225"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rgbClr val="FFFFFF"/>
                </a:solidFill>
                <a:latin typeface="Arial" charset="0"/>
                <a:ea typeface="Arial" charset="0"/>
                <a:cs typeface="Arial" charset="0"/>
              </a:rPr>
              <a:t>3</a:t>
            </a:r>
            <a:endParaRPr kumimoji="0" lang="en-US" sz="2800" b="1" i="0" u="none" strike="noStrike" kern="0" cap="none" spc="0" normalizeH="0" baseline="0" noProof="0" dirty="0">
              <a:ln>
                <a:noFill/>
              </a:ln>
              <a:solidFill>
                <a:srgbClr val="FFFFFF"/>
              </a:solidFill>
              <a:effectLst/>
              <a:uLnTx/>
              <a:uFillTx/>
              <a:latin typeface="Arial" charset="0"/>
              <a:ea typeface="Arial" charset="0"/>
              <a:cs typeface="Arial" charset="0"/>
            </a:endParaRPr>
          </a:p>
        </p:txBody>
      </p:sp>
      <p:sp>
        <p:nvSpPr>
          <p:cNvPr id="13" name="Pentagon 13">
            <a:extLst>
              <a:ext uri="{FF2B5EF4-FFF2-40B4-BE49-F238E27FC236}">
                <a16:creationId xmlns:a16="http://schemas.microsoft.com/office/drawing/2014/main" id="{138E133D-C72E-45E1-A804-BBF0D9CF728F}"/>
              </a:ext>
            </a:extLst>
          </p:cNvPr>
          <p:cNvSpPr/>
          <p:nvPr/>
        </p:nvSpPr>
        <p:spPr>
          <a:xfrm>
            <a:off x="143710" y="3429000"/>
            <a:ext cx="476806" cy="810364"/>
          </a:xfrm>
          <a:prstGeom prst="homePlate">
            <a:avLst>
              <a:gd name="adj" fmla="val 30364"/>
            </a:avLst>
          </a:prstGeom>
          <a:solidFill>
            <a:srgbClr val="006DA6"/>
          </a:solidFill>
          <a:ln w="25400" cap="flat" cmpd="sng" algn="ctr">
            <a:noFill/>
            <a:prstDash val="solid"/>
          </a:ln>
          <a:effectLst/>
        </p:spPr>
        <p:txBody>
          <a:bodyPr lIns="360000" tIns="360000" rIns="360000" bIns="360000" rtlCol="0" anchor="ctr"/>
          <a:lstStyle/>
          <a:p>
            <a:pPr marL="22225"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rgbClr val="FFFFFF"/>
                </a:solidFill>
                <a:latin typeface="Arial" charset="0"/>
                <a:ea typeface="Arial" charset="0"/>
                <a:cs typeface="Arial" charset="0"/>
              </a:rPr>
              <a:t>4</a:t>
            </a:r>
            <a:endParaRPr kumimoji="0" lang="en-US" sz="2800" b="1" i="0" u="none" strike="noStrike" kern="0" cap="none" spc="0" normalizeH="0" baseline="0" noProof="0" dirty="0">
              <a:ln>
                <a:noFill/>
              </a:ln>
              <a:solidFill>
                <a:srgbClr val="FFFFFF"/>
              </a:solidFill>
              <a:effectLst/>
              <a:uLnTx/>
              <a:uFillTx/>
              <a:latin typeface="Arial" charset="0"/>
              <a:ea typeface="Arial" charset="0"/>
              <a:cs typeface="Arial" charset="0"/>
            </a:endParaRPr>
          </a:p>
        </p:txBody>
      </p:sp>
      <p:sp>
        <p:nvSpPr>
          <p:cNvPr id="14" name="Pentagon 13">
            <a:extLst>
              <a:ext uri="{FF2B5EF4-FFF2-40B4-BE49-F238E27FC236}">
                <a16:creationId xmlns:a16="http://schemas.microsoft.com/office/drawing/2014/main" id="{6DE7B94A-67D8-4DE9-899B-8DC1EDF7E43D}"/>
              </a:ext>
            </a:extLst>
          </p:cNvPr>
          <p:cNvSpPr/>
          <p:nvPr/>
        </p:nvSpPr>
        <p:spPr>
          <a:xfrm>
            <a:off x="143710" y="4437112"/>
            <a:ext cx="476806" cy="949152"/>
          </a:xfrm>
          <a:prstGeom prst="homePlate">
            <a:avLst>
              <a:gd name="adj" fmla="val 30364"/>
            </a:avLst>
          </a:prstGeom>
          <a:solidFill>
            <a:srgbClr val="006DA6"/>
          </a:solidFill>
          <a:ln w="25400" cap="flat" cmpd="sng" algn="ctr">
            <a:noFill/>
            <a:prstDash val="solid"/>
          </a:ln>
          <a:effectLst/>
        </p:spPr>
        <p:txBody>
          <a:bodyPr lIns="360000" tIns="360000" rIns="360000" bIns="360000" rtlCol="0" anchor="ctr"/>
          <a:lstStyle/>
          <a:p>
            <a:pPr marL="22225"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rgbClr val="FFFFFF"/>
                </a:solidFill>
                <a:latin typeface="Arial" charset="0"/>
                <a:ea typeface="Arial" charset="0"/>
                <a:cs typeface="Arial" charset="0"/>
              </a:rPr>
              <a:t>5</a:t>
            </a:r>
            <a:endParaRPr kumimoji="0" lang="en-US" sz="2800" b="1" i="0" u="none" strike="noStrike" kern="0" cap="none" spc="0" normalizeH="0" baseline="0" noProof="0" dirty="0">
              <a:ln>
                <a:noFill/>
              </a:ln>
              <a:solidFill>
                <a:srgbClr val="FFFFFF"/>
              </a:solidFill>
              <a:effectLst/>
              <a:uLnTx/>
              <a:uFillTx/>
              <a:latin typeface="Arial" charset="0"/>
              <a:ea typeface="Arial" charset="0"/>
              <a:cs typeface="Arial" charset="0"/>
            </a:endParaRPr>
          </a:p>
        </p:txBody>
      </p:sp>
      <p:sp>
        <p:nvSpPr>
          <p:cNvPr id="15" name="Rectangle 14">
            <a:extLst>
              <a:ext uri="{FF2B5EF4-FFF2-40B4-BE49-F238E27FC236}">
                <a16:creationId xmlns:a16="http://schemas.microsoft.com/office/drawing/2014/main" id="{7BBDDEE2-0DC3-439D-9943-5F2530853ABB}"/>
              </a:ext>
            </a:extLst>
          </p:cNvPr>
          <p:cNvSpPr/>
          <p:nvPr/>
        </p:nvSpPr>
        <p:spPr>
          <a:xfrm>
            <a:off x="692524" y="723540"/>
            <a:ext cx="8208912" cy="102611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fontAlgn="auto" hangingPunct="1">
              <a:spcBef>
                <a:spcPts val="0"/>
              </a:spcBef>
              <a:spcAft>
                <a:spcPts val="0"/>
              </a:spcAft>
            </a:pPr>
            <a:r>
              <a:rPr lang="en-GB" sz="1400" b="1" dirty="0">
                <a:solidFill>
                  <a:srgbClr val="000000"/>
                </a:solidFill>
                <a:latin typeface="Arial" panose="020B0604020202020204"/>
              </a:rPr>
              <a:t>Ensuring that children have a fulfilling and enjoyable upbringing is the priority for JAM families </a:t>
            </a:r>
          </a:p>
          <a:p>
            <a:pPr marL="285750" lvl="0" indent="-285750" eaLnBrk="1" fontAlgn="auto" hangingPunct="1">
              <a:spcBef>
                <a:spcPts val="0"/>
              </a:spcBef>
              <a:spcAft>
                <a:spcPts val="0"/>
              </a:spcAft>
              <a:buClr>
                <a:srgbClr val="006DA6"/>
              </a:buClr>
              <a:buFont typeface="Arial" panose="020B0604020202020204" pitchFamily="34" charset="0"/>
              <a:buChar char="•"/>
            </a:pPr>
            <a:r>
              <a:rPr lang="en-GB" sz="1400" dirty="0">
                <a:solidFill>
                  <a:srgbClr val="000000"/>
                </a:solidFill>
                <a:latin typeface="Arial" panose="020B0604020202020204"/>
              </a:rPr>
              <a:t>They work hard to isolate their children from the worst effects of their financial situation</a:t>
            </a:r>
          </a:p>
          <a:p>
            <a:pPr marL="285750" lvl="0" indent="-285750" eaLnBrk="1" fontAlgn="auto" hangingPunct="1">
              <a:spcBef>
                <a:spcPts val="0"/>
              </a:spcBef>
              <a:spcAft>
                <a:spcPts val="0"/>
              </a:spcAft>
              <a:buClr>
                <a:srgbClr val="006DA6"/>
              </a:buClr>
              <a:buFont typeface="Arial" panose="020B0604020202020204" pitchFamily="34" charset="0"/>
              <a:buChar char="•"/>
            </a:pPr>
            <a:r>
              <a:rPr lang="en-GB" sz="1400" dirty="0">
                <a:solidFill>
                  <a:srgbClr val="000000"/>
                </a:solidFill>
                <a:latin typeface="Arial" panose="020B0604020202020204"/>
              </a:rPr>
              <a:t>Income level is not the primary frame through which they define themselves. Instead, they see themselves as ordinary, working families</a:t>
            </a:r>
          </a:p>
        </p:txBody>
      </p:sp>
      <p:sp>
        <p:nvSpPr>
          <p:cNvPr id="16" name="Rectangle 15">
            <a:extLst>
              <a:ext uri="{FF2B5EF4-FFF2-40B4-BE49-F238E27FC236}">
                <a16:creationId xmlns:a16="http://schemas.microsoft.com/office/drawing/2014/main" id="{0B56D8C6-B1BA-4434-BEA4-D95F53C5C83A}"/>
              </a:ext>
            </a:extLst>
          </p:cNvPr>
          <p:cNvSpPr/>
          <p:nvPr/>
        </p:nvSpPr>
        <p:spPr>
          <a:xfrm>
            <a:off x="685479" y="1916832"/>
            <a:ext cx="8208912" cy="131691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fontAlgn="auto" hangingPunct="1">
              <a:spcBef>
                <a:spcPts val="0"/>
              </a:spcBef>
              <a:spcAft>
                <a:spcPts val="0"/>
              </a:spcAft>
            </a:pPr>
            <a:r>
              <a:rPr lang="en-GB" sz="1400" b="1" dirty="0">
                <a:solidFill>
                  <a:srgbClr val="000000"/>
                </a:solidFill>
                <a:latin typeface="Arial" panose="020B0604020202020204"/>
              </a:rPr>
              <a:t>All JAM families are in an uncertain financial situation month-to-month, with limited resilience for dealing with the unexpected</a:t>
            </a:r>
          </a:p>
          <a:p>
            <a:pPr marL="342900" lvl="0" indent="-342900" eaLnBrk="1" fontAlgn="auto" hangingPunct="1">
              <a:spcBef>
                <a:spcPts val="0"/>
              </a:spcBef>
              <a:spcAft>
                <a:spcPts val="0"/>
              </a:spcAft>
              <a:buClr>
                <a:srgbClr val="006DA6"/>
              </a:buClr>
              <a:buFont typeface="Arial" panose="020B0604020202020204" pitchFamily="34" charset="0"/>
              <a:buChar char="•"/>
            </a:pPr>
            <a:r>
              <a:rPr lang="en-GB" sz="1400" dirty="0">
                <a:solidFill>
                  <a:srgbClr val="000000"/>
                </a:solidFill>
                <a:latin typeface="Arial" panose="020B0604020202020204"/>
              </a:rPr>
              <a:t>Differences in stability of the 3 groups are shaped by factors including debt and income regularity</a:t>
            </a:r>
          </a:p>
          <a:p>
            <a:pPr marL="342900" lvl="0" indent="-342900" eaLnBrk="1" fontAlgn="auto" hangingPunct="1">
              <a:spcBef>
                <a:spcPts val="0"/>
              </a:spcBef>
              <a:spcAft>
                <a:spcPts val="0"/>
              </a:spcAft>
              <a:buClr>
                <a:srgbClr val="006DA6"/>
              </a:buClr>
              <a:buFont typeface="Arial" panose="020B0604020202020204" pitchFamily="34" charset="0"/>
              <a:buChar char="•"/>
            </a:pPr>
            <a:r>
              <a:rPr lang="en-GB" sz="1400" dirty="0">
                <a:solidFill>
                  <a:srgbClr val="000000"/>
                </a:solidFill>
                <a:latin typeface="Arial" panose="020B0604020202020204"/>
              </a:rPr>
              <a:t>Managing money on an insufficient income requires JAM families to be ‘savvy’. This takes considerable time and mental energy, leaving limited mental ‘bandwidth’ for thinking about </a:t>
            </a:r>
            <a:br>
              <a:rPr lang="en-GB" sz="1400" dirty="0">
                <a:solidFill>
                  <a:srgbClr val="000000"/>
                </a:solidFill>
                <a:latin typeface="Arial" panose="020B0604020202020204"/>
              </a:rPr>
            </a:br>
            <a:r>
              <a:rPr lang="en-GB" sz="1400" dirty="0">
                <a:solidFill>
                  <a:srgbClr val="000000"/>
                </a:solidFill>
                <a:latin typeface="Arial" panose="020B0604020202020204"/>
              </a:rPr>
              <a:t>much else</a:t>
            </a:r>
          </a:p>
        </p:txBody>
      </p:sp>
      <p:sp>
        <p:nvSpPr>
          <p:cNvPr id="17" name="Rectangle 16">
            <a:extLst>
              <a:ext uri="{FF2B5EF4-FFF2-40B4-BE49-F238E27FC236}">
                <a16:creationId xmlns:a16="http://schemas.microsoft.com/office/drawing/2014/main" id="{646ECECC-47ED-4970-9D14-CA5386DC6C40}"/>
              </a:ext>
            </a:extLst>
          </p:cNvPr>
          <p:cNvSpPr/>
          <p:nvPr/>
        </p:nvSpPr>
        <p:spPr>
          <a:xfrm>
            <a:off x="685479" y="3429000"/>
            <a:ext cx="8208912" cy="78447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fontAlgn="auto" hangingPunct="1">
              <a:spcBef>
                <a:spcPts val="0"/>
              </a:spcBef>
              <a:spcAft>
                <a:spcPts val="0"/>
              </a:spcAft>
            </a:pPr>
            <a:r>
              <a:rPr lang="en-GB" sz="1400" b="1" dirty="0">
                <a:solidFill>
                  <a:srgbClr val="000000"/>
                </a:solidFill>
                <a:latin typeface="Arial" panose="020B0604020202020204"/>
              </a:rPr>
              <a:t>Ability to plan for the future relies on feeling stable and in control in the present</a:t>
            </a:r>
          </a:p>
          <a:p>
            <a:pPr marL="342900" lvl="0" indent="-342900" eaLnBrk="1" fontAlgn="auto" hangingPunct="1">
              <a:spcBef>
                <a:spcPts val="0"/>
              </a:spcBef>
              <a:spcAft>
                <a:spcPts val="0"/>
              </a:spcAft>
              <a:buClr>
                <a:srgbClr val="006DA6"/>
              </a:buClr>
              <a:buFont typeface="Arial" panose="020B0604020202020204" pitchFamily="34" charset="0"/>
              <a:buChar char="•"/>
            </a:pPr>
            <a:r>
              <a:rPr lang="en-GB" sz="1400" dirty="0">
                <a:solidFill>
                  <a:srgbClr val="000000"/>
                </a:solidFill>
                <a:latin typeface="Arial" panose="020B0604020202020204"/>
              </a:rPr>
              <a:t>Plans are often tangible and actionable, with three common goals being: achieving financial stability, increasing family time, and ensuring housing continues to meet their family’s needs</a:t>
            </a:r>
          </a:p>
        </p:txBody>
      </p:sp>
      <p:sp>
        <p:nvSpPr>
          <p:cNvPr id="18" name="Rectangle 17">
            <a:extLst>
              <a:ext uri="{FF2B5EF4-FFF2-40B4-BE49-F238E27FC236}">
                <a16:creationId xmlns:a16="http://schemas.microsoft.com/office/drawing/2014/main" id="{AC593889-C872-42AB-B053-EE9859CDF245}"/>
              </a:ext>
            </a:extLst>
          </p:cNvPr>
          <p:cNvSpPr/>
          <p:nvPr/>
        </p:nvSpPr>
        <p:spPr>
          <a:xfrm>
            <a:off x="692524" y="4437112"/>
            <a:ext cx="8208912" cy="222715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fontAlgn="auto" hangingPunct="1">
              <a:spcBef>
                <a:spcPts val="0"/>
              </a:spcBef>
              <a:spcAft>
                <a:spcPts val="0"/>
              </a:spcAft>
            </a:pPr>
            <a:r>
              <a:rPr lang="en-GB" sz="1400" b="1" dirty="0">
                <a:solidFill>
                  <a:srgbClr val="000000"/>
                </a:solidFill>
                <a:latin typeface="Arial" panose="020B0604020202020204"/>
              </a:rPr>
              <a:t>Social mobility is desirable only in as far as it would make it easier to ‘get by’</a:t>
            </a:r>
          </a:p>
          <a:p>
            <a:pPr marL="342900" lvl="0" indent="-342900" eaLnBrk="1" fontAlgn="auto" hangingPunct="1">
              <a:spcBef>
                <a:spcPts val="0"/>
              </a:spcBef>
              <a:spcAft>
                <a:spcPts val="0"/>
              </a:spcAft>
              <a:buClr>
                <a:srgbClr val="006DA6"/>
              </a:buClr>
              <a:buFont typeface="Arial" panose="020B0604020202020204" pitchFamily="34" charset="0"/>
              <a:buChar char="•"/>
            </a:pPr>
            <a:r>
              <a:rPr lang="en-GB" sz="1400" dirty="0">
                <a:solidFill>
                  <a:srgbClr val="000000"/>
                </a:solidFill>
                <a:latin typeface="Arial" panose="020B0604020202020204"/>
              </a:rPr>
              <a:t>It wasn’t really considered as a specific goal for any participants</a:t>
            </a:r>
          </a:p>
          <a:p>
            <a:pPr marL="342900" lvl="0" indent="-342900" eaLnBrk="1" fontAlgn="auto" hangingPunct="1">
              <a:spcBef>
                <a:spcPts val="0"/>
              </a:spcBef>
              <a:spcAft>
                <a:spcPts val="0"/>
              </a:spcAft>
              <a:buClr>
                <a:srgbClr val="006DA6"/>
              </a:buClr>
              <a:buFont typeface="Arial" panose="020B0604020202020204" pitchFamily="34" charset="0"/>
              <a:buChar char="•"/>
            </a:pPr>
            <a:r>
              <a:rPr lang="en-GB" sz="1400" dirty="0">
                <a:solidFill>
                  <a:srgbClr val="000000"/>
                </a:solidFill>
                <a:latin typeface="Arial" panose="020B0604020202020204"/>
              </a:rPr>
              <a:t>It doesn’t seem achievable to those struggling to make ends meet each month</a:t>
            </a:r>
          </a:p>
          <a:p>
            <a:pPr marL="342900" lvl="0" indent="-342900" eaLnBrk="1" fontAlgn="auto" hangingPunct="1">
              <a:spcBef>
                <a:spcPts val="0"/>
              </a:spcBef>
              <a:spcAft>
                <a:spcPts val="0"/>
              </a:spcAft>
              <a:buClr>
                <a:srgbClr val="006DA6"/>
              </a:buClr>
              <a:buFont typeface="Arial" panose="020B0604020202020204" pitchFamily="34" charset="0"/>
              <a:buChar char="•"/>
            </a:pPr>
            <a:r>
              <a:rPr lang="en-GB" sz="1400" dirty="0">
                <a:solidFill>
                  <a:srgbClr val="000000"/>
                </a:solidFill>
                <a:latin typeface="Arial" panose="020B0604020202020204"/>
              </a:rPr>
              <a:t>The factors that appear to facilitate/drive social mobility are:</a:t>
            </a:r>
          </a:p>
          <a:p>
            <a:pPr marL="342900" lvl="0" indent="-342900" eaLnBrk="1" fontAlgn="auto" hangingPunct="1">
              <a:spcBef>
                <a:spcPts val="0"/>
              </a:spcBef>
              <a:spcAft>
                <a:spcPts val="0"/>
              </a:spcAft>
              <a:buClr>
                <a:srgbClr val="006DA6"/>
              </a:buClr>
              <a:buFont typeface="Arial" panose="020B0604020202020204" pitchFamily="34" charset="0"/>
              <a:buChar char="•"/>
            </a:pPr>
            <a:endParaRPr lang="en-GB" sz="1400" dirty="0">
              <a:solidFill>
                <a:srgbClr val="000000"/>
              </a:solidFill>
              <a:latin typeface="Arial" panose="020B0604020202020204"/>
            </a:endParaRPr>
          </a:p>
          <a:p>
            <a:pPr marL="342900" lvl="0" indent="-342900" eaLnBrk="1" fontAlgn="auto" hangingPunct="1">
              <a:spcBef>
                <a:spcPts val="0"/>
              </a:spcBef>
              <a:spcAft>
                <a:spcPts val="0"/>
              </a:spcAft>
              <a:buClr>
                <a:srgbClr val="006DA6"/>
              </a:buClr>
              <a:buFont typeface="Arial" panose="020B0604020202020204" pitchFamily="34" charset="0"/>
              <a:buChar char="•"/>
            </a:pPr>
            <a:endParaRPr lang="en-GB" sz="1400" dirty="0">
              <a:solidFill>
                <a:srgbClr val="000000"/>
              </a:solidFill>
              <a:latin typeface="Arial" panose="020B0604020202020204"/>
            </a:endParaRPr>
          </a:p>
          <a:p>
            <a:pPr marL="342900" lvl="0" indent="-342900" eaLnBrk="1" fontAlgn="auto" hangingPunct="1">
              <a:spcBef>
                <a:spcPts val="0"/>
              </a:spcBef>
              <a:spcAft>
                <a:spcPts val="0"/>
              </a:spcAft>
              <a:buClr>
                <a:srgbClr val="006DA6"/>
              </a:buClr>
              <a:buFont typeface="Arial" panose="020B0604020202020204" pitchFamily="34" charset="0"/>
              <a:buChar char="•"/>
            </a:pPr>
            <a:endParaRPr lang="en-GB" sz="1400" dirty="0">
              <a:solidFill>
                <a:srgbClr val="000000"/>
              </a:solidFill>
              <a:latin typeface="Arial" panose="020B0604020202020204"/>
            </a:endParaRPr>
          </a:p>
          <a:p>
            <a:pPr marL="342900" lvl="0" indent="-342900" eaLnBrk="1" fontAlgn="auto" hangingPunct="1">
              <a:spcBef>
                <a:spcPts val="0"/>
              </a:spcBef>
              <a:spcAft>
                <a:spcPts val="0"/>
              </a:spcAft>
              <a:buClr>
                <a:srgbClr val="006DA6"/>
              </a:buClr>
              <a:buFont typeface="Arial" panose="020B0604020202020204" pitchFamily="34" charset="0"/>
              <a:buChar char="•"/>
            </a:pPr>
            <a:endParaRPr lang="en-GB" sz="1400" dirty="0">
              <a:solidFill>
                <a:srgbClr val="000000"/>
              </a:solidFill>
              <a:latin typeface="Arial" panose="020B0604020202020204"/>
            </a:endParaRPr>
          </a:p>
          <a:p>
            <a:pPr marL="342900" lvl="0" indent="-342900" eaLnBrk="1" fontAlgn="auto" hangingPunct="1">
              <a:spcBef>
                <a:spcPts val="0"/>
              </a:spcBef>
              <a:spcAft>
                <a:spcPts val="0"/>
              </a:spcAft>
              <a:buClr>
                <a:srgbClr val="006DA6"/>
              </a:buClr>
              <a:buFont typeface="Arial" panose="020B0604020202020204" pitchFamily="34" charset="0"/>
              <a:buChar char="•"/>
            </a:pPr>
            <a:endParaRPr lang="en-GB" sz="1400" dirty="0">
              <a:solidFill>
                <a:srgbClr val="000000"/>
              </a:solidFill>
              <a:latin typeface="Arial" panose="020B0604020202020204"/>
            </a:endParaRPr>
          </a:p>
          <a:p>
            <a:pPr marL="342900" lvl="0" indent="-342900" eaLnBrk="1" fontAlgn="auto" hangingPunct="1">
              <a:spcBef>
                <a:spcPts val="0"/>
              </a:spcBef>
              <a:spcAft>
                <a:spcPts val="0"/>
              </a:spcAft>
              <a:buClr>
                <a:srgbClr val="006DA6"/>
              </a:buClr>
              <a:buFont typeface="Arial" panose="020B0604020202020204" pitchFamily="34" charset="0"/>
              <a:buChar char="•"/>
            </a:pPr>
            <a:endParaRPr lang="en-GB" sz="1400" dirty="0">
              <a:solidFill>
                <a:srgbClr val="000000"/>
              </a:solidFill>
              <a:latin typeface="Arial" panose="020B0604020202020204"/>
            </a:endParaRPr>
          </a:p>
        </p:txBody>
      </p:sp>
      <p:pic>
        <p:nvPicPr>
          <p:cNvPr id="2" name="Picture 1">
            <a:extLst>
              <a:ext uri="{FF2B5EF4-FFF2-40B4-BE49-F238E27FC236}">
                <a16:creationId xmlns:a16="http://schemas.microsoft.com/office/drawing/2014/main" id="{C0FDE39B-8F30-480C-93F5-1C854EE2E407}"/>
              </a:ext>
            </a:extLst>
          </p:cNvPr>
          <p:cNvPicPr>
            <a:picLocks noChangeAspect="1"/>
          </p:cNvPicPr>
          <p:nvPr/>
        </p:nvPicPr>
        <p:blipFill>
          <a:blip r:embed="rId3"/>
          <a:stretch>
            <a:fillRect/>
          </a:stretch>
        </p:blipFill>
        <p:spPr>
          <a:xfrm>
            <a:off x="854323" y="5488161"/>
            <a:ext cx="7902625" cy="1109191"/>
          </a:xfrm>
          <a:prstGeom prst="rect">
            <a:avLst/>
          </a:prstGeom>
        </p:spPr>
      </p:pic>
    </p:spTree>
    <p:extLst>
      <p:ext uri="{BB962C8B-B14F-4D97-AF65-F5344CB8AC3E}">
        <p14:creationId xmlns:p14="http://schemas.microsoft.com/office/powerpoint/2010/main" val="101603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a:extLst>
              <a:ext uri="{FF2B5EF4-FFF2-40B4-BE49-F238E27FC236}">
                <a16:creationId xmlns:a16="http://schemas.microsoft.com/office/drawing/2014/main" id="{24EDD21C-B3C4-4A12-9A1D-46EADE6BA4E1}"/>
              </a:ext>
            </a:extLst>
          </p:cNvPr>
          <p:cNvSpPr>
            <a:spLocks noGrp="1"/>
          </p:cNvSpPr>
          <p:nvPr>
            <p:ph type="dt" sz="half" idx="10"/>
          </p:nvPr>
        </p:nvSpPr>
        <p:spPr>
          <a:xfrm>
            <a:off x="134754" y="116632"/>
            <a:ext cx="1120140" cy="338138"/>
          </a:xfrm>
          <a:solidFill>
            <a:schemeClr val="bg1"/>
          </a:solidFill>
          <a:ln>
            <a:solidFill>
              <a:srgbClr val="E40037"/>
            </a:solidFill>
          </a:ln>
        </p:spPr>
        <p:txBody>
          <a:bodyPr/>
          <a:lstStyle/>
          <a:p>
            <a:pPr algn="ctr" defTabSz="685800" eaLnBrk="1" fontAlgn="auto" hangingPunct="1">
              <a:spcBef>
                <a:spcPts val="0"/>
              </a:spcBef>
              <a:spcAft>
                <a:spcPts val="0"/>
              </a:spcAft>
              <a:defRPr/>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defRPr/>
              </a:pPr>
              <a:t>22/06/2020</a:t>
            </a:fld>
            <a:endParaRPr lang="en-GB" sz="1200" dirty="0">
              <a:solidFill>
                <a:srgbClr val="E40037"/>
              </a:solidFill>
              <a:latin typeface="Arial Black" panose="020B0A04020102020204" pitchFamily="34" charset="0"/>
              <a:ea typeface="+mn-ea"/>
            </a:endParaRPr>
          </a:p>
        </p:txBody>
      </p:sp>
      <p:sp>
        <p:nvSpPr>
          <p:cNvPr id="5" name="Date Placeholder 5">
            <a:extLst>
              <a:ext uri="{FF2B5EF4-FFF2-40B4-BE49-F238E27FC236}">
                <a16:creationId xmlns:a16="http://schemas.microsoft.com/office/drawing/2014/main" id="{B4F5CC98-BF9F-4F39-91A3-A0D82D4C2D92}"/>
              </a:ext>
            </a:extLst>
          </p:cNvPr>
          <p:cNvSpPr txBox="1">
            <a:spLocks/>
          </p:cNvSpPr>
          <p:nvPr/>
        </p:nvSpPr>
        <p:spPr>
          <a:xfrm>
            <a:off x="1403648" y="116632"/>
            <a:ext cx="7353300" cy="338138"/>
          </a:xfrm>
          <a:prstGeom prst="rect">
            <a:avLst/>
          </a:prstGeom>
          <a:solidFill>
            <a:srgbClr val="E40037"/>
          </a:solidFill>
          <a:ln>
            <a:solidFill>
              <a:srgbClr val="E40037"/>
            </a:solidFill>
          </a:ln>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GB" dirty="0">
                <a:solidFill>
                  <a:prstClr val="white"/>
                </a:solidFill>
                <a:latin typeface="Arial Black" panose="020B0A04020102020204" pitchFamily="34" charset="0"/>
              </a:rPr>
              <a:t>JAM families and coronavirus</a:t>
            </a:r>
          </a:p>
        </p:txBody>
      </p:sp>
      <p:sp>
        <p:nvSpPr>
          <p:cNvPr id="6" name="Rectangle 5">
            <a:extLst>
              <a:ext uri="{FF2B5EF4-FFF2-40B4-BE49-F238E27FC236}">
                <a16:creationId xmlns:a16="http://schemas.microsoft.com/office/drawing/2014/main" id="{9AC59BD5-9217-43D8-A642-86BEB423FF43}"/>
              </a:ext>
            </a:extLst>
          </p:cNvPr>
          <p:cNvSpPr/>
          <p:nvPr/>
        </p:nvSpPr>
        <p:spPr>
          <a:xfrm>
            <a:off x="134754" y="720566"/>
            <a:ext cx="8829734" cy="3816429"/>
          </a:xfrm>
          <a:prstGeom prst="rect">
            <a:avLst/>
          </a:prstGeom>
        </p:spPr>
        <p:txBody>
          <a:bodyPr wrap="square">
            <a:spAutoFit/>
          </a:bodyPr>
          <a:lstStyle/>
          <a:p>
            <a:pPr marR="0" lvl="0" defTabSz="914400" eaLnBrk="1" fontAlgn="auto" latinLnBrk="0" hangingPunct="1">
              <a:lnSpc>
                <a:spcPct val="100000"/>
              </a:lnSpc>
              <a:spcBef>
                <a:spcPts val="1800"/>
              </a:spcBef>
              <a:spcAft>
                <a:spcPts val="600"/>
              </a:spcAft>
              <a:buClr>
                <a:srgbClr val="006DA6"/>
              </a:buClr>
              <a:buSzTx/>
              <a:tabLst/>
              <a:defRPr/>
            </a:pPr>
            <a:r>
              <a:rPr lang="en-GB" sz="1400" kern="0" dirty="0">
                <a:solidFill>
                  <a:sysClr val="windowText" lastClr="000000"/>
                </a:solidFill>
                <a:latin typeface="Arial" charset="0"/>
                <a:cs typeface="Arial" charset="0"/>
              </a:rPr>
              <a:t>The initial research concluded shortly before the coronavirus epidemic took hold in the UK. </a:t>
            </a:r>
          </a:p>
          <a:p>
            <a:pPr marR="0" lvl="0" defTabSz="914400" eaLnBrk="1" fontAlgn="auto" latinLnBrk="0" hangingPunct="1">
              <a:lnSpc>
                <a:spcPct val="100000"/>
              </a:lnSpc>
              <a:spcBef>
                <a:spcPts val="1800"/>
              </a:spcBef>
              <a:spcAft>
                <a:spcPts val="600"/>
              </a:spcAft>
              <a:buClr>
                <a:srgbClr val="006DA6"/>
              </a:buClr>
              <a:buSzTx/>
              <a:tabLst/>
              <a:defRPr/>
            </a:pPr>
            <a:r>
              <a:rPr lang="en-GB" sz="1400" kern="0" dirty="0">
                <a:solidFill>
                  <a:sysClr val="windowText" lastClr="000000"/>
                </a:solidFill>
                <a:latin typeface="Arial" charset="0"/>
                <a:cs typeface="Arial" charset="0"/>
              </a:rPr>
              <a:t>During this period of nationwide uncertainty and upheaval, we felt the need for </a:t>
            </a:r>
            <a:r>
              <a:rPr lang="en-GB" sz="1400" b="1" kern="0" dirty="0">
                <a:solidFill>
                  <a:sysClr val="windowText" lastClr="000000"/>
                </a:solidFill>
                <a:latin typeface="Arial" charset="0"/>
                <a:cs typeface="Arial" charset="0"/>
              </a:rPr>
              <a:t>further research to understand the impact of lockdown and coronavirus on JAM families</a:t>
            </a:r>
            <a:r>
              <a:rPr lang="en-GB" sz="1400" kern="0" dirty="0">
                <a:solidFill>
                  <a:sysClr val="windowText" lastClr="000000"/>
                </a:solidFill>
                <a:latin typeface="Arial" charset="0"/>
                <a:cs typeface="Arial" charset="0"/>
              </a:rPr>
              <a:t>, with a focus on their:</a:t>
            </a:r>
            <a:br>
              <a:rPr lang="en-GB" sz="1400" kern="0" dirty="0">
                <a:solidFill>
                  <a:sysClr val="windowText" lastClr="000000"/>
                </a:solidFill>
                <a:latin typeface="Arial" charset="0"/>
                <a:cs typeface="Arial" charset="0"/>
              </a:rPr>
            </a:br>
            <a:endParaRPr lang="en-GB" sz="1400" kern="0" dirty="0">
              <a:solidFill>
                <a:sysClr val="windowText" lastClr="000000"/>
              </a:solidFill>
              <a:latin typeface="Arial" charset="0"/>
              <a:cs typeface="Arial" charset="0"/>
            </a:endParaRPr>
          </a:p>
          <a:p>
            <a:pPr marL="939800" marR="0" lvl="1" indent="-493713" defTabSz="914400" eaLnBrk="1" fontAlgn="auto" latinLnBrk="0" hangingPunct="1">
              <a:lnSpc>
                <a:spcPct val="100000"/>
              </a:lnSpc>
              <a:spcBef>
                <a:spcPts val="0"/>
              </a:spcBef>
              <a:spcAft>
                <a:spcPts val="600"/>
              </a:spcAft>
              <a:buClr>
                <a:srgbClr val="006DA6"/>
              </a:buClr>
              <a:buSzTx/>
              <a:buFont typeface="Arial" charset="0"/>
              <a:buChar char="•"/>
              <a:tabLst/>
              <a:defRPr/>
            </a:pPr>
            <a:r>
              <a:rPr lang="en-GB" sz="1400" kern="0" dirty="0">
                <a:solidFill>
                  <a:sysClr val="windowText" lastClr="000000"/>
                </a:solidFill>
                <a:latin typeface="Arial" charset="0"/>
                <a:cs typeface="Arial" charset="0"/>
              </a:rPr>
              <a:t>Responses to self-isolation and/or </a:t>
            </a:r>
            <a:r>
              <a:rPr lang="en-GB" sz="1400" b="1" kern="0" dirty="0">
                <a:solidFill>
                  <a:sysClr val="windowText" lastClr="000000"/>
                </a:solidFill>
                <a:latin typeface="Arial" charset="0"/>
                <a:cs typeface="Arial" charset="0"/>
              </a:rPr>
              <a:t>social distancing</a:t>
            </a:r>
          </a:p>
          <a:p>
            <a:pPr marL="939800" marR="0" lvl="1" indent="-493713" defTabSz="914400" eaLnBrk="1" fontAlgn="auto" latinLnBrk="0" hangingPunct="1">
              <a:lnSpc>
                <a:spcPct val="100000"/>
              </a:lnSpc>
              <a:spcBef>
                <a:spcPts val="0"/>
              </a:spcBef>
              <a:spcAft>
                <a:spcPts val="600"/>
              </a:spcAft>
              <a:buClr>
                <a:srgbClr val="006DA6"/>
              </a:buClr>
              <a:buSzTx/>
              <a:buFont typeface="Arial" charset="0"/>
              <a:buChar char="•"/>
              <a:tabLst/>
              <a:defRPr/>
            </a:pPr>
            <a:r>
              <a:rPr lang="en-GB" sz="1400" kern="0" dirty="0">
                <a:solidFill>
                  <a:sysClr val="windowText" lastClr="000000"/>
                </a:solidFill>
                <a:latin typeface="Arial" charset="0"/>
                <a:cs typeface="Arial" charset="0"/>
              </a:rPr>
              <a:t>Management of additional </a:t>
            </a:r>
            <a:r>
              <a:rPr lang="en-GB" sz="1400" b="1" kern="0" dirty="0">
                <a:solidFill>
                  <a:sysClr val="windowText" lastClr="000000"/>
                </a:solidFill>
                <a:latin typeface="Arial" charset="0"/>
                <a:cs typeface="Arial" charset="0"/>
              </a:rPr>
              <a:t>childcare responsibilities </a:t>
            </a:r>
            <a:r>
              <a:rPr lang="en-GB" sz="1400" kern="0" dirty="0">
                <a:solidFill>
                  <a:sysClr val="windowText" lastClr="000000"/>
                </a:solidFill>
                <a:latin typeface="Arial" charset="0"/>
                <a:cs typeface="Arial" charset="0"/>
              </a:rPr>
              <a:t>following school closures</a:t>
            </a:r>
          </a:p>
          <a:p>
            <a:pPr marL="939800" marR="0" lvl="1" indent="-493713" defTabSz="914400" eaLnBrk="1" fontAlgn="auto" latinLnBrk="0" hangingPunct="1">
              <a:lnSpc>
                <a:spcPct val="100000"/>
              </a:lnSpc>
              <a:spcBef>
                <a:spcPts val="0"/>
              </a:spcBef>
              <a:spcAft>
                <a:spcPts val="600"/>
              </a:spcAft>
              <a:buClr>
                <a:srgbClr val="006DA6"/>
              </a:buClr>
              <a:buSzTx/>
              <a:buFont typeface="Arial" charset="0"/>
              <a:buChar char="•"/>
              <a:tabLst/>
              <a:defRPr/>
            </a:pPr>
            <a:r>
              <a:rPr lang="en-GB" sz="1400" kern="0" dirty="0">
                <a:solidFill>
                  <a:sysClr val="windowText" lastClr="000000"/>
                </a:solidFill>
                <a:latin typeface="Arial" charset="0"/>
                <a:cs typeface="Arial" charset="0"/>
              </a:rPr>
              <a:t>Experiences of </a:t>
            </a:r>
            <a:r>
              <a:rPr lang="en-GB" sz="1400" b="1" kern="0" dirty="0">
                <a:solidFill>
                  <a:sysClr val="windowText" lastClr="000000"/>
                </a:solidFill>
                <a:latin typeface="Arial" charset="0"/>
                <a:cs typeface="Arial" charset="0"/>
              </a:rPr>
              <a:t>work</a:t>
            </a:r>
            <a:r>
              <a:rPr lang="en-GB" sz="1400" kern="0" dirty="0">
                <a:solidFill>
                  <a:sysClr val="windowText" lastClr="000000"/>
                </a:solidFill>
                <a:latin typeface="Arial" charset="0"/>
                <a:cs typeface="Arial" charset="0"/>
              </a:rPr>
              <a:t>, including working from home</a:t>
            </a:r>
          </a:p>
          <a:p>
            <a:pPr marL="939800" marR="0" lvl="1" indent="-493713" defTabSz="914400" eaLnBrk="1" fontAlgn="auto" latinLnBrk="0" hangingPunct="1">
              <a:lnSpc>
                <a:spcPct val="100000"/>
              </a:lnSpc>
              <a:spcBef>
                <a:spcPts val="0"/>
              </a:spcBef>
              <a:spcAft>
                <a:spcPts val="600"/>
              </a:spcAft>
              <a:buClr>
                <a:srgbClr val="006DA6"/>
              </a:buClr>
              <a:buSzTx/>
              <a:buFont typeface="Arial" charset="0"/>
              <a:buChar char="•"/>
              <a:tabLst/>
              <a:defRPr/>
            </a:pPr>
            <a:r>
              <a:rPr lang="en-GB" sz="1400" kern="0" dirty="0">
                <a:solidFill>
                  <a:sysClr val="windowText" lastClr="000000"/>
                </a:solidFill>
                <a:latin typeface="Arial" charset="0"/>
                <a:cs typeface="Arial" charset="0"/>
              </a:rPr>
              <a:t>Anxieties and concern related to </a:t>
            </a:r>
            <a:r>
              <a:rPr lang="en-GB" sz="1400" b="1" kern="0" dirty="0">
                <a:solidFill>
                  <a:sysClr val="windowText" lastClr="000000"/>
                </a:solidFill>
                <a:latin typeface="Arial" charset="0"/>
                <a:cs typeface="Arial" charset="0"/>
              </a:rPr>
              <a:t>income and job security</a:t>
            </a:r>
          </a:p>
          <a:p>
            <a:pPr marL="939800" marR="0" lvl="1" indent="-493713" defTabSz="914400" eaLnBrk="1" fontAlgn="auto" latinLnBrk="0" hangingPunct="1">
              <a:lnSpc>
                <a:spcPct val="100000"/>
              </a:lnSpc>
              <a:spcBef>
                <a:spcPts val="0"/>
              </a:spcBef>
              <a:spcAft>
                <a:spcPts val="600"/>
              </a:spcAft>
              <a:buClr>
                <a:srgbClr val="006DA6"/>
              </a:buClr>
              <a:buSzTx/>
              <a:buFont typeface="Arial" charset="0"/>
              <a:buChar char="•"/>
              <a:tabLst/>
              <a:defRPr/>
            </a:pPr>
            <a:r>
              <a:rPr lang="en-GB" sz="1400" kern="0" dirty="0">
                <a:solidFill>
                  <a:sysClr val="windowText" lastClr="000000"/>
                </a:solidFill>
                <a:latin typeface="Arial" charset="0"/>
                <a:cs typeface="Arial" charset="0"/>
              </a:rPr>
              <a:t>Attitudes to </a:t>
            </a:r>
            <a:r>
              <a:rPr lang="en-GB" sz="1400" b="1" kern="0" dirty="0">
                <a:solidFill>
                  <a:sysClr val="windowText" lastClr="000000"/>
                </a:solidFill>
                <a:latin typeface="Arial" charset="0"/>
                <a:cs typeface="Arial" charset="0"/>
              </a:rPr>
              <a:t>health and wellbeing</a:t>
            </a:r>
          </a:p>
          <a:p>
            <a:pPr marL="939800" marR="0" lvl="1" indent="-493713" defTabSz="914400" eaLnBrk="1" fontAlgn="auto" latinLnBrk="0" hangingPunct="1">
              <a:lnSpc>
                <a:spcPct val="100000"/>
              </a:lnSpc>
              <a:spcBef>
                <a:spcPts val="0"/>
              </a:spcBef>
              <a:spcAft>
                <a:spcPts val="600"/>
              </a:spcAft>
              <a:buClr>
                <a:srgbClr val="006DA6"/>
              </a:buClr>
              <a:buSzTx/>
              <a:buFont typeface="Arial" charset="0"/>
              <a:buChar char="•"/>
              <a:tabLst/>
              <a:defRPr/>
            </a:pPr>
            <a:r>
              <a:rPr lang="en-GB" sz="1400" kern="0" dirty="0">
                <a:solidFill>
                  <a:sysClr val="windowText" lastClr="000000"/>
                </a:solidFill>
                <a:latin typeface="Arial" charset="0"/>
                <a:cs typeface="Arial" charset="0"/>
              </a:rPr>
              <a:t>Impact of coronavirus on longstanding </a:t>
            </a:r>
            <a:r>
              <a:rPr lang="en-GB" sz="1400" b="1" kern="0" dirty="0">
                <a:solidFill>
                  <a:sysClr val="windowText" lastClr="000000"/>
                </a:solidFill>
                <a:latin typeface="Arial" charset="0"/>
                <a:cs typeface="Arial" charset="0"/>
              </a:rPr>
              <a:t>issues and stresses</a:t>
            </a:r>
          </a:p>
          <a:p>
            <a:pPr indent="-11113" eaLnBrk="1" fontAlgn="auto" hangingPunct="1">
              <a:spcBef>
                <a:spcPts val="0"/>
              </a:spcBef>
              <a:spcAft>
                <a:spcPts val="600"/>
              </a:spcAft>
              <a:buClr>
                <a:srgbClr val="006DA6"/>
              </a:buClr>
            </a:pPr>
            <a:endParaRPr lang="en-GB" sz="1400" kern="0" dirty="0">
              <a:solidFill>
                <a:sysClr val="windowText" lastClr="000000"/>
              </a:solidFill>
              <a:latin typeface="Arial" charset="0"/>
              <a:cs typeface="Arial" charset="0"/>
            </a:endParaRPr>
          </a:p>
          <a:p>
            <a:pPr indent="-11113" eaLnBrk="1" fontAlgn="auto" hangingPunct="1">
              <a:spcBef>
                <a:spcPts val="0"/>
              </a:spcBef>
              <a:spcAft>
                <a:spcPts val="600"/>
              </a:spcAft>
              <a:buClr>
                <a:srgbClr val="006DA6"/>
              </a:buClr>
            </a:pPr>
            <a:r>
              <a:rPr lang="en-GB" sz="1400" kern="0" dirty="0">
                <a:solidFill>
                  <a:sysClr val="windowText" lastClr="000000"/>
                </a:solidFill>
                <a:latin typeface="Arial" charset="0"/>
                <a:cs typeface="Arial" charset="0"/>
              </a:rPr>
              <a:t>Britain Thinks carried out this research with the same </a:t>
            </a:r>
            <a:r>
              <a:rPr lang="en-GB" sz="1400" b="1" kern="0" dirty="0">
                <a:solidFill>
                  <a:sysClr val="windowText" lastClr="000000"/>
                </a:solidFill>
                <a:latin typeface="Arial" charset="0"/>
                <a:cs typeface="Arial" charset="0"/>
              </a:rPr>
              <a:t>14 families </a:t>
            </a:r>
            <a:r>
              <a:rPr lang="en-GB" sz="1400" kern="0" dirty="0">
                <a:solidFill>
                  <a:sysClr val="windowText" lastClr="000000"/>
                </a:solidFill>
                <a:latin typeface="Arial" charset="0"/>
                <a:cs typeface="Arial" charset="0"/>
              </a:rPr>
              <a:t>who took part in the </a:t>
            </a:r>
            <a:br>
              <a:rPr lang="en-GB" sz="1400" kern="0" dirty="0">
                <a:solidFill>
                  <a:sysClr val="windowText" lastClr="000000"/>
                </a:solidFill>
                <a:latin typeface="Arial" charset="0"/>
                <a:cs typeface="Arial" charset="0"/>
              </a:rPr>
            </a:br>
            <a:r>
              <a:rPr lang="en-GB" sz="1400" kern="0" dirty="0">
                <a:solidFill>
                  <a:sysClr val="windowText" lastClr="000000"/>
                </a:solidFill>
                <a:latin typeface="Arial" charset="0"/>
                <a:cs typeface="Arial" charset="0"/>
              </a:rPr>
              <a:t>original research, taking a longitudinal qualitative approach, to observe changes over time.</a:t>
            </a:r>
          </a:p>
        </p:txBody>
      </p:sp>
      <p:pic>
        <p:nvPicPr>
          <p:cNvPr id="7" name="Picture 6">
            <a:extLst>
              <a:ext uri="{FF2B5EF4-FFF2-40B4-BE49-F238E27FC236}">
                <a16:creationId xmlns:a16="http://schemas.microsoft.com/office/drawing/2014/main" id="{4489F6CA-F94F-44F8-9E47-12F6183E86F8}"/>
              </a:ext>
            </a:extLst>
          </p:cNvPr>
          <p:cNvPicPr>
            <a:picLocks noChangeAspect="1"/>
          </p:cNvPicPr>
          <p:nvPr/>
        </p:nvPicPr>
        <p:blipFill>
          <a:blip r:embed="rId3"/>
          <a:stretch>
            <a:fillRect/>
          </a:stretch>
        </p:blipFill>
        <p:spPr>
          <a:xfrm>
            <a:off x="301313" y="4738520"/>
            <a:ext cx="8541373" cy="1642808"/>
          </a:xfrm>
          <a:prstGeom prst="rect">
            <a:avLst/>
          </a:prstGeom>
        </p:spPr>
      </p:pic>
    </p:spTree>
    <p:extLst>
      <p:ext uri="{BB962C8B-B14F-4D97-AF65-F5344CB8AC3E}">
        <p14:creationId xmlns:p14="http://schemas.microsoft.com/office/powerpoint/2010/main" val="192852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a:extLst>
              <a:ext uri="{FF2B5EF4-FFF2-40B4-BE49-F238E27FC236}">
                <a16:creationId xmlns:a16="http://schemas.microsoft.com/office/drawing/2014/main" id="{24EDD21C-B3C4-4A12-9A1D-46EADE6BA4E1}"/>
              </a:ext>
            </a:extLst>
          </p:cNvPr>
          <p:cNvSpPr>
            <a:spLocks noGrp="1"/>
          </p:cNvSpPr>
          <p:nvPr>
            <p:ph type="dt" sz="half" idx="10"/>
          </p:nvPr>
        </p:nvSpPr>
        <p:spPr>
          <a:xfrm>
            <a:off x="134754" y="116632"/>
            <a:ext cx="1120140" cy="338138"/>
          </a:xfrm>
          <a:solidFill>
            <a:schemeClr val="bg1"/>
          </a:solidFill>
          <a:ln>
            <a:solidFill>
              <a:srgbClr val="E40037"/>
            </a:solidFill>
          </a:ln>
        </p:spPr>
        <p:txBody>
          <a:bodyPr/>
          <a:lstStyle/>
          <a:p>
            <a:pPr algn="ctr" defTabSz="685800" eaLnBrk="1" fontAlgn="auto" hangingPunct="1">
              <a:spcBef>
                <a:spcPts val="0"/>
              </a:spcBef>
              <a:spcAft>
                <a:spcPts val="0"/>
              </a:spcAft>
              <a:defRPr/>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defRPr/>
              </a:pPr>
              <a:t>22/06/2020</a:t>
            </a:fld>
            <a:endParaRPr lang="en-GB" sz="1200" dirty="0">
              <a:solidFill>
                <a:srgbClr val="E40037"/>
              </a:solidFill>
              <a:latin typeface="Arial Black" panose="020B0A04020102020204" pitchFamily="34" charset="0"/>
              <a:ea typeface="+mn-ea"/>
            </a:endParaRPr>
          </a:p>
        </p:txBody>
      </p:sp>
      <p:sp>
        <p:nvSpPr>
          <p:cNvPr id="5" name="Date Placeholder 5">
            <a:extLst>
              <a:ext uri="{FF2B5EF4-FFF2-40B4-BE49-F238E27FC236}">
                <a16:creationId xmlns:a16="http://schemas.microsoft.com/office/drawing/2014/main" id="{B4F5CC98-BF9F-4F39-91A3-A0D82D4C2D92}"/>
              </a:ext>
            </a:extLst>
          </p:cNvPr>
          <p:cNvSpPr txBox="1">
            <a:spLocks/>
          </p:cNvSpPr>
          <p:nvPr/>
        </p:nvSpPr>
        <p:spPr>
          <a:xfrm>
            <a:off x="1403648" y="116632"/>
            <a:ext cx="7353300" cy="338138"/>
          </a:xfrm>
          <a:prstGeom prst="rect">
            <a:avLst/>
          </a:prstGeom>
          <a:solidFill>
            <a:srgbClr val="E40037"/>
          </a:solidFill>
          <a:ln>
            <a:solidFill>
              <a:srgbClr val="E40037"/>
            </a:solidFill>
          </a:ln>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GB" dirty="0">
                <a:solidFill>
                  <a:prstClr val="white"/>
                </a:solidFill>
                <a:latin typeface="Arial Black" panose="020B0A04020102020204" pitchFamily="34" charset="0"/>
              </a:rPr>
              <a:t>JAM families and coronavirus key findings: FINANCES</a:t>
            </a:r>
          </a:p>
        </p:txBody>
      </p:sp>
      <p:sp>
        <p:nvSpPr>
          <p:cNvPr id="6" name="Rectangle 5">
            <a:extLst>
              <a:ext uri="{FF2B5EF4-FFF2-40B4-BE49-F238E27FC236}">
                <a16:creationId xmlns:a16="http://schemas.microsoft.com/office/drawing/2014/main" id="{9AC59BD5-9217-43D8-A642-86BEB423FF43}"/>
              </a:ext>
            </a:extLst>
          </p:cNvPr>
          <p:cNvSpPr/>
          <p:nvPr/>
        </p:nvSpPr>
        <p:spPr>
          <a:xfrm>
            <a:off x="167743" y="2113111"/>
            <a:ext cx="8385896" cy="307777"/>
          </a:xfrm>
          <a:prstGeom prst="rect">
            <a:avLst/>
          </a:prstGeom>
        </p:spPr>
        <p:txBody>
          <a:bodyPr wrap="square">
            <a:spAutoFit/>
          </a:bodyPr>
          <a:lstStyle/>
          <a:p>
            <a:pPr marR="0" lvl="0" defTabSz="914400" eaLnBrk="1" fontAlgn="auto" latinLnBrk="0" hangingPunct="1">
              <a:lnSpc>
                <a:spcPct val="100000"/>
              </a:lnSpc>
              <a:spcBef>
                <a:spcPts val="1800"/>
              </a:spcBef>
              <a:spcAft>
                <a:spcPts val="600"/>
              </a:spcAft>
              <a:buClr>
                <a:srgbClr val="006DA6"/>
              </a:buClr>
              <a:buSzTx/>
              <a:tabLst/>
              <a:defRPr/>
            </a:pPr>
            <a:r>
              <a:rPr lang="en-GB" sz="1400" b="1" kern="0" dirty="0">
                <a:solidFill>
                  <a:sysClr val="windowText" lastClr="000000"/>
                </a:solidFill>
                <a:latin typeface="Arial" charset="0"/>
                <a:cs typeface="Arial" charset="0"/>
              </a:rPr>
              <a:t>The financial impact is uneven, with three new groups emerging in terms of financial stability:</a:t>
            </a:r>
          </a:p>
        </p:txBody>
      </p:sp>
      <p:pic>
        <p:nvPicPr>
          <p:cNvPr id="3" name="Picture 2">
            <a:extLst>
              <a:ext uri="{FF2B5EF4-FFF2-40B4-BE49-F238E27FC236}">
                <a16:creationId xmlns:a16="http://schemas.microsoft.com/office/drawing/2014/main" id="{D98DC57F-526E-4CD7-B258-91B407EDAF57}"/>
              </a:ext>
            </a:extLst>
          </p:cNvPr>
          <p:cNvPicPr>
            <a:picLocks noChangeAspect="1"/>
          </p:cNvPicPr>
          <p:nvPr/>
        </p:nvPicPr>
        <p:blipFill>
          <a:blip r:embed="rId3"/>
          <a:stretch>
            <a:fillRect/>
          </a:stretch>
        </p:blipFill>
        <p:spPr>
          <a:xfrm>
            <a:off x="252030" y="2493843"/>
            <a:ext cx="8504917" cy="1398194"/>
          </a:xfrm>
          <a:prstGeom prst="rect">
            <a:avLst/>
          </a:prstGeom>
        </p:spPr>
      </p:pic>
      <p:pic>
        <p:nvPicPr>
          <p:cNvPr id="19" name="Picture 18">
            <a:extLst>
              <a:ext uri="{FF2B5EF4-FFF2-40B4-BE49-F238E27FC236}">
                <a16:creationId xmlns:a16="http://schemas.microsoft.com/office/drawing/2014/main" id="{811ECD4B-3BB0-47D8-A144-3143DE61425D}"/>
              </a:ext>
            </a:extLst>
          </p:cNvPr>
          <p:cNvPicPr>
            <a:picLocks noChangeAspect="1"/>
          </p:cNvPicPr>
          <p:nvPr/>
        </p:nvPicPr>
        <p:blipFill>
          <a:blip r:embed="rId4"/>
          <a:stretch>
            <a:fillRect/>
          </a:stretch>
        </p:blipFill>
        <p:spPr>
          <a:xfrm>
            <a:off x="134754" y="620688"/>
            <a:ext cx="8829734" cy="1377666"/>
          </a:xfrm>
          <a:prstGeom prst="rect">
            <a:avLst/>
          </a:prstGeom>
        </p:spPr>
      </p:pic>
      <p:sp>
        <p:nvSpPr>
          <p:cNvPr id="23" name="Rectangle 22">
            <a:extLst>
              <a:ext uri="{FF2B5EF4-FFF2-40B4-BE49-F238E27FC236}">
                <a16:creationId xmlns:a16="http://schemas.microsoft.com/office/drawing/2014/main" id="{9F86ED29-EF7C-413D-8511-7740CF428712}"/>
              </a:ext>
            </a:extLst>
          </p:cNvPr>
          <p:cNvSpPr/>
          <p:nvPr/>
        </p:nvSpPr>
        <p:spPr>
          <a:xfrm>
            <a:off x="130981" y="4925486"/>
            <a:ext cx="8882038" cy="1815882"/>
          </a:xfrm>
          <a:prstGeom prst="rect">
            <a:avLst/>
          </a:prstGeom>
        </p:spPr>
        <p:txBody>
          <a:bodyPr wrap="square">
            <a:spAutoFit/>
          </a:bodyPr>
          <a:lstStyle/>
          <a:p>
            <a:pPr marL="285750" lvl="0" indent="-285750">
              <a:buFont typeface="Arial" panose="020B0604020202020204" pitchFamily="34" charset="0"/>
              <a:buChar char="•"/>
            </a:pPr>
            <a:r>
              <a:rPr lang="en-GB" sz="1400" b="1" dirty="0">
                <a:solidFill>
                  <a:prstClr val="black"/>
                </a:solidFill>
                <a:latin typeface="Arial" panose="020B0604020202020204" pitchFamily="34" charset="0"/>
                <a:cs typeface="Arial" panose="020B0604020202020204" pitchFamily="34" charset="0"/>
              </a:rPr>
              <a:t>The financial impact has been polarising </a:t>
            </a:r>
            <a:r>
              <a:rPr lang="en-GB" sz="1400" dirty="0">
                <a:solidFill>
                  <a:prstClr val="black"/>
                </a:solidFill>
                <a:latin typeface="Arial" panose="020B0604020202020204" pitchFamily="34" charset="0"/>
                <a:cs typeface="Arial" panose="020B0604020202020204" pitchFamily="34" charset="0"/>
              </a:rPr>
              <a:t>- some that were previously more stable have ‘fallen through cracks’ for income support, while others that were previously struggling are finding they have more money.</a:t>
            </a:r>
          </a:p>
          <a:p>
            <a:pPr marL="285750" lvl="0"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All have seen </a:t>
            </a:r>
            <a:r>
              <a:rPr lang="en-GB" sz="1400" b="1" dirty="0">
                <a:solidFill>
                  <a:prstClr val="black"/>
                </a:solidFill>
                <a:latin typeface="Arial" panose="020B0604020202020204" pitchFamily="34" charset="0"/>
                <a:cs typeface="Arial" panose="020B0604020202020204" pitchFamily="34" charset="0"/>
              </a:rPr>
              <a:t>outgoings decrease </a:t>
            </a:r>
            <a:r>
              <a:rPr lang="en-GB" sz="1400" dirty="0">
                <a:solidFill>
                  <a:prstClr val="black"/>
                </a:solidFill>
                <a:latin typeface="Arial" panose="020B0604020202020204" pitchFamily="34" charset="0"/>
                <a:cs typeface="Arial" panose="020B0604020202020204" pitchFamily="34" charset="0"/>
              </a:rPr>
              <a:t>– but this is not enough to compensate those with decreased income.</a:t>
            </a:r>
          </a:p>
          <a:p>
            <a:pPr marL="285750" lvl="0"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Those worst affected are relying on short-term solutions, but they are </a:t>
            </a:r>
            <a:r>
              <a:rPr lang="en-GB" sz="1400" b="1" dirty="0">
                <a:solidFill>
                  <a:prstClr val="black"/>
                </a:solidFill>
                <a:latin typeface="Arial" panose="020B0604020202020204" pitchFamily="34" charset="0"/>
                <a:cs typeface="Arial" panose="020B0604020202020204" pitchFamily="34" charset="0"/>
              </a:rPr>
              <a:t>running out of options </a:t>
            </a:r>
            <a:r>
              <a:rPr lang="en-GB" sz="1400" dirty="0">
                <a:solidFill>
                  <a:prstClr val="black"/>
                </a:solidFill>
                <a:latin typeface="Arial" panose="020B0604020202020204" pitchFamily="34" charset="0"/>
                <a:cs typeface="Arial" panose="020B0604020202020204" pitchFamily="34" charset="0"/>
              </a:rPr>
              <a:t>and are at risk of </a:t>
            </a:r>
            <a:r>
              <a:rPr lang="en-GB" sz="1400" b="1" dirty="0">
                <a:solidFill>
                  <a:prstClr val="black"/>
                </a:solidFill>
                <a:latin typeface="Arial" panose="020B0604020202020204" pitchFamily="34" charset="0"/>
                <a:cs typeface="Arial" panose="020B0604020202020204" pitchFamily="34" charset="0"/>
              </a:rPr>
              <a:t>increasing personal debt </a:t>
            </a:r>
            <a:r>
              <a:rPr lang="en-GB" sz="1400" dirty="0">
                <a:solidFill>
                  <a:prstClr val="black"/>
                </a:solidFill>
                <a:latin typeface="Arial" panose="020B0604020202020204" pitchFamily="34" charset="0"/>
                <a:cs typeface="Arial" panose="020B0604020202020204" pitchFamily="34" charset="0"/>
              </a:rPr>
              <a:t>and being </a:t>
            </a:r>
            <a:r>
              <a:rPr lang="en-GB" sz="1400" b="1" dirty="0">
                <a:solidFill>
                  <a:prstClr val="black"/>
                </a:solidFill>
                <a:latin typeface="Arial" panose="020B0604020202020204" pitchFamily="34" charset="0"/>
                <a:cs typeface="Arial" panose="020B0604020202020204" pitchFamily="34" charset="0"/>
              </a:rPr>
              <a:t>unable to cover the essentials</a:t>
            </a:r>
            <a:r>
              <a:rPr lang="en-GB" sz="1400" dirty="0">
                <a:solidFill>
                  <a:prstClr val="black"/>
                </a:solidFill>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Options that involve taking on debt are seen as a </a:t>
            </a:r>
            <a:r>
              <a:rPr lang="en-GB" sz="1400" b="1" dirty="0">
                <a:solidFill>
                  <a:prstClr val="black"/>
                </a:solidFill>
                <a:latin typeface="Arial" panose="020B0604020202020204" pitchFamily="34" charset="0"/>
                <a:cs typeface="Arial" panose="020B0604020202020204" pitchFamily="34" charset="0"/>
              </a:rPr>
              <a:t>‘last resort’. </a:t>
            </a:r>
            <a:r>
              <a:rPr lang="en-GB" sz="1400" dirty="0">
                <a:solidFill>
                  <a:prstClr val="black"/>
                </a:solidFill>
                <a:latin typeface="Arial" panose="020B0604020202020204" pitchFamily="34" charset="0"/>
                <a:cs typeface="Arial" panose="020B0604020202020204" pitchFamily="34" charset="0"/>
              </a:rPr>
              <a:t>Some have turned to </a:t>
            </a:r>
            <a:r>
              <a:rPr lang="en-GB" sz="1400" b="1" dirty="0">
                <a:solidFill>
                  <a:prstClr val="black"/>
                </a:solidFill>
                <a:latin typeface="Arial" panose="020B0604020202020204" pitchFamily="34" charset="0"/>
                <a:cs typeface="Arial" panose="020B0604020202020204" pitchFamily="34" charset="0"/>
              </a:rPr>
              <a:t>Universal Credit.</a:t>
            </a:r>
          </a:p>
          <a:p>
            <a:pPr marL="285750" lvl="0"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All are being more cautious with their money, while those in the most vulnerable position are </a:t>
            </a:r>
          </a:p>
          <a:p>
            <a:pPr marL="285750" lvl="0" indent="-285750">
              <a:buFont typeface="Arial" panose="020B0604020202020204" pitchFamily="34" charset="0"/>
              <a:buChar char="•"/>
            </a:pPr>
            <a:r>
              <a:rPr lang="en-GB" sz="1400" b="1" dirty="0">
                <a:solidFill>
                  <a:prstClr val="black"/>
                </a:solidFill>
                <a:latin typeface="Arial" panose="020B0604020202020204" pitchFamily="34" charset="0"/>
                <a:cs typeface="Arial" panose="020B0604020202020204" pitchFamily="34" charset="0"/>
              </a:rPr>
              <a:t>cutting back considerably</a:t>
            </a:r>
            <a:r>
              <a:rPr lang="en-GB" sz="1400" dirty="0">
                <a:solidFill>
                  <a:prstClr val="black"/>
                </a:solidFill>
                <a:latin typeface="Arial" panose="020B0604020202020204" pitchFamily="34" charset="0"/>
                <a:cs typeface="Arial" panose="020B0604020202020204" pitchFamily="34" charset="0"/>
              </a:rPr>
              <a:t> (including on food shopping and meals).</a:t>
            </a:r>
          </a:p>
        </p:txBody>
      </p:sp>
      <p:sp>
        <p:nvSpPr>
          <p:cNvPr id="24" name="Rectangle 23">
            <a:extLst>
              <a:ext uri="{FF2B5EF4-FFF2-40B4-BE49-F238E27FC236}">
                <a16:creationId xmlns:a16="http://schemas.microsoft.com/office/drawing/2014/main" id="{982C411A-5938-4B3A-B70A-B6821983323E}"/>
              </a:ext>
            </a:extLst>
          </p:cNvPr>
          <p:cNvSpPr/>
          <p:nvPr/>
        </p:nvSpPr>
        <p:spPr>
          <a:xfrm>
            <a:off x="134754" y="4241342"/>
            <a:ext cx="5949414" cy="523220"/>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Families across the different typologies previously identified have ALL been vulnerable to the shock resulting from coronavirus.</a:t>
            </a:r>
          </a:p>
        </p:txBody>
      </p:sp>
    </p:spTree>
    <p:extLst>
      <p:ext uri="{BB962C8B-B14F-4D97-AF65-F5344CB8AC3E}">
        <p14:creationId xmlns:p14="http://schemas.microsoft.com/office/powerpoint/2010/main" val="246125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a:extLst>
              <a:ext uri="{FF2B5EF4-FFF2-40B4-BE49-F238E27FC236}">
                <a16:creationId xmlns:a16="http://schemas.microsoft.com/office/drawing/2014/main" id="{24EDD21C-B3C4-4A12-9A1D-46EADE6BA4E1}"/>
              </a:ext>
            </a:extLst>
          </p:cNvPr>
          <p:cNvSpPr>
            <a:spLocks noGrp="1"/>
          </p:cNvSpPr>
          <p:nvPr>
            <p:ph type="dt" sz="half" idx="10"/>
          </p:nvPr>
        </p:nvSpPr>
        <p:spPr>
          <a:xfrm>
            <a:off x="134754" y="116632"/>
            <a:ext cx="1120140" cy="338138"/>
          </a:xfrm>
          <a:solidFill>
            <a:schemeClr val="bg1"/>
          </a:solidFill>
          <a:ln>
            <a:solidFill>
              <a:srgbClr val="E40037"/>
            </a:solidFill>
          </a:ln>
        </p:spPr>
        <p:txBody>
          <a:bodyPr/>
          <a:lstStyle/>
          <a:p>
            <a:pPr algn="ctr" defTabSz="685800" eaLnBrk="1" fontAlgn="auto" hangingPunct="1">
              <a:spcBef>
                <a:spcPts val="0"/>
              </a:spcBef>
              <a:spcAft>
                <a:spcPts val="0"/>
              </a:spcAft>
              <a:defRPr/>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defRPr/>
              </a:pPr>
              <a:t>22/06/2020</a:t>
            </a:fld>
            <a:endParaRPr lang="en-GB" sz="1200" dirty="0">
              <a:solidFill>
                <a:srgbClr val="E40037"/>
              </a:solidFill>
              <a:latin typeface="Arial Black" panose="020B0A04020102020204" pitchFamily="34" charset="0"/>
              <a:ea typeface="+mn-ea"/>
            </a:endParaRPr>
          </a:p>
        </p:txBody>
      </p:sp>
      <p:sp>
        <p:nvSpPr>
          <p:cNvPr id="5" name="Date Placeholder 5">
            <a:extLst>
              <a:ext uri="{FF2B5EF4-FFF2-40B4-BE49-F238E27FC236}">
                <a16:creationId xmlns:a16="http://schemas.microsoft.com/office/drawing/2014/main" id="{B4F5CC98-BF9F-4F39-91A3-A0D82D4C2D92}"/>
              </a:ext>
            </a:extLst>
          </p:cNvPr>
          <p:cNvSpPr txBox="1">
            <a:spLocks/>
          </p:cNvSpPr>
          <p:nvPr/>
        </p:nvSpPr>
        <p:spPr>
          <a:xfrm>
            <a:off x="1403648" y="116632"/>
            <a:ext cx="7353300" cy="338138"/>
          </a:xfrm>
          <a:prstGeom prst="rect">
            <a:avLst/>
          </a:prstGeom>
          <a:solidFill>
            <a:srgbClr val="E40037"/>
          </a:solidFill>
          <a:ln>
            <a:solidFill>
              <a:srgbClr val="E40037"/>
            </a:solidFill>
          </a:ln>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GB" dirty="0">
                <a:solidFill>
                  <a:prstClr val="white"/>
                </a:solidFill>
                <a:latin typeface="Arial Black" panose="020B0A04020102020204" pitchFamily="34" charset="0"/>
              </a:rPr>
              <a:t>JAM families and coronavirus key findings: EDUCATION</a:t>
            </a:r>
          </a:p>
        </p:txBody>
      </p:sp>
      <p:pic>
        <p:nvPicPr>
          <p:cNvPr id="2" name="Picture 1">
            <a:extLst>
              <a:ext uri="{FF2B5EF4-FFF2-40B4-BE49-F238E27FC236}">
                <a16:creationId xmlns:a16="http://schemas.microsoft.com/office/drawing/2014/main" id="{6DCE497A-2276-489B-A842-5D597A9F3989}"/>
              </a:ext>
            </a:extLst>
          </p:cNvPr>
          <p:cNvPicPr>
            <a:picLocks noChangeAspect="1"/>
          </p:cNvPicPr>
          <p:nvPr/>
        </p:nvPicPr>
        <p:blipFill>
          <a:blip r:embed="rId3"/>
          <a:stretch>
            <a:fillRect/>
          </a:stretch>
        </p:blipFill>
        <p:spPr>
          <a:xfrm>
            <a:off x="134754" y="620688"/>
            <a:ext cx="8756948" cy="709853"/>
          </a:xfrm>
          <a:prstGeom prst="rect">
            <a:avLst/>
          </a:prstGeom>
        </p:spPr>
      </p:pic>
      <p:sp>
        <p:nvSpPr>
          <p:cNvPr id="7" name="Rectangle 6">
            <a:extLst>
              <a:ext uri="{FF2B5EF4-FFF2-40B4-BE49-F238E27FC236}">
                <a16:creationId xmlns:a16="http://schemas.microsoft.com/office/drawing/2014/main" id="{A1E1A229-8A5B-4786-BC44-25C4AF6F4863}"/>
              </a:ext>
            </a:extLst>
          </p:cNvPr>
          <p:cNvSpPr/>
          <p:nvPr/>
        </p:nvSpPr>
        <p:spPr>
          <a:xfrm>
            <a:off x="134754" y="1388720"/>
            <a:ext cx="8428496" cy="523220"/>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The priority for parents has been to minimise the emotional stress for their children, and keep them safe. </a:t>
            </a:r>
            <a:r>
              <a:rPr lang="en-US" sz="1400" b="1" dirty="0">
                <a:latin typeface="Arial" panose="020B0604020202020204" pitchFamily="34" charset="0"/>
                <a:cs typeface="Arial" panose="020B0604020202020204" pitchFamily="34" charset="0"/>
              </a:rPr>
              <a:t>Education has not been a high priority at this time.</a:t>
            </a:r>
            <a:endParaRPr lang="en-GB" dirty="0"/>
          </a:p>
        </p:txBody>
      </p:sp>
      <p:pic>
        <p:nvPicPr>
          <p:cNvPr id="8" name="Picture 7">
            <a:extLst>
              <a:ext uri="{FF2B5EF4-FFF2-40B4-BE49-F238E27FC236}">
                <a16:creationId xmlns:a16="http://schemas.microsoft.com/office/drawing/2014/main" id="{9E7D4635-0B9A-4FF9-BB81-36AE0ECA460C}"/>
              </a:ext>
            </a:extLst>
          </p:cNvPr>
          <p:cNvPicPr>
            <a:picLocks noChangeAspect="1"/>
          </p:cNvPicPr>
          <p:nvPr/>
        </p:nvPicPr>
        <p:blipFill>
          <a:blip r:embed="rId4"/>
          <a:stretch>
            <a:fillRect/>
          </a:stretch>
        </p:blipFill>
        <p:spPr>
          <a:xfrm>
            <a:off x="344257" y="2132856"/>
            <a:ext cx="8480178" cy="1994784"/>
          </a:xfrm>
          <a:prstGeom prst="rect">
            <a:avLst/>
          </a:prstGeom>
        </p:spPr>
      </p:pic>
      <p:sp>
        <p:nvSpPr>
          <p:cNvPr id="14" name="Rectangle 13">
            <a:extLst>
              <a:ext uri="{FF2B5EF4-FFF2-40B4-BE49-F238E27FC236}">
                <a16:creationId xmlns:a16="http://schemas.microsoft.com/office/drawing/2014/main" id="{FFC3F945-E80E-4C5E-98A4-23E9FF9E3A0D}"/>
              </a:ext>
            </a:extLst>
          </p:cNvPr>
          <p:cNvSpPr/>
          <p:nvPr/>
        </p:nvSpPr>
        <p:spPr>
          <a:xfrm>
            <a:off x="98360" y="4461398"/>
            <a:ext cx="9045640" cy="2246769"/>
          </a:xfrm>
          <a:prstGeom prst="rect">
            <a:avLst/>
          </a:prstGeom>
        </p:spPr>
        <p:txBody>
          <a:bodyPr wrap="square">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Most parents describe a relatively </a:t>
            </a:r>
            <a:r>
              <a:rPr lang="en-GB" sz="1400" b="1" dirty="0">
                <a:latin typeface="Arial" panose="020B0604020202020204" pitchFamily="34" charset="0"/>
                <a:cs typeface="Arial" panose="020B0604020202020204" pitchFamily="34" charset="0"/>
              </a:rPr>
              <a:t>‘hands off’ approach </a:t>
            </a:r>
            <a:r>
              <a:rPr lang="en-GB" sz="1400" dirty="0">
                <a:latin typeface="Arial" panose="020B0604020202020204" pitchFamily="34" charset="0"/>
                <a:cs typeface="Arial" panose="020B0604020202020204" pitchFamily="34" charset="0"/>
              </a:rPr>
              <a:t>to home-schooling, though this does vary.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Even the most enthusiastic ‘teacher-parents’ struggled to maintain their/their children’s </a:t>
            </a:r>
            <a:r>
              <a:rPr lang="en-GB" sz="1400" b="1" dirty="0">
                <a:latin typeface="Arial" panose="020B0604020202020204" pitchFamily="34" charset="0"/>
                <a:cs typeface="Arial" panose="020B0604020202020204" pitchFamily="34" charset="0"/>
              </a:rPr>
              <a:t>motivation </a:t>
            </a:r>
            <a:r>
              <a:rPr lang="en-GB" sz="1400" dirty="0">
                <a:latin typeface="Arial" panose="020B0604020202020204" pitchFamily="34" charset="0"/>
                <a:cs typeface="Arial" panose="020B0604020202020204" pitchFamily="34" charset="0"/>
              </a:rPr>
              <a:t>long-term.</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There is </a:t>
            </a:r>
            <a:r>
              <a:rPr lang="en-GB" sz="1400" b="1" dirty="0">
                <a:latin typeface="Arial" panose="020B0604020202020204" pitchFamily="34" charset="0"/>
                <a:cs typeface="Arial" panose="020B0604020202020204" pitchFamily="34" charset="0"/>
              </a:rPr>
              <a:t>significant variation </a:t>
            </a:r>
            <a:r>
              <a:rPr lang="en-GB" sz="1400" dirty="0">
                <a:latin typeface="Arial" panose="020B0604020202020204" pitchFamily="34" charset="0"/>
                <a:cs typeface="Arial" panose="020B0604020202020204" pitchFamily="34" charset="0"/>
              </a:rPr>
              <a:t>in communication/activity from schools, and in general parents wanted more contact and help from their children’s schools. Those felt to be at a disadvantage included: </a:t>
            </a:r>
            <a:r>
              <a:rPr lang="en-GB" sz="1400" b="1" dirty="0">
                <a:latin typeface="Arial" panose="020B0604020202020204" pitchFamily="34" charset="0"/>
                <a:cs typeface="Arial" panose="020B0604020202020204" pitchFamily="34" charset="0"/>
              </a:rPr>
              <a:t>children due to sit GCSEs and A-levels</a:t>
            </a:r>
            <a:r>
              <a:rPr lang="en-GB" sz="1400" dirty="0">
                <a:latin typeface="Arial" panose="020B0604020202020204" pitchFamily="34" charset="0"/>
                <a:cs typeface="Arial" panose="020B0604020202020204" pitchFamily="34" charset="0"/>
              </a:rPr>
              <a:t>, and </a:t>
            </a:r>
            <a:r>
              <a:rPr lang="en-GB" sz="1400" b="1" dirty="0">
                <a:latin typeface="Arial" panose="020B0604020202020204" pitchFamily="34" charset="0"/>
                <a:cs typeface="Arial" panose="020B0604020202020204" pitchFamily="34" charset="0"/>
              </a:rPr>
              <a:t>children with special educational needs</a:t>
            </a:r>
            <a:r>
              <a:rPr lang="en-GB"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Parent’s views on their children returning to school were mixed – suggesting that differences in parents’ approach will likely endure beyond lockdown.</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As some parents feel there is nothing they can do, while others may continue home-schooling over the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summer, significant </a:t>
            </a:r>
            <a:r>
              <a:rPr lang="en-GB" sz="1400" b="1" dirty="0">
                <a:latin typeface="Arial" panose="020B0604020202020204" pitchFamily="34" charset="0"/>
                <a:cs typeface="Arial" panose="020B0604020202020204" pitchFamily="34" charset="0"/>
              </a:rPr>
              <a:t>attainment gaps </a:t>
            </a:r>
            <a:r>
              <a:rPr lang="en-GB" sz="1400" dirty="0">
                <a:latin typeface="Arial" panose="020B0604020202020204" pitchFamily="34" charset="0"/>
                <a:cs typeface="Arial" panose="020B0604020202020204" pitchFamily="34" charset="0"/>
              </a:rPr>
              <a:t>may emerge between children within this cohort.</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60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a:extLst>
              <a:ext uri="{FF2B5EF4-FFF2-40B4-BE49-F238E27FC236}">
                <a16:creationId xmlns:a16="http://schemas.microsoft.com/office/drawing/2014/main" id="{24EDD21C-B3C4-4A12-9A1D-46EADE6BA4E1}"/>
              </a:ext>
            </a:extLst>
          </p:cNvPr>
          <p:cNvSpPr>
            <a:spLocks noGrp="1"/>
          </p:cNvSpPr>
          <p:nvPr>
            <p:ph type="dt" sz="half" idx="10"/>
          </p:nvPr>
        </p:nvSpPr>
        <p:spPr>
          <a:xfrm>
            <a:off x="134754" y="116632"/>
            <a:ext cx="1120140" cy="338138"/>
          </a:xfrm>
          <a:solidFill>
            <a:schemeClr val="bg1"/>
          </a:solidFill>
          <a:ln>
            <a:solidFill>
              <a:srgbClr val="E40037"/>
            </a:solidFill>
          </a:ln>
        </p:spPr>
        <p:txBody>
          <a:bodyPr/>
          <a:lstStyle/>
          <a:p>
            <a:pPr algn="ctr" defTabSz="685800" eaLnBrk="1" fontAlgn="auto" hangingPunct="1">
              <a:spcBef>
                <a:spcPts val="0"/>
              </a:spcBef>
              <a:spcAft>
                <a:spcPts val="0"/>
              </a:spcAft>
              <a:defRPr/>
            </a:pPr>
            <a:fld id="{936B44B1-06FC-44D5-8148-E656F026E8C6}" type="datetime1">
              <a:rPr lang="en-GB" sz="1200">
                <a:solidFill>
                  <a:srgbClr val="E40037"/>
                </a:solidFill>
                <a:latin typeface="Arial Black" panose="020B0A04020102020204" pitchFamily="34" charset="0"/>
                <a:ea typeface="+mn-ea"/>
              </a:rPr>
              <a:pPr algn="ctr" defTabSz="685800" eaLnBrk="1" fontAlgn="auto" hangingPunct="1">
                <a:spcBef>
                  <a:spcPts val="0"/>
                </a:spcBef>
                <a:spcAft>
                  <a:spcPts val="0"/>
                </a:spcAft>
                <a:defRPr/>
              </a:pPr>
              <a:t>22/06/2020</a:t>
            </a:fld>
            <a:endParaRPr lang="en-GB" sz="1200" dirty="0">
              <a:solidFill>
                <a:srgbClr val="E40037"/>
              </a:solidFill>
              <a:latin typeface="Arial Black" panose="020B0A04020102020204" pitchFamily="34" charset="0"/>
              <a:ea typeface="+mn-ea"/>
            </a:endParaRPr>
          </a:p>
        </p:txBody>
      </p:sp>
      <p:sp>
        <p:nvSpPr>
          <p:cNvPr id="5" name="Date Placeholder 5">
            <a:extLst>
              <a:ext uri="{FF2B5EF4-FFF2-40B4-BE49-F238E27FC236}">
                <a16:creationId xmlns:a16="http://schemas.microsoft.com/office/drawing/2014/main" id="{B4F5CC98-BF9F-4F39-91A3-A0D82D4C2D92}"/>
              </a:ext>
            </a:extLst>
          </p:cNvPr>
          <p:cNvSpPr txBox="1">
            <a:spLocks/>
          </p:cNvSpPr>
          <p:nvPr/>
        </p:nvSpPr>
        <p:spPr>
          <a:xfrm>
            <a:off x="1403648" y="116632"/>
            <a:ext cx="7353300" cy="338138"/>
          </a:xfrm>
          <a:prstGeom prst="rect">
            <a:avLst/>
          </a:prstGeom>
          <a:solidFill>
            <a:srgbClr val="E40037"/>
          </a:solidFill>
          <a:ln>
            <a:solidFill>
              <a:srgbClr val="E40037"/>
            </a:solidFill>
          </a:ln>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GB" dirty="0">
                <a:solidFill>
                  <a:prstClr val="white"/>
                </a:solidFill>
                <a:latin typeface="Arial Black" panose="020B0A04020102020204" pitchFamily="34" charset="0"/>
              </a:rPr>
              <a:t>JAM families and coronavirus key findings: HEALTH AND WELLBEING</a:t>
            </a:r>
          </a:p>
        </p:txBody>
      </p:sp>
      <p:sp>
        <p:nvSpPr>
          <p:cNvPr id="7" name="Rectangle 6">
            <a:extLst>
              <a:ext uri="{FF2B5EF4-FFF2-40B4-BE49-F238E27FC236}">
                <a16:creationId xmlns:a16="http://schemas.microsoft.com/office/drawing/2014/main" id="{A1E1A229-8A5B-4786-BC44-25C4AF6F4863}"/>
              </a:ext>
            </a:extLst>
          </p:cNvPr>
          <p:cNvSpPr/>
          <p:nvPr/>
        </p:nvSpPr>
        <p:spPr>
          <a:xfrm>
            <a:off x="100422" y="1412776"/>
            <a:ext cx="8656526" cy="5262979"/>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Emotional health and wellbeing</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At the start of lockdown, </a:t>
            </a:r>
            <a:r>
              <a:rPr lang="en-GB" sz="1400" b="1" dirty="0">
                <a:latin typeface="Arial" panose="020B0604020202020204" pitchFamily="34" charset="0"/>
                <a:cs typeface="Arial" panose="020B0604020202020204" pitchFamily="34" charset="0"/>
              </a:rPr>
              <a:t>fear of infection </a:t>
            </a:r>
            <a:r>
              <a:rPr lang="en-GB" sz="1400" dirty="0">
                <a:latin typeface="Arial" panose="020B0604020202020204" pitchFamily="34" charset="0"/>
                <a:cs typeface="Arial" panose="020B0604020202020204" pitchFamily="34" charset="0"/>
              </a:rPr>
              <a:t>from coronavirus was parent’s main health concern.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However, as time went on, this fear subsided and other concerns became higher priority – most of which were related to </a:t>
            </a:r>
            <a:r>
              <a:rPr lang="en-GB" sz="1400" b="1" dirty="0">
                <a:latin typeface="Arial" panose="020B0604020202020204" pitchFamily="34" charset="0"/>
                <a:cs typeface="Arial" panose="020B0604020202020204" pitchFamily="34" charset="0"/>
              </a:rPr>
              <a:t>mental health</a:t>
            </a:r>
            <a:r>
              <a:rPr lang="en-GB"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Lack of social contact </a:t>
            </a:r>
            <a:r>
              <a:rPr lang="en-GB" sz="1400" dirty="0">
                <a:latin typeface="Arial" panose="020B0604020202020204" pitchFamily="34" charset="0"/>
                <a:cs typeface="Arial" panose="020B0604020202020204" pitchFamily="34" charset="0"/>
              </a:rPr>
              <a:t>was seen as the hardest aspect of lockdown, with concern that this period may have long-term impacts on their children’s social skills (particularly younger children). There are also some indications this has been harder for boys, who may feel less able to reach out to their friends.</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Over time, parents said they noticed changes in their children indicative of </a:t>
            </a:r>
            <a:r>
              <a:rPr lang="en-GB" sz="1400" b="1" dirty="0">
                <a:latin typeface="Arial" panose="020B0604020202020204" pitchFamily="34" charset="0"/>
                <a:cs typeface="Arial" panose="020B0604020202020204" pitchFamily="34" charset="0"/>
              </a:rPr>
              <a:t>worsening mental and emotional wellbeing </a:t>
            </a:r>
            <a:r>
              <a:rPr lang="en-GB" sz="1400" dirty="0">
                <a:latin typeface="Arial" panose="020B0604020202020204" pitchFamily="34" charset="0"/>
                <a:cs typeface="Arial" panose="020B0604020202020204" pitchFamily="34" charset="0"/>
              </a:rPr>
              <a:t>- e.g. younger children ‘acting up’/being clingy or insular, and older children being de-motivated to do anything and spending prolonged periods in their room alone.</a:t>
            </a:r>
          </a:p>
        </p:txBody>
      </p:sp>
      <p:pic>
        <p:nvPicPr>
          <p:cNvPr id="3" name="Picture 2">
            <a:extLst>
              <a:ext uri="{FF2B5EF4-FFF2-40B4-BE49-F238E27FC236}">
                <a16:creationId xmlns:a16="http://schemas.microsoft.com/office/drawing/2014/main" id="{659B46E0-F252-4CB9-A13E-BE97F87F8724}"/>
              </a:ext>
            </a:extLst>
          </p:cNvPr>
          <p:cNvPicPr>
            <a:picLocks noChangeAspect="1"/>
          </p:cNvPicPr>
          <p:nvPr/>
        </p:nvPicPr>
        <p:blipFill>
          <a:blip r:embed="rId3"/>
          <a:stretch>
            <a:fillRect/>
          </a:stretch>
        </p:blipFill>
        <p:spPr>
          <a:xfrm>
            <a:off x="150904" y="614497"/>
            <a:ext cx="8777192" cy="711494"/>
          </a:xfrm>
          <a:prstGeom prst="rect">
            <a:avLst/>
          </a:prstGeom>
        </p:spPr>
      </p:pic>
      <p:pic>
        <p:nvPicPr>
          <p:cNvPr id="6" name="Picture 5">
            <a:extLst>
              <a:ext uri="{FF2B5EF4-FFF2-40B4-BE49-F238E27FC236}">
                <a16:creationId xmlns:a16="http://schemas.microsoft.com/office/drawing/2014/main" id="{A8D39F00-F438-45F3-93AD-58FF2E1B1B36}"/>
              </a:ext>
            </a:extLst>
          </p:cNvPr>
          <p:cNvPicPr>
            <a:picLocks noChangeAspect="1"/>
          </p:cNvPicPr>
          <p:nvPr/>
        </p:nvPicPr>
        <p:blipFill>
          <a:blip r:embed="rId4"/>
          <a:stretch>
            <a:fillRect/>
          </a:stretch>
        </p:blipFill>
        <p:spPr>
          <a:xfrm>
            <a:off x="1220719" y="2852936"/>
            <a:ext cx="6702562" cy="1872208"/>
          </a:xfrm>
          <a:prstGeom prst="rect">
            <a:avLst/>
          </a:prstGeom>
        </p:spPr>
      </p:pic>
    </p:spTree>
    <p:extLst>
      <p:ext uri="{BB962C8B-B14F-4D97-AF65-F5344CB8AC3E}">
        <p14:creationId xmlns:p14="http://schemas.microsoft.com/office/powerpoint/2010/main" val="2946363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C04D8C8797784D939F7DD0EBF84C43" ma:contentTypeVersion="13" ma:contentTypeDescription="Create a new document." ma:contentTypeScope="" ma:versionID="70e6d44755a7a062cf9f5c719cc6f53a">
  <xsd:schema xmlns:xsd="http://www.w3.org/2001/XMLSchema" xmlns:xs="http://www.w3.org/2001/XMLSchema" xmlns:p="http://schemas.microsoft.com/office/2006/metadata/properties" xmlns:ns3="36833d6c-1f4f-43c9-80ba-f86659fe7f91" xmlns:ns4="f34c21ad-c875-4176-bb80-585e5beec4a9" targetNamespace="http://schemas.microsoft.com/office/2006/metadata/properties" ma:root="true" ma:fieldsID="5821e4482e939f71ffe906606555e2ba" ns3:_="" ns4:_="">
    <xsd:import namespace="36833d6c-1f4f-43c9-80ba-f86659fe7f91"/>
    <xsd:import namespace="f34c21ad-c875-4176-bb80-585e5beec4a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33d6c-1f4f-43c9-80ba-f86659fe7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4c21ad-c875-4176-bb80-585e5beec4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207CB4-CC16-4CB4-854B-5A25866756DB}">
  <ds:schemaRefs>
    <ds:schemaRef ds:uri="36833d6c-1f4f-43c9-80ba-f86659fe7f91"/>
    <ds:schemaRef ds:uri="http://purl.org/dc/terms/"/>
    <ds:schemaRef ds:uri="f34c21ad-c875-4176-bb80-585e5beec4a9"/>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63B4246-2F08-45C6-85B2-630CE5739E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33d6c-1f4f-43c9-80ba-f86659fe7f91"/>
    <ds:schemaRef ds:uri="f34c21ad-c875-4176-bb80-585e5beec4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7CCF0-D48A-4F4A-8172-9F9D93E6FF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548</TotalTime>
  <Words>1569</Words>
  <Application>Microsoft Office PowerPoint</Application>
  <PresentationFormat>On-screen Show (4:3)</PresentationFormat>
  <Paragraphs>163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Poppy Reece, Researcher</dc:creator>
  <cp:lastModifiedBy>Poppy Reece, Researcher</cp:lastModifiedBy>
  <cp:revision>13</cp:revision>
  <dcterms:created xsi:type="dcterms:W3CDTF">2020-06-16T09:48:22Z</dcterms:created>
  <dcterms:modified xsi:type="dcterms:W3CDTF">2020-06-22T11:13:05Z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0x010100FDC04D8C8797784D939F7DD0EBF84C43</vt:lpwstr>
  </property>
</Properties>
</file>