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4D9B2-A632-4286-9675-33DC6C940A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DBAEDF-9685-4D81-A7E7-0E090F4FC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D2A80-BBFE-4251-8C7C-7708ABEB2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930C-8861-4F32-B944-9DE69AD4C3F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49696-91F1-4EA7-9806-AC610CB70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99E40-DDE4-4DCD-90E6-89A49DFAD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83831-9074-42E1-9DE0-F7F89801C2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81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F74EC-C7D1-40AC-A2FA-6F7DF4B26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347FD3-B799-4186-BB63-746152238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AFD9A-C17E-4F2B-BB6C-92BF03920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930C-8861-4F32-B944-9DE69AD4C3F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8C667-22F2-403A-B5B2-1E07F1AE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91D0F-7A30-486D-9C76-9D7367DB7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83831-9074-42E1-9DE0-F7F89801C2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05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18EF96-748C-4416-A92A-AE05B3316F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46DB1-EF4F-4AA9-A900-C2DEEAC64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B5818-D47A-4661-BBD4-22A456DA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930C-8861-4F32-B944-9DE69AD4C3F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45688-8A72-4136-ABDE-24F8ECB74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2C144-D1BB-41A7-B40F-24A83486B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83831-9074-42E1-9DE0-F7F89801C2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70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1EF96-695C-4BAB-B16B-665348B3B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55BCC-2189-4B5D-9243-163DC6802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D53D2-E75A-40F2-93C0-1800BABFF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930C-8861-4F32-B944-9DE69AD4C3F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E492E-50C9-48D0-A8A7-4E898E21A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AD099-7659-4270-AE63-49FE9E368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83831-9074-42E1-9DE0-F7F89801C2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499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66784-EF11-423B-8B78-A15046E95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466FE7-BB1B-483B-BD3A-D79B33AA3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30B65-0185-49B6-9ABF-21B2177D8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930C-8861-4F32-B944-9DE69AD4C3F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D535B-DEE7-48C0-A341-0546B032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39491-3BAD-4166-A1C8-D6D8E790E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83831-9074-42E1-9DE0-F7F89801C2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62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78A64-2B02-4586-ABE2-40CF77996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118F0-5E1D-48D2-844B-FF74BA411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244508-A2F5-4787-BDD4-D428FB84D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1D838-AE73-4BE4-A6ED-1ED42D514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930C-8861-4F32-B944-9DE69AD4C3F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B36A6-394C-4B18-95F9-93BD659D0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8B2738-F4A9-40D9-8EA7-F83D9DC2B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83831-9074-42E1-9DE0-F7F89801C2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37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5FBCA-48DF-4C78-A2D7-15EC10C44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2AB45-0021-4BC0-B67A-93A66BF4C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4D1A3C-3885-4C69-ADB5-5D6381C6C9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E4BF48-6E4D-4940-B01A-30345FAA3C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9392C9-5F71-468C-8706-DE7C7B875A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9E9A9F-0A1F-449F-ADEC-98FD6CF94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930C-8861-4F32-B944-9DE69AD4C3F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D18FCA-B89E-4CCC-B6CC-F5D80AD19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A258BE-738A-49A3-BB1F-BB43583DF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83831-9074-42E1-9DE0-F7F89801C2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041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86EB1-EDCE-4AE1-AF01-993D27F18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C10E49-406F-41B1-8596-6C0035426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930C-8861-4F32-B944-9DE69AD4C3F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5F2CF7-DA10-4485-92A2-A8D44DC17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B6D2AA-050A-4486-BC83-BB00C2CD2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83831-9074-42E1-9DE0-F7F89801C2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30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F8DD06-623D-48D1-A122-CC6F3D958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930C-8861-4F32-B944-9DE69AD4C3F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92C380-CB7C-4A5D-9915-51802A1A7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CCE64A-98EA-4007-9912-F80BA917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83831-9074-42E1-9DE0-F7F89801C2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74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DAB99-7B07-4575-9215-ABB0A639B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6F935-FADA-49C4-BEE4-70A7C5E83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2406B7-9234-4EBC-A822-BF7539BA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82683-E5A1-4908-9BB0-964172AE1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930C-8861-4F32-B944-9DE69AD4C3F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C937CA-EC74-4E1D-91AD-9C40C3278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5366BE-FC2B-47F0-BF0F-853DD4E7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83831-9074-42E1-9DE0-F7F89801C2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26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E7F2C-9224-491A-BC7E-E2038B066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D34F09-754A-49AE-98D1-6D7926B08B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A93631-1A4F-43EF-9EDC-9EE605C12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41E27-35B2-43E5-845B-9572F048C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930C-8861-4F32-B944-9DE69AD4C3F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9A9BBC-B247-4847-A340-32312B94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AA929E-73E6-4E37-9B13-8FC132ED5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83831-9074-42E1-9DE0-F7F89801C2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27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071CE6-0E9D-4D3F-8D78-2F36070C3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2BFCB-5A85-47E7-821F-40D537DAC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E751B-8391-48A7-8A54-A7E2E38A5F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C930C-8861-4F32-B944-9DE69AD4C3F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B13D18-2CEE-428C-BDAF-0562166CA4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B5255-6C72-447D-9274-B684A56EC4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83831-9074-42E1-9DE0-F7F89801C2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009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26BDCA6B-3C9C-4213-A0D9-30BD5F0B0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8426302" cy="6858000"/>
          </a:xfrm>
          <a:custGeom>
            <a:avLst/>
            <a:gdLst>
              <a:gd name="connsiteX0" fmla="*/ 184095 w 8426302"/>
              <a:gd name="connsiteY0" fmla="*/ 6858000 h 6858000"/>
              <a:gd name="connsiteX1" fmla="*/ 8426302 w 8426302"/>
              <a:gd name="connsiteY1" fmla="*/ 6858000 h 6858000"/>
              <a:gd name="connsiteX2" fmla="*/ 8426302 w 8426302"/>
              <a:gd name="connsiteY2" fmla="*/ 0 h 6858000"/>
              <a:gd name="connsiteX3" fmla="*/ 2743435 w 8426302"/>
              <a:gd name="connsiteY3" fmla="*/ 0 h 6858000"/>
              <a:gd name="connsiteX4" fmla="*/ 2688451 w 8426302"/>
              <a:gd name="connsiteY4" fmla="*/ 37385 h 6858000"/>
              <a:gd name="connsiteX5" fmla="*/ 0 w 8426302"/>
              <a:gd name="connsiteY5" fmla="*/ 5321277 h 6858000"/>
              <a:gd name="connsiteX6" fmla="*/ 116943 w 8426302"/>
              <a:gd name="connsiteY6" fmla="*/ 65584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6302" h="6858000">
                <a:moveTo>
                  <a:pt x="184095" y="6858000"/>
                </a:moveTo>
                <a:lnTo>
                  <a:pt x="8426302" y="6858000"/>
                </a:lnTo>
                <a:lnTo>
                  <a:pt x="8426302" y="0"/>
                </a:lnTo>
                <a:lnTo>
                  <a:pt x="2743435" y="0"/>
                </a:lnTo>
                <a:lnTo>
                  <a:pt x="2688451" y="37385"/>
                </a:lnTo>
                <a:cubicBezTo>
                  <a:pt x="1058888" y="1225893"/>
                  <a:pt x="0" y="3149927"/>
                  <a:pt x="0" y="5321277"/>
                </a:cubicBezTo>
                <a:cubicBezTo>
                  <a:pt x="0" y="5744268"/>
                  <a:pt x="40184" y="6157873"/>
                  <a:pt x="116943" y="6558484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DA12F62-867F-4684-B28B-E085D09DC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8174932" cy="6858000"/>
          </a:xfrm>
          <a:custGeom>
            <a:avLst/>
            <a:gdLst>
              <a:gd name="connsiteX0" fmla="*/ 190266 w 8174932"/>
              <a:gd name="connsiteY0" fmla="*/ 6858000 h 6858000"/>
              <a:gd name="connsiteX1" fmla="*/ 8174932 w 8174932"/>
              <a:gd name="connsiteY1" fmla="*/ 6858000 h 6858000"/>
              <a:gd name="connsiteX2" fmla="*/ 8174932 w 8174932"/>
              <a:gd name="connsiteY2" fmla="*/ 0 h 6858000"/>
              <a:gd name="connsiteX3" fmla="*/ 2944847 w 8174932"/>
              <a:gd name="connsiteY3" fmla="*/ 0 h 6858000"/>
              <a:gd name="connsiteX4" fmla="*/ 2646373 w 8174932"/>
              <a:gd name="connsiteY4" fmla="*/ 196447 h 6858000"/>
              <a:gd name="connsiteX5" fmla="*/ 0 w 8174932"/>
              <a:gd name="connsiteY5" fmla="*/ 5321277 h 6858000"/>
              <a:gd name="connsiteX6" fmla="*/ 112445 w 8174932"/>
              <a:gd name="connsiteY6" fmla="*/ 651089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74932" h="6858000">
                <a:moveTo>
                  <a:pt x="190266" y="6858000"/>
                </a:moveTo>
                <a:lnTo>
                  <a:pt x="8174932" y="6858000"/>
                </a:lnTo>
                <a:lnTo>
                  <a:pt x="8174932" y="0"/>
                </a:lnTo>
                <a:lnTo>
                  <a:pt x="2944847" y="0"/>
                </a:lnTo>
                <a:lnTo>
                  <a:pt x="2646373" y="196447"/>
                </a:lnTo>
                <a:cubicBezTo>
                  <a:pt x="1044779" y="1335395"/>
                  <a:pt x="0" y="3206327"/>
                  <a:pt x="0" y="5321277"/>
                </a:cubicBezTo>
                <a:cubicBezTo>
                  <a:pt x="0" y="5727999"/>
                  <a:pt x="38639" y="6125696"/>
                  <a:pt x="112445" y="6510898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CB863D-425A-42BF-883E-4135E7891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803070"/>
            <a:ext cx="5936370" cy="288501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sz="6700" dirty="0">
                <a:solidFill>
                  <a:srgbClr val="FFFFFF"/>
                </a:solidFill>
              </a:rPr>
              <a:t>Active Essex and LDP Share and Learn event </a:t>
            </a:r>
            <a:br>
              <a:rPr lang="en-GB" sz="6700" dirty="0">
                <a:solidFill>
                  <a:srgbClr val="FFFFFF"/>
                </a:solidFill>
              </a:rPr>
            </a:br>
            <a:r>
              <a:rPr lang="en-GB" sz="6700" dirty="0">
                <a:solidFill>
                  <a:srgbClr val="FFFFFF"/>
                </a:solidFill>
              </a:rPr>
              <a:t>#</a:t>
            </a:r>
            <a:r>
              <a:rPr lang="en-GB" sz="6700" dirty="0" err="1">
                <a:solidFill>
                  <a:srgbClr val="FFFFFF"/>
                </a:solidFill>
              </a:rPr>
              <a:t>ConnectTogether</a:t>
            </a:r>
            <a:endParaRPr lang="en-GB" sz="67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DA9374-1104-4373-B731-73457BF514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180354"/>
            <a:ext cx="5649289" cy="1279978"/>
          </a:xfrm>
        </p:spPr>
        <p:txBody>
          <a:bodyPr anchor="t">
            <a:normAutofit/>
          </a:bodyPr>
          <a:lstStyle/>
          <a:p>
            <a:pPr algn="l"/>
            <a:r>
              <a:rPr lang="en-GB" sz="2200" dirty="0">
                <a:solidFill>
                  <a:srgbClr val="FFFFFF"/>
                </a:solidFill>
              </a:rPr>
              <a:t>Low-income Families</a:t>
            </a:r>
          </a:p>
          <a:p>
            <a:pPr algn="l"/>
            <a:r>
              <a:rPr lang="en-GB" sz="2200" dirty="0">
                <a:solidFill>
                  <a:srgbClr val="FFFFFF"/>
                </a:solidFill>
              </a:rPr>
              <a:t>Thursday 25</a:t>
            </a:r>
            <a:r>
              <a:rPr lang="en-GB" sz="2200" baseline="30000" dirty="0">
                <a:solidFill>
                  <a:srgbClr val="FFFFFF"/>
                </a:solidFill>
              </a:rPr>
              <a:t>th</a:t>
            </a:r>
            <a:r>
              <a:rPr lang="en-GB" sz="2200" dirty="0">
                <a:solidFill>
                  <a:srgbClr val="FFFFFF"/>
                </a:solidFill>
              </a:rPr>
              <a:t> June 2020 </a:t>
            </a:r>
          </a:p>
          <a:p>
            <a:pPr algn="l"/>
            <a:r>
              <a:rPr lang="en-GB" sz="2200" dirty="0">
                <a:solidFill>
                  <a:srgbClr val="FFFFFF"/>
                </a:solidFill>
              </a:rPr>
              <a:t>Event summary </a:t>
            </a:r>
          </a:p>
        </p:txBody>
      </p:sp>
    </p:spTree>
    <p:extLst>
      <p:ext uri="{BB962C8B-B14F-4D97-AF65-F5344CB8AC3E}">
        <p14:creationId xmlns:p14="http://schemas.microsoft.com/office/powerpoint/2010/main" val="616375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C6F255-7568-4CAC-A7FC-0E5DEE286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About the event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36AE2-33C5-4FD8-8650-3E0C69DB3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1" y="1653998"/>
            <a:ext cx="8229600" cy="4584242"/>
          </a:xfrm>
        </p:spPr>
        <p:txBody>
          <a:bodyPr anchor="t">
            <a:normAutofit/>
          </a:bodyPr>
          <a:lstStyle/>
          <a:p>
            <a:r>
              <a:rPr lang="en-GB" sz="2000" dirty="0"/>
              <a:t>4</a:t>
            </a:r>
            <a:r>
              <a:rPr lang="en-GB" sz="2000" baseline="30000" dirty="0"/>
              <a:t>th</a:t>
            </a:r>
            <a:r>
              <a:rPr lang="en-GB" sz="2000" dirty="0"/>
              <a:t> in the series of #</a:t>
            </a:r>
            <a:r>
              <a:rPr lang="en-GB" sz="2000" dirty="0" err="1"/>
              <a:t>ConnectTogether</a:t>
            </a:r>
            <a:r>
              <a:rPr lang="en-GB" sz="2000" dirty="0"/>
              <a:t> share and learn events </a:t>
            </a:r>
          </a:p>
          <a:p>
            <a:r>
              <a:rPr lang="en-GB" sz="2000" dirty="0"/>
              <a:t>Hosted and organised by Active Essex and LDP</a:t>
            </a:r>
          </a:p>
          <a:p>
            <a:r>
              <a:rPr lang="en-GB" sz="2000" dirty="0"/>
              <a:t>Focus on low-income families</a:t>
            </a:r>
          </a:p>
          <a:p>
            <a:r>
              <a:rPr lang="en-GB" sz="2000" dirty="0"/>
              <a:t>Event took place via Zoom </a:t>
            </a:r>
          </a:p>
          <a:p>
            <a:r>
              <a:rPr lang="en-GB" sz="2000" dirty="0"/>
              <a:t>140 people registered to attend</a:t>
            </a:r>
          </a:p>
          <a:p>
            <a:r>
              <a:rPr lang="en-GB" sz="2000" dirty="0"/>
              <a:t>108 people joined the call on the day</a:t>
            </a:r>
          </a:p>
          <a:p>
            <a:r>
              <a:rPr lang="en-GB" sz="2000" dirty="0"/>
              <a:t>Good mix of partners – LA’s, CCG’s, CVS’s, VCS partners, Families services </a:t>
            </a:r>
          </a:p>
          <a:p>
            <a:r>
              <a:rPr lang="en-GB" sz="2000" dirty="0"/>
              <a:t>Opened by Cllr McKinlay, with further scene setting from Britain Thinks research on ‘Working families’ just about managing</a:t>
            </a:r>
          </a:p>
          <a:p>
            <a:r>
              <a:rPr lang="en-GB" sz="2000" dirty="0"/>
              <a:t>Utilised Zoom functions like breakout rooms to have smaller discussions with questions posed</a:t>
            </a:r>
          </a:p>
          <a:p>
            <a:r>
              <a:rPr lang="en-GB" sz="2000" dirty="0"/>
              <a:t>Sli.do used to gather feedback</a:t>
            </a:r>
          </a:p>
        </p:txBody>
      </p:sp>
    </p:spTree>
    <p:extLst>
      <p:ext uri="{BB962C8B-B14F-4D97-AF65-F5344CB8AC3E}">
        <p14:creationId xmlns:p14="http://schemas.microsoft.com/office/powerpoint/2010/main" val="34468964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B5DFCDA-694D-4637-8E9B-038575194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952075" cy="6858000"/>
          </a:xfrm>
          <a:custGeom>
            <a:avLst/>
            <a:gdLst>
              <a:gd name="connsiteX0" fmla="*/ 9952075 w 9952075"/>
              <a:gd name="connsiteY0" fmla="*/ 6858000 h 6858000"/>
              <a:gd name="connsiteX1" fmla="*/ 108694 w 9952075"/>
              <a:gd name="connsiteY1" fmla="*/ 6858000 h 6858000"/>
              <a:gd name="connsiteX2" fmla="*/ 79127 w 9952075"/>
              <a:gd name="connsiteY2" fmla="*/ 6681235 h 6858000"/>
              <a:gd name="connsiteX3" fmla="*/ 0 w 9952075"/>
              <a:gd name="connsiteY3" fmla="*/ 5565888 h 6858000"/>
              <a:gd name="connsiteX4" fmla="*/ 2190696 w 9952075"/>
              <a:gd name="connsiteY4" fmla="*/ 145339 h 6858000"/>
              <a:gd name="connsiteX5" fmla="*/ 2339431 w 9952075"/>
              <a:gd name="connsiteY5" fmla="*/ 0 h 6858000"/>
              <a:gd name="connsiteX6" fmla="*/ 9952075 w 9952075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52075" h="6858000">
                <a:moveTo>
                  <a:pt x="9952075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9952075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DB276E-BFF1-43F5-AB90-7ABA4B9A9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9652017" cy="6858000"/>
          </a:xfrm>
          <a:custGeom>
            <a:avLst/>
            <a:gdLst>
              <a:gd name="connsiteX0" fmla="*/ 9652017 w 9652017"/>
              <a:gd name="connsiteY0" fmla="*/ 6858000 h 6858000"/>
              <a:gd name="connsiteX1" fmla="*/ 112827 w 9652017"/>
              <a:gd name="connsiteY1" fmla="*/ 6858000 h 6858000"/>
              <a:gd name="connsiteX2" fmla="*/ 76084 w 9652017"/>
              <a:gd name="connsiteY2" fmla="*/ 6638337 h 6858000"/>
              <a:gd name="connsiteX3" fmla="*/ 0 w 9652017"/>
              <a:gd name="connsiteY3" fmla="*/ 5565888 h 6858000"/>
              <a:gd name="connsiteX4" fmla="*/ 2157501 w 9652017"/>
              <a:gd name="connsiteY4" fmla="*/ 301488 h 6858000"/>
              <a:gd name="connsiteX5" fmla="*/ 2472310 w 9652017"/>
              <a:gd name="connsiteY5" fmla="*/ 0 h 6858000"/>
              <a:gd name="connsiteX6" fmla="*/ 9652017 w 9652017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52017" h="6858000">
                <a:moveTo>
                  <a:pt x="9652017" y="6858000"/>
                </a:moveTo>
                <a:lnTo>
                  <a:pt x="112827" y="6858000"/>
                </a:lnTo>
                <a:lnTo>
                  <a:pt x="76084" y="6638337"/>
                </a:lnTo>
                <a:cubicBezTo>
                  <a:pt x="25944" y="6288079"/>
                  <a:pt x="0" y="5930014"/>
                  <a:pt x="0" y="5565888"/>
                </a:cubicBezTo>
                <a:cubicBezTo>
                  <a:pt x="0" y="3514654"/>
                  <a:pt x="823309" y="1655711"/>
                  <a:pt x="2157501" y="301488"/>
                </a:cubicBezTo>
                <a:lnTo>
                  <a:pt x="2472310" y="0"/>
                </a:lnTo>
                <a:lnTo>
                  <a:pt x="9652017" y="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A234CF-4BF7-4E53-8BBA-1EFF66CE6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757694" cy="1288238"/>
          </a:xfrm>
        </p:spPr>
        <p:txBody>
          <a:bodyPr anchor="b">
            <a:normAutofit/>
          </a:bodyPr>
          <a:lstStyle/>
          <a:p>
            <a:r>
              <a:rPr lang="en-GB" sz="2800" dirty="0"/>
              <a:t>Sli.do question – What issues do you think are affecting low-income families the most at the moment? – Top headlines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D2E74-8F50-4E54-8F50-14E11B77E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956390"/>
            <a:ext cx="7322290" cy="4536484"/>
          </a:xfrm>
        </p:spPr>
        <p:txBody>
          <a:bodyPr anchor="t">
            <a:normAutofit/>
          </a:bodyPr>
          <a:lstStyle/>
          <a:p>
            <a:r>
              <a:rPr lang="en-GB" sz="2000" dirty="0"/>
              <a:t>Financial instability </a:t>
            </a:r>
          </a:p>
          <a:p>
            <a:r>
              <a:rPr lang="en-GB" sz="2000" dirty="0"/>
              <a:t>Health</a:t>
            </a:r>
          </a:p>
          <a:p>
            <a:r>
              <a:rPr lang="en-GB" sz="2000" dirty="0"/>
              <a:t>Mental health – anxiety, depression, emotional wellbeing</a:t>
            </a:r>
          </a:p>
          <a:p>
            <a:r>
              <a:rPr lang="en-GB" sz="2000" dirty="0"/>
              <a:t>Food poverty</a:t>
            </a:r>
          </a:p>
          <a:p>
            <a:r>
              <a:rPr lang="en-GB" sz="2000" dirty="0"/>
              <a:t>Domestic abuse</a:t>
            </a:r>
          </a:p>
          <a:p>
            <a:r>
              <a:rPr lang="en-GB" sz="2000" dirty="0"/>
              <a:t>Education/home schooling/childcare</a:t>
            </a:r>
          </a:p>
          <a:p>
            <a:r>
              <a:rPr lang="en-GB" sz="2000" dirty="0"/>
              <a:t>Own time/home space</a:t>
            </a:r>
          </a:p>
          <a:p>
            <a:r>
              <a:rPr lang="en-GB" sz="2000" dirty="0"/>
              <a:t>Employment/job loss/furlough</a:t>
            </a:r>
          </a:p>
          <a:p>
            <a:r>
              <a:rPr lang="en-GB" sz="2000" dirty="0"/>
              <a:t>Inequalities increasing</a:t>
            </a:r>
          </a:p>
          <a:p>
            <a:r>
              <a:rPr lang="en-GB" sz="2000" dirty="0"/>
              <a:t>Social isolation and loneliness</a:t>
            </a:r>
          </a:p>
          <a:p>
            <a:r>
              <a:rPr lang="en-GB" sz="2000" dirty="0"/>
              <a:t>Accessible entertainment </a:t>
            </a:r>
          </a:p>
        </p:txBody>
      </p:sp>
    </p:spTree>
    <p:extLst>
      <p:ext uri="{BB962C8B-B14F-4D97-AF65-F5344CB8AC3E}">
        <p14:creationId xmlns:p14="http://schemas.microsoft.com/office/powerpoint/2010/main" val="106873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8BD7AA-000F-4149-9FF6-E8DB2DE6F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792587" cy="6858000"/>
          </a:xfrm>
          <a:custGeom>
            <a:avLst/>
            <a:gdLst>
              <a:gd name="connsiteX0" fmla="*/ 9792587 w 9792587"/>
              <a:gd name="connsiteY0" fmla="*/ 0 h 6858000"/>
              <a:gd name="connsiteX1" fmla="*/ 2339431 w 9792587"/>
              <a:gd name="connsiteY1" fmla="*/ 0 h 6858000"/>
              <a:gd name="connsiteX2" fmla="*/ 2190696 w 9792587"/>
              <a:gd name="connsiteY2" fmla="*/ 145339 h 6858000"/>
              <a:gd name="connsiteX3" fmla="*/ 0 w 9792587"/>
              <a:gd name="connsiteY3" fmla="*/ 5565888 h 6858000"/>
              <a:gd name="connsiteX4" fmla="*/ 79127 w 9792587"/>
              <a:gd name="connsiteY4" fmla="*/ 6681235 h 6858000"/>
              <a:gd name="connsiteX5" fmla="*/ 108694 w 9792587"/>
              <a:gd name="connsiteY5" fmla="*/ 6858000 h 6858000"/>
              <a:gd name="connsiteX6" fmla="*/ 9792587 w 97925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792587" h="6858000">
                <a:moveTo>
                  <a:pt x="9792587" y="0"/>
                </a:moveTo>
                <a:lnTo>
                  <a:pt x="2339431" y="0"/>
                </a:lnTo>
                <a:lnTo>
                  <a:pt x="2190696" y="145339"/>
                </a:lnTo>
                <a:cubicBezTo>
                  <a:pt x="834428" y="1548908"/>
                  <a:pt x="0" y="3459953"/>
                  <a:pt x="0" y="5565888"/>
                </a:cubicBezTo>
                <a:cubicBezTo>
                  <a:pt x="0" y="5944579"/>
                  <a:pt x="26981" y="6316967"/>
                  <a:pt x="79127" y="6681235"/>
                </a:cubicBezTo>
                <a:lnTo>
                  <a:pt x="108694" y="6858000"/>
                </a:lnTo>
                <a:lnTo>
                  <a:pt x="9792587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4A4A823-72DC-4BA8-8157-D36A8939A2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9492529" cy="6858000"/>
          </a:xfrm>
          <a:custGeom>
            <a:avLst/>
            <a:gdLst>
              <a:gd name="connsiteX0" fmla="*/ 9492529 w 9492529"/>
              <a:gd name="connsiteY0" fmla="*/ 0 h 6858000"/>
              <a:gd name="connsiteX1" fmla="*/ 2472310 w 9492529"/>
              <a:gd name="connsiteY1" fmla="*/ 0 h 6858000"/>
              <a:gd name="connsiteX2" fmla="*/ 2157501 w 9492529"/>
              <a:gd name="connsiteY2" fmla="*/ 301488 h 6858000"/>
              <a:gd name="connsiteX3" fmla="*/ 0 w 9492529"/>
              <a:gd name="connsiteY3" fmla="*/ 5565888 h 6858000"/>
              <a:gd name="connsiteX4" fmla="*/ 76084 w 9492529"/>
              <a:gd name="connsiteY4" fmla="*/ 6638337 h 6858000"/>
              <a:gd name="connsiteX5" fmla="*/ 112827 w 9492529"/>
              <a:gd name="connsiteY5" fmla="*/ 6858000 h 6858000"/>
              <a:gd name="connsiteX6" fmla="*/ 9492529 w 9492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92529" h="6858000">
                <a:moveTo>
                  <a:pt x="9492529" y="0"/>
                </a:moveTo>
                <a:lnTo>
                  <a:pt x="2472310" y="0"/>
                </a:lnTo>
                <a:lnTo>
                  <a:pt x="2157501" y="301488"/>
                </a:lnTo>
                <a:cubicBezTo>
                  <a:pt x="823309" y="1655711"/>
                  <a:pt x="0" y="3514654"/>
                  <a:pt x="0" y="5565888"/>
                </a:cubicBezTo>
                <a:cubicBezTo>
                  <a:pt x="0" y="5930014"/>
                  <a:pt x="25944" y="6288079"/>
                  <a:pt x="76084" y="6638337"/>
                </a:cubicBezTo>
                <a:lnTo>
                  <a:pt x="112827" y="6858000"/>
                </a:lnTo>
                <a:lnTo>
                  <a:pt x="9492529" y="6858000"/>
                </a:ln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9EE52B-6D88-43A7-9310-C12B7B482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032" y="642854"/>
            <a:ext cx="7165235" cy="1288238"/>
          </a:xfrm>
        </p:spPr>
        <p:txBody>
          <a:bodyPr anchor="ctr">
            <a:normAutofit/>
          </a:bodyPr>
          <a:lstStyle/>
          <a:p>
            <a:r>
              <a:rPr lang="en-GB" sz="2800" dirty="0"/>
              <a:t>Sli.do question – What were the key points raised in the breakout room discussion? Top headlines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E23BA-4821-4A6A-A79D-9CE73757C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032" y="2093652"/>
            <a:ext cx="7860863" cy="4284054"/>
          </a:xfrm>
        </p:spPr>
        <p:txBody>
          <a:bodyPr anchor="t">
            <a:normAutofit lnSpcReduction="10000"/>
          </a:bodyPr>
          <a:lstStyle/>
          <a:p>
            <a:r>
              <a:rPr lang="en-GB" sz="2000" dirty="0"/>
              <a:t>Refreshed approach and exploring new ways of connecting with families</a:t>
            </a:r>
          </a:p>
          <a:p>
            <a:r>
              <a:rPr lang="en-GB" sz="2000" dirty="0"/>
              <a:t>ABCD approach </a:t>
            </a:r>
          </a:p>
          <a:p>
            <a:r>
              <a:rPr lang="en-GB" sz="2000" dirty="0"/>
              <a:t>New services emerging</a:t>
            </a:r>
          </a:p>
          <a:p>
            <a:r>
              <a:rPr lang="en-GB" sz="2000" dirty="0"/>
              <a:t>Replicating what is working</a:t>
            </a:r>
          </a:p>
          <a:p>
            <a:r>
              <a:rPr lang="en-GB" sz="2000" dirty="0"/>
              <a:t>Collaboration and not duplication </a:t>
            </a:r>
          </a:p>
          <a:p>
            <a:r>
              <a:rPr lang="en-GB" sz="2000" dirty="0"/>
              <a:t>Increase in mental ill-health key priority for all</a:t>
            </a:r>
          </a:p>
          <a:p>
            <a:r>
              <a:rPr lang="en-GB" sz="2000" dirty="0"/>
              <a:t>Good practice/positive change </a:t>
            </a:r>
          </a:p>
          <a:p>
            <a:r>
              <a:rPr lang="en-GB" sz="2000" dirty="0"/>
              <a:t>Partnership working – as a system and not in silo</a:t>
            </a:r>
          </a:p>
          <a:p>
            <a:r>
              <a:rPr lang="en-GB" sz="2000" dirty="0"/>
              <a:t>Communication </a:t>
            </a:r>
          </a:p>
          <a:p>
            <a:r>
              <a:rPr lang="en-GB" sz="2000" dirty="0"/>
              <a:t>Digital poverty </a:t>
            </a:r>
          </a:p>
          <a:p>
            <a:r>
              <a:rPr lang="en-GB" sz="2000" dirty="0"/>
              <a:t>Physical activity providing positive stimulation </a:t>
            </a:r>
          </a:p>
        </p:txBody>
      </p:sp>
    </p:spTree>
    <p:extLst>
      <p:ext uri="{BB962C8B-B14F-4D97-AF65-F5344CB8AC3E}">
        <p14:creationId xmlns:p14="http://schemas.microsoft.com/office/powerpoint/2010/main" val="390982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51A744-CEBB-4B08-9F2A-2F276153B1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500" t="20000" r="19500" b="6963"/>
          <a:stretch/>
        </p:blipFill>
        <p:spPr>
          <a:xfrm>
            <a:off x="2299085" y="643466"/>
            <a:ext cx="7593830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50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C48FB4-F7EF-49FA-ABB1-DAED42891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GB" dirty="0"/>
              <a:t>Next steps…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79389-10F6-4D6D-9AB1-CDE2F637B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r>
              <a:rPr lang="en-GB" sz="2400" dirty="0"/>
              <a:t>To build on the energy, an exploratory meeting scheduled for those people who want to share their ideas and co-produce some new collaborative approaches taking place on 16</a:t>
            </a:r>
            <a:r>
              <a:rPr lang="en-GB" sz="2400" baseline="30000" dirty="0"/>
              <a:t>th</a:t>
            </a:r>
            <a:r>
              <a:rPr lang="en-GB" sz="2400" dirty="0"/>
              <a:t> July via Zoom. </a:t>
            </a:r>
          </a:p>
          <a:p>
            <a:r>
              <a:rPr lang="en-GB" sz="2400" dirty="0"/>
              <a:t>Share and learn feedback disseminated to partners and discussed at LDP Core Team and Active Essex Primary Role.</a:t>
            </a:r>
          </a:p>
          <a:p>
            <a:r>
              <a:rPr lang="en-GB" sz="2400" dirty="0"/>
              <a:t>Use feedback from delegates on future topics for share and learn events.  </a:t>
            </a:r>
          </a:p>
        </p:txBody>
      </p:sp>
    </p:spTree>
    <p:extLst>
      <p:ext uri="{BB962C8B-B14F-4D97-AF65-F5344CB8AC3E}">
        <p14:creationId xmlns:p14="http://schemas.microsoft.com/office/powerpoint/2010/main" val="1408412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322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Active Essex and LDP Share and Learn event  #ConnectTogether</vt:lpstr>
      <vt:lpstr>About the event </vt:lpstr>
      <vt:lpstr>Sli.do question – What issues do you think are affecting low-income families the most at the moment? – Top headlines</vt:lpstr>
      <vt:lpstr>Sli.do question – What were the key points raised in the breakout room discussion? Top headlines</vt:lpstr>
      <vt:lpstr>PowerPoint Presentation</vt:lpstr>
      <vt:lpstr>Next steps…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Essex and LDP Share and Learn event  #ConnectTogether</dc:title>
  <dc:creator>Kelly Harman - Local Delivery Project - Project Delivery Manager</dc:creator>
  <cp:lastModifiedBy>Kelly Harman - Local Delivery Project - Project Delivery Manager</cp:lastModifiedBy>
  <cp:revision>2</cp:revision>
  <dcterms:created xsi:type="dcterms:W3CDTF">2020-06-29T21:00:12Z</dcterms:created>
  <dcterms:modified xsi:type="dcterms:W3CDTF">2020-06-29T21:06:54Z</dcterms:modified>
</cp:coreProperties>
</file>