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3342"/>
    <a:srgbClr val="548235"/>
    <a:srgbClr val="7F6000"/>
    <a:srgbClr val="843C0C"/>
    <a:srgbClr val="2C374E"/>
    <a:srgbClr val="385723"/>
    <a:srgbClr val="C55A11"/>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58258-3A97-445F-A452-99452B1D2162}" v="3" dt="2020-03-11T12:00:51.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3" autoAdjust="0"/>
    <p:restoredTop sz="94660"/>
  </p:normalViewPr>
  <p:slideViewPr>
    <p:cSldViewPr snapToGrid="0">
      <p:cViewPr varScale="1">
        <p:scale>
          <a:sx n="44" d="100"/>
          <a:sy n="44" d="100"/>
        </p:scale>
        <p:origin x="8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E432B-4909-48CA-AC74-6D850DE267E2}" type="datetimeFigureOut">
              <a:rPr lang="en-GB" smtClean="0"/>
              <a:t>16/06/2020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77467-062A-44CE-9B1D-F8DBC3DF47A3}" type="slidenum">
              <a:rPr lang="en-GB" smtClean="0"/>
              <a:t>‹#›</a:t>
            </a:fld>
            <a:endParaRPr lang="en-GB" dirty="0"/>
          </a:p>
        </p:txBody>
      </p:sp>
    </p:spTree>
    <p:extLst>
      <p:ext uri="{BB962C8B-B14F-4D97-AF65-F5344CB8AC3E}">
        <p14:creationId xmlns:p14="http://schemas.microsoft.com/office/powerpoint/2010/main" val="43014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637F-A846-45F2-AA33-D7E264A96F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FA5B874-C11B-472C-9F2A-1A1E95CC1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ECF618-6BF7-4E2F-B572-84A5A58474A3}"/>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52192636-16FE-4443-8B65-654A5D3DDEB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F949BD7-5D47-473A-AA42-70E585BF2E6C}"/>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300336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B084-4339-4F48-B54C-3036C4FA1C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CFF0A8-7F78-43B5-9B14-0E25909ACE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1C4BD0-FC54-4A12-AF85-54FD063D5FDE}"/>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087355B9-242D-4D58-8B67-CBEAAE75318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44F16CC-B1B2-48D4-976A-3EB2488EE103}"/>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371850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AF8853-7AA7-492C-BC10-644B4ECEFF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DEA616-7A76-4F6C-AD82-4BA36A81D3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7C4D8C-6844-449A-8FD1-776CF79C825D}"/>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81160758-7812-4E41-A4FD-9F6A44AD226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474CEEC-FDA2-4DC5-B85B-DA4B2276AAF0}"/>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40206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60AF9-D830-454C-8417-08C8E4BBA7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53BBB0-08D7-4758-B5B0-F748BD71E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D70AE5-9D0F-4843-BA08-3877A23DDCFD}"/>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EBD9B210-31AD-4A87-B38D-938B48FC637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64C0E68-63ED-4517-9F59-7EB20968A4BB}"/>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261634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693B-BEE2-4FCC-86D9-A2D570052A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2A2BE4-A760-4001-9DBE-F7C1A42935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7B208D-5769-4773-B309-88E1E4DE3DAF}"/>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F154F5D9-9422-4A1A-A7E7-5841CE2AFC6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2676FFC-45FB-4235-AFE3-0E2731D76945}"/>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3847915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8B52E-2F48-4FC9-BE58-CD3B1171D7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8CED2C-2469-4AAA-A073-4D1F2EF235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C5270A-4BC1-4157-A820-CEE79644FF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2C4F94-ECF7-4B6B-92EA-06F60E0F4F30}"/>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6" name="Footer Placeholder 5">
            <a:extLst>
              <a:ext uri="{FF2B5EF4-FFF2-40B4-BE49-F238E27FC236}">
                <a16:creationId xmlns:a16="http://schemas.microsoft.com/office/drawing/2014/main" id="{6B9D229B-932C-4054-A196-1AB9BF745B1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D6BF9BB-F292-4AD7-9BC3-3023FB0E4AFB}"/>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85335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F5F3E-57C6-446F-8699-161E689BB4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457947-0360-4FD3-8246-99A1FC1DDB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015B35-9B2E-4895-B186-32A7AB6A6C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78EEAB-BD85-4EC8-80AC-F57DB799E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D265F9-4169-402A-9F20-938E3F820B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11F698-9FA0-47CA-B13E-9FC0DD54D77E}"/>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8" name="Footer Placeholder 7">
            <a:extLst>
              <a:ext uri="{FF2B5EF4-FFF2-40B4-BE49-F238E27FC236}">
                <a16:creationId xmlns:a16="http://schemas.microsoft.com/office/drawing/2014/main" id="{610A0363-3CA2-4199-AAEA-15EA6F709A68}"/>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A7B17D0-9B2E-416A-99A5-970F4E45239E}"/>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353137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884D4-EDFF-4FC1-A574-FB15099FBB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CF7456-556D-4AD6-8B9F-6B00C7DE45D1}"/>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4" name="Footer Placeholder 3">
            <a:extLst>
              <a:ext uri="{FF2B5EF4-FFF2-40B4-BE49-F238E27FC236}">
                <a16:creationId xmlns:a16="http://schemas.microsoft.com/office/drawing/2014/main" id="{BCE7E208-155C-47AD-8B40-A064D92D94B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7D7283B-4DD7-4D7A-AF38-1E0C1B385066}"/>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214341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829BC-1E34-4A77-B15B-59255869A835}"/>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3" name="Footer Placeholder 2">
            <a:extLst>
              <a:ext uri="{FF2B5EF4-FFF2-40B4-BE49-F238E27FC236}">
                <a16:creationId xmlns:a16="http://schemas.microsoft.com/office/drawing/2014/main" id="{7202857F-2B28-44DA-B75A-B5BA575E771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6081E82-34E8-41F2-BC78-55FC5C116E72}"/>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895524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A87C-3A11-4531-B7EF-BDDB02DEE6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267510A-BD05-40A7-B0AD-09008FCCB7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404FC57-1DBD-4A40-89D6-F668370AA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85028C-679C-413F-A4D5-6CB24E031690}"/>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6" name="Footer Placeholder 5">
            <a:extLst>
              <a:ext uri="{FF2B5EF4-FFF2-40B4-BE49-F238E27FC236}">
                <a16:creationId xmlns:a16="http://schemas.microsoft.com/office/drawing/2014/main" id="{E93BF903-847F-43A2-A2DE-C29C75A5BAE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BB181BD-5DAA-4F90-B7FC-66272C6DCCC1}"/>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1614007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09CF-82AC-4556-82DA-B7448B23CD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B243D2-6886-439A-ACB2-50D0875E6E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8176CC15-BC3A-43A5-907B-3B3E225CEA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7210F7-FC15-49CD-B682-5CEC2DBD7B29}"/>
              </a:ext>
            </a:extLst>
          </p:cNvPr>
          <p:cNvSpPr>
            <a:spLocks noGrp="1"/>
          </p:cNvSpPr>
          <p:nvPr>
            <p:ph type="dt" sz="half" idx="10"/>
          </p:nvPr>
        </p:nvSpPr>
        <p:spPr/>
        <p:txBody>
          <a:bodyPr/>
          <a:lstStyle/>
          <a:p>
            <a:fld id="{255B1931-1F62-4837-A672-3162A76E8B22}" type="datetimeFigureOut">
              <a:rPr lang="en-GB" smtClean="0"/>
              <a:t>16/06/2020</a:t>
            </a:fld>
            <a:endParaRPr lang="en-GB" dirty="0"/>
          </a:p>
        </p:txBody>
      </p:sp>
      <p:sp>
        <p:nvSpPr>
          <p:cNvPr id="6" name="Footer Placeholder 5">
            <a:extLst>
              <a:ext uri="{FF2B5EF4-FFF2-40B4-BE49-F238E27FC236}">
                <a16:creationId xmlns:a16="http://schemas.microsoft.com/office/drawing/2014/main" id="{7AECD8ED-1FC3-4451-9D33-1F4BAE7DFEF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DB6263D-5D33-4E63-B21A-98C42B5FE8F1}"/>
              </a:ext>
            </a:extLst>
          </p:cNvPr>
          <p:cNvSpPr>
            <a:spLocks noGrp="1"/>
          </p:cNvSpPr>
          <p:nvPr>
            <p:ph type="sldNum" sz="quarter" idx="12"/>
          </p:nvPr>
        </p:nvSpPr>
        <p:spPr/>
        <p:txBody>
          <a:bodyPr/>
          <a:lstStyle/>
          <a:p>
            <a:fld id="{4096EBA8-7F4A-4B1A-AA3B-8E21D0A3808C}" type="slidenum">
              <a:rPr lang="en-GB" smtClean="0"/>
              <a:t>‹#›</a:t>
            </a:fld>
            <a:endParaRPr lang="en-GB" dirty="0"/>
          </a:p>
        </p:txBody>
      </p:sp>
    </p:spTree>
    <p:extLst>
      <p:ext uri="{BB962C8B-B14F-4D97-AF65-F5344CB8AC3E}">
        <p14:creationId xmlns:p14="http://schemas.microsoft.com/office/powerpoint/2010/main" val="312547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3762D5-9BA2-4C13-A1AA-2988A413AB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644C3-B3D5-4789-85F4-DDD2CECD83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563264-F75A-45D5-9B98-E2DCF2CE4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B1931-1F62-4837-A672-3162A76E8B22}" type="datetimeFigureOut">
              <a:rPr lang="en-GB" smtClean="0"/>
              <a:t>16/06/2020</a:t>
            </a:fld>
            <a:endParaRPr lang="en-GB" dirty="0"/>
          </a:p>
        </p:txBody>
      </p:sp>
      <p:sp>
        <p:nvSpPr>
          <p:cNvPr id="5" name="Footer Placeholder 4">
            <a:extLst>
              <a:ext uri="{FF2B5EF4-FFF2-40B4-BE49-F238E27FC236}">
                <a16:creationId xmlns:a16="http://schemas.microsoft.com/office/drawing/2014/main" id="{DBAAE0C1-77AB-4B41-B3D9-1B1AEBFF3D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4F7A83C-542F-4BF8-B4BC-0D5EB621C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6EBA8-7F4A-4B1A-AA3B-8E21D0A3808C}" type="slidenum">
              <a:rPr lang="en-GB" smtClean="0"/>
              <a:t>‹#›</a:t>
            </a:fld>
            <a:endParaRPr lang="en-GB" dirty="0"/>
          </a:p>
        </p:txBody>
      </p:sp>
    </p:spTree>
    <p:extLst>
      <p:ext uri="{BB962C8B-B14F-4D97-AF65-F5344CB8AC3E}">
        <p14:creationId xmlns:p14="http://schemas.microsoft.com/office/powerpoint/2010/main" val="492475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8.svg"/><Relationship Id="rId18" Type="http://schemas.openxmlformats.org/officeDocument/2006/relationships/image" Target="../media/image27.png"/><Relationship Id="rId26" Type="http://schemas.openxmlformats.org/officeDocument/2006/relationships/image" Target="../media/image35.png"/><Relationship Id="rId3" Type="http://schemas.openxmlformats.org/officeDocument/2006/relationships/image" Target="../media/image10.svg"/><Relationship Id="rId21" Type="http://schemas.openxmlformats.org/officeDocument/2006/relationships/image" Target="../media/image30.svg"/><Relationship Id="rId7" Type="http://schemas.openxmlformats.org/officeDocument/2006/relationships/image" Target="../media/image18.svg"/><Relationship Id="rId12" Type="http://schemas.openxmlformats.org/officeDocument/2006/relationships/image" Target="../media/image7.png"/><Relationship Id="rId17" Type="http://schemas.openxmlformats.org/officeDocument/2006/relationships/image" Target="../media/image26.svg"/><Relationship Id="rId25" Type="http://schemas.openxmlformats.org/officeDocument/2006/relationships/image" Target="../media/image34.svg"/><Relationship Id="rId33" Type="http://schemas.openxmlformats.org/officeDocument/2006/relationships/image" Target="../media/image42.svg"/><Relationship Id="rId2" Type="http://schemas.openxmlformats.org/officeDocument/2006/relationships/image" Target="../media/image9.png"/><Relationship Id="rId16" Type="http://schemas.openxmlformats.org/officeDocument/2006/relationships/image" Target="../media/image25.png"/><Relationship Id="rId20" Type="http://schemas.openxmlformats.org/officeDocument/2006/relationships/image" Target="../media/image29.png"/><Relationship Id="rId29" Type="http://schemas.openxmlformats.org/officeDocument/2006/relationships/image" Target="../media/image38.sv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svg"/><Relationship Id="rId24" Type="http://schemas.openxmlformats.org/officeDocument/2006/relationships/image" Target="../media/image33.png"/><Relationship Id="rId32" Type="http://schemas.openxmlformats.org/officeDocument/2006/relationships/image" Target="../media/image41.png"/><Relationship Id="rId5" Type="http://schemas.openxmlformats.org/officeDocument/2006/relationships/image" Target="../media/image16.svg"/><Relationship Id="rId15" Type="http://schemas.openxmlformats.org/officeDocument/2006/relationships/image" Target="../media/image24.svg"/><Relationship Id="rId23" Type="http://schemas.openxmlformats.org/officeDocument/2006/relationships/image" Target="../media/image32.svg"/><Relationship Id="rId28" Type="http://schemas.openxmlformats.org/officeDocument/2006/relationships/image" Target="../media/image37.png"/><Relationship Id="rId10" Type="http://schemas.openxmlformats.org/officeDocument/2006/relationships/image" Target="../media/image21.png"/><Relationship Id="rId19" Type="http://schemas.openxmlformats.org/officeDocument/2006/relationships/image" Target="../media/image28.svg"/><Relationship Id="rId31" Type="http://schemas.openxmlformats.org/officeDocument/2006/relationships/image" Target="../media/image40.svg"/><Relationship Id="rId4" Type="http://schemas.openxmlformats.org/officeDocument/2006/relationships/image" Target="../media/image15.png"/><Relationship Id="rId9" Type="http://schemas.openxmlformats.org/officeDocument/2006/relationships/image" Target="../media/image20.svg"/><Relationship Id="rId14" Type="http://schemas.openxmlformats.org/officeDocument/2006/relationships/image" Target="../media/image23.png"/><Relationship Id="rId22" Type="http://schemas.openxmlformats.org/officeDocument/2006/relationships/image" Target="../media/image31.png"/><Relationship Id="rId27" Type="http://schemas.openxmlformats.org/officeDocument/2006/relationships/image" Target="../media/image36.svg"/><Relationship Id="rId30" Type="http://schemas.openxmlformats.org/officeDocument/2006/relationships/image" Target="../media/image39.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52.svg"/><Relationship Id="rId3" Type="http://schemas.openxmlformats.org/officeDocument/2006/relationships/image" Target="../media/image44.svg"/><Relationship Id="rId7" Type="http://schemas.openxmlformats.org/officeDocument/2006/relationships/image" Target="../media/image48.svg"/><Relationship Id="rId12" Type="http://schemas.openxmlformats.org/officeDocument/2006/relationships/image" Target="../media/image51.png"/><Relationship Id="rId2"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image" Target="../media/image47.png"/><Relationship Id="rId11" Type="http://schemas.openxmlformats.org/officeDocument/2006/relationships/image" Target="../media/image50.svg"/><Relationship Id="rId5" Type="http://schemas.openxmlformats.org/officeDocument/2006/relationships/image" Target="../media/image46.svg"/><Relationship Id="rId15" Type="http://schemas.openxmlformats.org/officeDocument/2006/relationships/image" Target="../media/image54.svg"/><Relationship Id="rId10" Type="http://schemas.openxmlformats.org/officeDocument/2006/relationships/image" Target="../media/image49.png"/><Relationship Id="rId4" Type="http://schemas.openxmlformats.org/officeDocument/2006/relationships/image" Target="../media/image45.png"/><Relationship Id="rId9" Type="http://schemas.openxmlformats.org/officeDocument/2006/relationships/image" Target="../media/image2.svg"/><Relationship Id="rId14" Type="http://schemas.openxmlformats.org/officeDocument/2006/relationships/image" Target="../media/image5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0462AF65-4837-43B1-B0FC-E4772A5DEA75}"/>
              </a:ext>
            </a:extLst>
          </p:cNvPr>
          <p:cNvSpPr/>
          <p:nvPr/>
        </p:nvSpPr>
        <p:spPr>
          <a:xfrm>
            <a:off x="8350172" y="775001"/>
            <a:ext cx="3644342" cy="2643808"/>
          </a:xfrm>
          <a:prstGeom prst="ellips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a:extLst>
              <a:ext uri="{FF2B5EF4-FFF2-40B4-BE49-F238E27FC236}">
                <a16:creationId xmlns:a16="http://schemas.microsoft.com/office/drawing/2014/main" id="{2EF6967A-FB83-45C5-8863-4AE053839500}"/>
              </a:ext>
            </a:extLst>
          </p:cNvPr>
          <p:cNvSpPr/>
          <p:nvPr/>
        </p:nvSpPr>
        <p:spPr>
          <a:xfrm>
            <a:off x="4321508" y="765062"/>
            <a:ext cx="3644342" cy="2643808"/>
          </a:xfrm>
          <a:prstGeom prst="ellipse">
            <a:avLst/>
          </a:pr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62C8BDB1-4733-4E90-A265-D5CD50834F38}"/>
              </a:ext>
            </a:extLst>
          </p:cNvPr>
          <p:cNvSpPr/>
          <p:nvPr/>
        </p:nvSpPr>
        <p:spPr>
          <a:xfrm>
            <a:off x="311430" y="765062"/>
            <a:ext cx="3644342" cy="2643808"/>
          </a:xfrm>
          <a:prstGeom prst="ellipse">
            <a:avLst/>
          </a:prstGeom>
          <a:solidFill>
            <a:srgbClr val="7F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Rounded Corners 3">
            <a:extLst>
              <a:ext uri="{FF2B5EF4-FFF2-40B4-BE49-F238E27FC236}">
                <a16:creationId xmlns:a16="http://schemas.microsoft.com/office/drawing/2014/main" id="{FE81F108-6769-475B-A3F7-CF7B7716704B}"/>
              </a:ext>
            </a:extLst>
          </p:cNvPr>
          <p:cNvSpPr/>
          <p:nvPr/>
        </p:nvSpPr>
        <p:spPr>
          <a:xfrm>
            <a:off x="119269" y="1433012"/>
            <a:ext cx="3962400" cy="5208105"/>
          </a:xfrm>
          <a:prstGeom prst="roundRect">
            <a:avLst/>
          </a:prstGeom>
          <a:solidFill>
            <a:srgbClr val="B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Rounded Corners 4">
            <a:extLst>
              <a:ext uri="{FF2B5EF4-FFF2-40B4-BE49-F238E27FC236}">
                <a16:creationId xmlns:a16="http://schemas.microsoft.com/office/drawing/2014/main" id="{24936D22-FD11-49C3-B237-D15F09988427}"/>
              </a:ext>
            </a:extLst>
          </p:cNvPr>
          <p:cNvSpPr/>
          <p:nvPr/>
        </p:nvSpPr>
        <p:spPr>
          <a:xfrm>
            <a:off x="4133839" y="1457858"/>
            <a:ext cx="3962400" cy="5208105"/>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Rounded Corners 5">
            <a:extLst>
              <a:ext uri="{FF2B5EF4-FFF2-40B4-BE49-F238E27FC236}">
                <a16:creationId xmlns:a16="http://schemas.microsoft.com/office/drawing/2014/main" id="{D8142864-830C-44D1-8AE0-F737D51A75B5}"/>
              </a:ext>
            </a:extLst>
          </p:cNvPr>
          <p:cNvSpPr/>
          <p:nvPr/>
        </p:nvSpPr>
        <p:spPr>
          <a:xfrm>
            <a:off x="8176597" y="1470989"/>
            <a:ext cx="3962400" cy="5208105"/>
          </a:xfrm>
          <a:prstGeom prst="roundRect">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sz="1600" dirty="0">
              <a:solidFill>
                <a:prstClr val="black"/>
              </a:solidFill>
            </a:endParaRPr>
          </a:p>
        </p:txBody>
      </p:sp>
      <p:sp>
        <p:nvSpPr>
          <p:cNvPr id="10" name="TextBox 9">
            <a:extLst>
              <a:ext uri="{FF2B5EF4-FFF2-40B4-BE49-F238E27FC236}">
                <a16:creationId xmlns:a16="http://schemas.microsoft.com/office/drawing/2014/main" id="{00A187F2-DACD-4FF2-975A-4F65E0BC9838}"/>
              </a:ext>
            </a:extLst>
          </p:cNvPr>
          <p:cNvSpPr txBox="1"/>
          <p:nvPr/>
        </p:nvSpPr>
        <p:spPr>
          <a:xfrm>
            <a:off x="1166191" y="921267"/>
            <a:ext cx="1802296" cy="523220"/>
          </a:xfrm>
          <a:prstGeom prst="rect">
            <a:avLst/>
          </a:prstGeom>
          <a:noFill/>
        </p:spPr>
        <p:txBody>
          <a:bodyPr wrap="square" rtlCol="0">
            <a:spAutoFit/>
          </a:bodyPr>
          <a:lstStyle/>
          <a:p>
            <a:r>
              <a:rPr lang="en-GB" sz="2800" b="1" dirty="0">
                <a:solidFill>
                  <a:schemeClr val="bg1"/>
                </a:solidFill>
                <a:latin typeface="Tw Cen MT" panose="020B0602020104020603" pitchFamily="34" charset="0"/>
              </a:rPr>
              <a:t>BASILDON</a:t>
            </a:r>
          </a:p>
        </p:txBody>
      </p:sp>
      <p:sp>
        <p:nvSpPr>
          <p:cNvPr id="11" name="TextBox 10">
            <a:extLst>
              <a:ext uri="{FF2B5EF4-FFF2-40B4-BE49-F238E27FC236}">
                <a16:creationId xmlns:a16="http://schemas.microsoft.com/office/drawing/2014/main" id="{0423F0D2-61A7-4B9E-945D-5FD76FBF7AFC}"/>
              </a:ext>
            </a:extLst>
          </p:cNvPr>
          <p:cNvSpPr txBox="1"/>
          <p:nvPr/>
        </p:nvSpPr>
        <p:spPr>
          <a:xfrm>
            <a:off x="5002695" y="947769"/>
            <a:ext cx="2186609" cy="523220"/>
          </a:xfrm>
          <a:prstGeom prst="rect">
            <a:avLst/>
          </a:prstGeom>
          <a:noFill/>
        </p:spPr>
        <p:txBody>
          <a:bodyPr wrap="square" rtlCol="0">
            <a:spAutoFit/>
          </a:bodyPr>
          <a:lstStyle/>
          <a:p>
            <a:r>
              <a:rPr lang="en-GB" sz="2800" b="1" dirty="0">
                <a:solidFill>
                  <a:schemeClr val="bg1"/>
                </a:solidFill>
                <a:latin typeface="Tw Cen MT" panose="020B0602020104020603" pitchFamily="34" charset="0"/>
              </a:rPr>
              <a:t>COLCHESTER</a:t>
            </a:r>
          </a:p>
        </p:txBody>
      </p:sp>
      <p:sp>
        <p:nvSpPr>
          <p:cNvPr id="12" name="TextBox 11">
            <a:extLst>
              <a:ext uri="{FF2B5EF4-FFF2-40B4-BE49-F238E27FC236}">
                <a16:creationId xmlns:a16="http://schemas.microsoft.com/office/drawing/2014/main" id="{795B723B-9CDA-4522-80CD-31181601E450}"/>
              </a:ext>
            </a:extLst>
          </p:cNvPr>
          <p:cNvSpPr txBox="1"/>
          <p:nvPr/>
        </p:nvSpPr>
        <p:spPr>
          <a:xfrm>
            <a:off x="9263275" y="947769"/>
            <a:ext cx="2186609" cy="523220"/>
          </a:xfrm>
          <a:prstGeom prst="rect">
            <a:avLst/>
          </a:prstGeom>
          <a:noFill/>
        </p:spPr>
        <p:txBody>
          <a:bodyPr wrap="square" rtlCol="0">
            <a:spAutoFit/>
          </a:bodyPr>
          <a:lstStyle/>
          <a:p>
            <a:r>
              <a:rPr lang="en-GB" sz="2800" b="1" dirty="0">
                <a:solidFill>
                  <a:schemeClr val="bg1"/>
                </a:solidFill>
                <a:latin typeface="Tw Cen MT" panose="020B0602020104020603" pitchFamily="34" charset="0"/>
              </a:rPr>
              <a:t>TENDRING</a:t>
            </a:r>
          </a:p>
        </p:txBody>
      </p:sp>
      <p:sp>
        <p:nvSpPr>
          <p:cNvPr id="13" name="TextBox 12">
            <a:extLst>
              <a:ext uri="{FF2B5EF4-FFF2-40B4-BE49-F238E27FC236}">
                <a16:creationId xmlns:a16="http://schemas.microsoft.com/office/drawing/2014/main" id="{918E8010-9380-42EC-B806-A676ADFC558D}"/>
              </a:ext>
            </a:extLst>
          </p:cNvPr>
          <p:cNvSpPr txBox="1"/>
          <p:nvPr/>
        </p:nvSpPr>
        <p:spPr>
          <a:xfrm>
            <a:off x="1555509" y="-93465"/>
            <a:ext cx="9603754" cy="467757"/>
          </a:xfrm>
          <a:prstGeom prst="rect">
            <a:avLst/>
          </a:prstGeom>
          <a:noFill/>
        </p:spPr>
        <p:txBody>
          <a:bodyPr wrap="square" rtlCol="0">
            <a:spAutoFit/>
          </a:bodyPr>
          <a:lstStyle/>
          <a:p>
            <a:pPr algn="just">
              <a:lnSpc>
                <a:spcPct val="107000"/>
              </a:lnSpc>
              <a:spcAft>
                <a:spcPts val="800"/>
              </a:spcAft>
            </a:pPr>
            <a:r>
              <a:rPr lang="en-GB" sz="2400" b="1" dirty="0">
                <a:solidFill>
                  <a:schemeClr val="bg1"/>
                </a:solidFill>
                <a:latin typeface="Tw Cen MT" panose="020B0602020104020603" pitchFamily="34" charset="0"/>
                <a:ea typeface="Calibri" panose="020F0502020204030204" pitchFamily="34" charset="0"/>
                <a:cs typeface="Times New Roman" panose="02020603050405020304" pitchFamily="18" charset="0"/>
              </a:rPr>
              <a:t>There is a desire for local, community-led activities that build on strengths</a:t>
            </a:r>
            <a:endParaRPr lang="en-GB" sz="2400" dirty="0">
              <a:solidFill>
                <a:schemeClr val="bg1"/>
              </a:solidFill>
              <a:latin typeface="Tw Cen MT" panose="020B0602020104020603"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5F7D884C-8F6C-4384-AA56-47CA0377ACA9}"/>
              </a:ext>
            </a:extLst>
          </p:cNvPr>
          <p:cNvSpPr txBox="1"/>
          <p:nvPr/>
        </p:nvSpPr>
        <p:spPr>
          <a:xfrm>
            <a:off x="25877" y="270132"/>
            <a:ext cx="12140244" cy="523220"/>
          </a:xfrm>
          <a:prstGeom prst="rect">
            <a:avLst/>
          </a:prstGeom>
          <a:noFill/>
        </p:spPr>
        <p:txBody>
          <a:bodyPr wrap="square" rtlCol="0">
            <a:spAutoFit/>
          </a:bodyPr>
          <a:lstStyle/>
          <a:p>
            <a:pPr algn="ctr"/>
            <a:r>
              <a:rPr lang="en-GB" sz="1400" b="1" dirty="0">
                <a:solidFill>
                  <a:schemeClr val="bg1"/>
                </a:solidFill>
                <a:latin typeface="Tw Cen MT" panose="020B0602020104020603" pitchFamily="34" charset="0"/>
              </a:rPr>
              <a:t>Across all areas, a sense of community and community events and activities are seen as assets.  There also seemed to be a desire for more community-led projects which bring the community together, build on strengths and local passions and take a hyperlocal </a:t>
            </a:r>
            <a:r>
              <a:rPr lang="en-GB" sz="1400" b="1" dirty="0"/>
              <a:t>approach.</a:t>
            </a:r>
          </a:p>
        </p:txBody>
      </p:sp>
      <p:pic>
        <p:nvPicPr>
          <p:cNvPr id="17" name="Graphic 16" descr="Group">
            <a:extLst>
              <a:ext uri="{FF2B5EF4-FFF2-40B4-BE49-F238E27FC236}">
                <a16:creationId xmlns:a16="http://schemas.microsoft.com/office/drawing/2014/main" id="{EC04C2DA-8C91-44BA-8EC2-C6E7221235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3680" y="5493501"/>
            <a:ext cx="1418812" cy="1418812"/>
          </a:xfrm>
          <a:prstGeom prst="rect">
            <a:avLst/>
          </a:prstGeom>
        </p:spPr>
      </p:pic>
      <p:sp>
        <p:nvSpPr>
          <p:cNvPr id="18" name="Speech Bubble: Oval 17">
            <a:extLst>
              <a:ext uri="{FF2B5EF4-FFF2-40B4-BE49-F238E27FC236}">
                <a16:creationId xmlns:a16="http://schemas.microsoft.com/office/drawing/2014/main" id="{4F0FF4D0-6DCA-4AC5-BB32-3F7988B4A04B}"/>
              </a:ext>
            </a:extLst>
          </p:cNvPr>
          <p:cNvSpPr/>
          <p:nvPr/>
        </p:nvSpPr>
        <p:spPr>
          <a:xfrm>
            <a:off x="119270" y="3615886"/>
            <a:ext cx="2252870" cy="2148810"/>
          </a:xfrm>
          <a:prstGeom prst="wedgeEllipseCallout">
            <a:avLst>
              <a:gd name="adj1" fmla="val -13964"/>
              <a:gd name="adj2" fmla="val 54644"/>
            </a:avLst>
          </a:prstGeom>
          <a:solidFill>
            <a:schemeClr val="bg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15" name="TextBox 14">
            <a:extLst>
              <a:ext uri="{FF2B5EF4-FFF2-40B4-BE49-F238E27FC236}">
                <a16:creationId xmlns:a16="http://schemas.microsoft.com/office/drawing/2014/main" id="{40A68E73-827F-4D90-A8BC-65EF4C60ECF8}"/>
              </a:ext>
            </a:extLst>
          </p:cNvPr>
          <p:cNvSpPr txBox="1"/>
          <p:nvPr/>
        </p:nvSpPr>
        <p:spPr>
          <a:xfrm>
            <a:off x="378520" y="3845628"/>
            <a:ext cx="1662314" cy="1754326"/>
          </a:xfrm>
          <a:prstGeom prst="rect">
            <a:avLst/>
          </a:prstGeom>
          <a:noFill/>
        </p:spPr>
        <p:txBody>
          <a:bodyPr wrap="square" rtlCol="0">
            <a:spAutoFit/>
          </a:bodyPr>
          <a:lstStyle/>
          <a:p>
            <a:r>
              <a:rPr lang="en-GB" sz="1200" i="1" dirty="0">
                <a:solidFill>
                  <a:schemeClr val="accent4">
                    <a:lumMod val="50000"/>
                  </a:schemeClr>
                </a:solidFill>
                <a:latin typeface="Tw Cen MT" panose="020B0602020104020603" pitchFamily="34" charset="0"/>
              </a:rPr>
              <a:t>“I want to move out of the area desperately because I want more for my son and keeping him safe as there are high crime levels which is frightening for me as</a:t>
            </a:r>
          </a:p>
          <a:p>
            <a:pPr algn="r"/>
            <a:r>
              <a:rPr lang="en-GB" sz="1200" i="1" dirty="0">
                <a:solidFill>
                  <a:schemeClr val="accent4">
                    <a:lumMod val="50000"/>
                  </a:schemeClr>
                </a:solidFill>
                <a:latin typeface="Tw Cen MT" panose="020B0602020104020603" pitchFamily="34" charset="0"/>
              </a:rPr>
              <a:t> a parent.” (Community     Member</a:t>
            </a:r>
            <a:r>
              <a:rPr lang="en-GB" sz="1200" i="1" dirty="0">
                <a:solidFill>
                  <a:srgbClr val="002060"/>
                </a:solidFill>
                <a:latin typeface="Tw Cen MT" panose="020B0602020104020603" pitchFamily="34" charset="0"/>
              </a:rPr>
              <a:t>)</a:t>
            </a:r>
            <a:endParaRPr lang="en-GB" sz="1200" dirty="0">
              <a:solidFill>
                <a:srgbClr val="002060"/>
              </a:solidFill>
              <a:latin typeface="Tw Cen MT" panose="020B0602020104020603" pitchFamily="34" charset="0"/>
            </a:endParaRPr>
          </a:p>
        </p:txBody>
      </p:sp>
      <p:sp>
        <p:nvSpPr>
          <p:cNvPr id="19" name="Speech Bubble: Oval 18">
            <a:extLst>
              <a:ext uri="{FF2B5EF4-FFF2-40B4-BE49-F238E27FC236}">
                <a16:creationId xmlns:a16="http://schemas.microsoft.com/office/drawing/2014/main" id="{6AE309A6-63A1-4764-BBC5-ADAE0EA7BE43}"/>
              </a:ext>
            </a:extLst>
          </p:cNvPr>
          <p:cNvSpPr/>
          <p:nvPr/>
        </p:nvSpPr>
        <p:spPr>
          <a:xfrm rot="2183918">
            <a:off x="1784483" y="4254589"/>
            <a:ext cx="2418523" cy="1701455"/>
          </a:xfrm>
          <a:prstGeom prst="wedgeEllipseCallout">
            <a:avLst>
              <a:gd name="adj1" fmla="val -10482"/>
              <a:gd name="adj2" fmla="val 62952"/>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i="1" dirty="0">
                <a:solidFill>
                  <a:schemeClr val="bg1"/>
                </a:solidFill>
                <a:latin typeface="Tw Cen MT" panose="020B0602020104020603" pitchFamily="34" charset="0"/>
              </a:rPr>
              <a:t>“Me and my family do like going for walks in Wat Tyler Park and Langdon Hills Park not Gloucester park as that is dodgy and not Northlands Park due to problems recent flasher.” (Community Member)</a:t>
            </a:r>
            <a:endParaRPr lang="en-GB" sz="1100" dirty="0">
              <a:solidFill>
                <a:schemeClr val="bg1"/>
              </a:solidFill>
              <a:latin typeface="Tw Cen MT" panose="020B0602020104020603" pitchFamily="34" charset="0"/>
            </a:endParaRPr>
          </a:p>
        </p:txBody>
      </p:sp>
      <p:pic>
        <p:nvPicPr>
          <p:cNvPr id="21" name="Graphic 20" descr="Bus">
            <a:extLst>
              <a:ext uri="{FF2B5EF4-FFF2-40B4-BE49-F238E27FC236}">
                <a16:creationId xmlns:a16="http://schemas.microsoft.com/office/drawing/2014/main" id="{8901CD4A-281F-43A6-9AE7-C2215F9407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6225" y="2803105"/>
            <a:ext cx="914400" cy="914400"/>
          </a:xfrm>
          <a:prstGeom prst="rect">
            <a:avLst/>
          </a:prstGeom>
        </p:spPr>
      </p:pic>
      <p:sp>
        <p:nvSpPr>
          <p:cNvPr id="23" name="TextBox 22">
            <a:extLst>
              <a:ext uri="{FF2B5EF4-FFF2-40B4-BE49-F238E27FC236}">
                <a16:creationId xmlns:a16="http://schemas.microsoft.com/office/drawing/2014/main" id="{9DB5101A-9B48-4188-A1C3-4FA21D07DFDF}"/>
              </a:ext>
            </a:extLst>
          </p:cNvPr>
          <p:cNvSpPr txBox="1"/>
          <p:nvPr/>
        </p:nvSpPr>
        <p:spPr>
          <a:xfrm>
            <a:off x="1087058" y="2877222"/>
            <a:ext cx="2808855" cy="738664"/>
          </a:xfrm>
          <a:prstGeom prst="rect">
            <a:avLst/>
          </a:prstGeom>
          <a:noFill/>
        </p:spPr>
        <p:txBody>
          <a:bodyPr wrap="square" rtlCol="0">
            <a:spAutoFit/>
          </a:bodyPr>
          <a:lstStyle/>
          <a:p>
            <a:pPr lvl="0"/>
            <a:r>
              <a:rPr lang="en-GB" sz="1400" dirty="0">
                <a:solidFill>
                  <a:schemeClr val="bg1"/>
                </a:solidFill>
                <a:latin typeface="Tw Cen MT" panose="020B0602020104020603" pitchFamily="34" charset="0"/>
              </a:rPr>
              <a:t>Buses were seen as a particular</a:t>
            </a:r>
          </a:p>
          <a:p>
            <a:pPr lvl="0"/>
            <a:r>
              <a:rPr lang="en-GB" sz="1400" dirty="0">
                <a:solidFill>
                  <a:schemeClr val="bg1"/>
                </a:solidFill>
                <a:latin typeface="Tw Cen MT" panose="020B0602020104020603" pitchFamily="34" charset="0"/>
              </a:rPr>
              <a:t> issue due to a lack of bus services to key assets such as Watt Tyler Park </a:t>
            </a:r>
          </a:p>
        </p:txBody>
      </p:sp>
      <p:sp>
        <p:nvSpPr>
          <p:cNvPr id="24" name="Rectangle 23">
            <a:extLst>
              <a:ext uri="{FF2B5EF4-FFF2-40B4-BE49-F238E27FC236}">
                <a16:creationId xmlns:a16="http://schemas.microsoft.com/office/drawing/2014/main" id="{BD50869D-C7C1-460C-BCCB-814064F151E3}"/>
              </a:ext>
            </a:extLst>
          </p:cNvPr>
          <p:cNvSpPr/>
          <p:nvPr/>
        </p:nvSpPr>
        <p:spPr>
          <a:xfrm>
            <a:off x="720973" y="1868563"/>
            <a:ext cx="2968487" cy="1035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accent4">
                    <a:lumMod val="50000"/>
                  </a:schemeClr>
                </a:solidFill>
                <a:latin typeface="Tw Cen MT" panose="020B0602020104020603" pitchFamily="34" charset="0"/>
                <a:ea typeface="Calibri" panose="020F0502020204030204" pitchFamily="34" charset="0"/>
                <a:cs typeface="Times New Roman" panose="02020603050405020304" pitchFamily="18" charset="0"/>
              </a:rPr>
              <a:t>Indoor venues for activities were mentioned including the Basildon Sporting Village as well as several community centres and a space within a local Tesco</a:t>
            </a:r>
            <a:endParaRPr lang="en-GB" sz="1400" b="1" dirty="0">
              <a:solidFill>
                <a:schemeClr val="accent4">
                  <a:lumMod val="50000"/>
                </a:schemeClr>
              </a:solidFill>
              <a:latin typeface="Tw Cen MT" panose="020B0602020104020603" pitchFamily="34" charset="0"/>
            </a:endParaRPr>
          </a:p>
        </p:txBody>
      </p:sp>
      <p:sp>
        <p:nvSpPr>
          <p:cNvPr id="25" name="Isosceles Triangle 24">
            <a:extLst>
              <a:ext uri="{FF2B5EF4-FFF2-40B4-BE49-F238E27FC236}">
                <a16:creationId xmlns:a16="http://schemas.microsoft.com/office/drawing/2014/main" id="{BE42FBAA-7CBA-4AD8-A89C-20003C903402}"/>
              </a:ext>
            </a:extLst>
          </p:cNvPr>
          <p:cNvSpPr/>
          <p:nvPr/>
        </p:nvSpPr>
        <p:spPr>
          <a:xfrm>
            <a:off x="680607" y="1472775"/>
            <a:ext cx="3068493" cy="35706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Box 28">
            <a:extLst>
              <a:ext uri="{FF2B5EF4-FFF2-40B4-BE49-F238E27FC236}">
                <a16:creationId xmlns:a16="http://schemas.microsoft.com/office/drawing/2014/main" id="{77ACA34C-720F-40C9-9601-50669315104D}"/>
              </a:ext>
            </a:extLst>
          </p:cNvPr>
          <p:cNvSpPr txBox="1"/>
          <p:nvPr/>
        </p:nvSpPr>
        <p:spPr>
          <a:xfrm>
            <a:off x="1705901" y="3549626"/>
            <a:ext cx="2313896" cy="646331"/>
          </a:xfrm>
          <a:prstGeom prst="rect">
            <a:avLst/>
          </a:prstGeom>
          <a:noFill/>
        </p:spPr>
        <p:txBody>
          <a:bodyPr vert="horz" wrap="square" rtlCol="0">
            <a:spAutoFit/>
          </a:bodyPr>
          <a:lstStyle/>
          <a:p>
            <a:pPr algn="r"/>
            <a:r>
              <a:rPr lang="en-GB" b="1" dirty="0">
                <a:solidFill>
                  <a:schemeClr val="bg1"/>
                </a:solidFill>
                <a:latin typeface="Tw Cen MT" panose="020B0602020104020603" pitchFamily="34" charset="0"/>
              </a:rPr>
              <a:t>There is an appetite for boxing </a:t>
            </a:r>
          </a:p>
        </p:txBody>
      </p:sp>
      <p:sp>
        <p:nvSpPr>
          <p:cNvPr id="35" name="Rectangle: Rounded Corners 34">
            <a:extLst>
              <a:ext uri="{FF2B5EF4-FFF2-40B4-BE49-F238E27FC236}">
                <a16:creationId xmlns:a16="http://schemas.microsoft.com/office/drawing/2014/main" id="{EF6078B1-669B-49AE-92A3-43936CF00276}"/>
              </a:ext>
            </a:extLst>
          </p:cNvPr>
          <p:cNvSpPr/>
          <p:nvPr/>
        </p:nvSpPr>
        <p:spPr>
          <a:xfrm>
            <a:off x="4154145" y="6116851"/>
            <a:ext cx="2203241" cy="514894"/>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34" name="Rectangle: Rounded Corners 33">
            <a:extLst>
              <a:ext uri="{FF2B5EF4-FFF2-40B4-BE49-F238E27FC236}">
                <a16:creationId xmlns:a16="http://schemas.microsoft.com/office/drawing/2014/main" id="{B7671039-D0CE-4568-A5CD-1E162ADBE1DF}"/>
              </a:ext>
            </a:extLst>
          </p:cNvPr>
          <p:cNvSpPr/>
          <p:nvPr/>
        </p:nvSpPr>
        <p:spPr>
          <a:xfrm>
            <a:off x="2205217" y="6113264"/>
            <a:ext cx="1942312" cy="514894"/>
          </a:xfrm>
          <a:prstGeom prst="round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33" name="Rectangle: Rounded Corners 32">
            <a:extLst>
              <a:ext uri="{FF2B5EF4-FFF2-40B4-BE49-F238E27FC236}">
                <a16:creationId xmlns:a16="http://schemas.microsoft.com/office/drawing/2014/main" id="{9B154134-6D21-4C38-BB7A-CDB6A5C1861D}"/>
              </a:ext>
            </a:extLst>
          </p:cNvPr>
          <p:cNvSpPr/>
          <p:nvPr/>
        </p:nvSpPr>
        <p:spPr>
          <a:xfrm>
            <a:off x="2108310" y="6108389"/>
            <a:ext cx="4108347" cy="51489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latin typeface="Tw Cen MT" panose="020B0602020104020603" pitchFamily="34" charset="0"/>
                <a:ea typeface="Calibri" panose="020F0502020204030204" pitchFamily="34" charset="0"/>
                <a:cs typeface="Times New Roman" panose="02020603050405020304" pitchFamily="18" charset="0"/>
              </a:rPr>
              <a:t>Schools are being used as community </a:t>
            </a:r>
          </a:p>
          <a:p>
            <a:pPr algn="ctr"/>
            <a:r>
              <a:rPr lang="en-GB" sz="1600" b="1" dirty="0">
                <a:latin typeface="Tw Cen MT" panose="020B0602020104020603" pitchFamily="34" charset="0"/>
                <a:ea typeface="Calibri" panose="020F0502020204030204" pitchFamily="34" charset="0"/>
                <a:cs typeface="Times New Roman" panose="02020603050405020304" pitchFamily="18" charset="0"/>
              </a:rPr>
              <a:t>hubs in Colchester and Basildon</a:t>
            </a:r>
            <a:endParaRPr lang="en-GB" sz="1600" b="1" dirty="0">
              <a:latin typeface="Tw Cen MT" panose="020B0602020104020603" pitchFamily="34" charset="0"/>
            </a:endParaRPr>
          </a:p>
        </p:txBody>
      </p:sp>
      <p:sp>
        <p:nvSpPr>
          <p:cNvPr id="38" name="Speech Bubble: Oval 37">
            <a:extLst>
              <a:ext uri="{FF2B5EF4-FFF2-40B4-BE49-F238E27FC236}">
                <a16:creationId xmlns:a16="http://schemas.microsoft.com/office/drawing/2014/main" id="{EBD8C1F5-7EC6-45D6-873C-5834D90185C0}"/>
              </a:ext>
            </a:extLst>
          </p:cNvPr>
          <p:cNvSpPr/>
          <p:nvPr/>
        </p:nvSpPr>
        <p:spPr>
          <a:xfrm rot="19368773">
            <a:off x="5897564" y="3972466"/>
            <a:ext cx="2081727" cy="2028965"/>
          </a:xfrm>
          <a:prstGeom prst="wedgeEllipseCallout">
            <a:avLst>
              <a:gd name="adj1" fmla="val -48656"/>
              <a:gd name="adj2" fmla="val 33795"/>
            </a:avLst>
          </a:prstGeom>
          <a:solidFill>
            <a:schemeClr val="bg1"/>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39" name="TextBox 38">
            <a:extLst>
              <a:ext uri="{FF2B5EF4-FFF2-40B4-BE49-F238E27FC236}">
                <a16:creationId xmlns:a16="http://schemas.microsoft.com/office/drawing/2014/main" id="{3A6E6621-6451-4300-BEC6-E0DBF11FFD05}"/>
              </a:ext>
            </a:extLst>
          </p:cNvPr>
          <p:cNvSpPr txBox="1"/>
          <p:nvPr/>
        </p:nvSpPr>
        <p:spPr>
          <a:xfrm>
            <a:off x="6200622" y="4117384"/>
            <a:ext cx="1682200" cy="1785104"/>
          </a:xfrm>
          <a:prstGeom prst="rect">
            <a:avLst/>
          </a:prstGeom>
          <a:noFill/>
        </p:spPr>
        <p:txBody>
          <a:bodyPr wrap="square" rtlCol="0">
            <a:spAutoFit/>
          </a:bodyPr>
          <a:lstStyle/>
          <a:p>
            <a:r>
              <a:rPr lang="en-GB" sz="1100" i="1" dirty="0">
                <a:solidFill>
                  <a:schemeClr val="accent2">
                    <a:lumMod val="50000"/>
                  </a:schemeClr>
                </a:solidFill>
                <a:latin typeface="Tw Cen MT" panose="020B0602020104020603" pitchFamily="34" charset="0"/>
              </a:rPr>
              <a:t>“Several sessions are hosted from the function room for free such as darts, bingo, women's guild and veteran's breakfasts… I am passionate about wanting to support the community, about social isolation being a big problem in the area.” (Pub Landlord)</a:t>
            </a:r>
            <a:endParaRPr lang="en-GB" sz="1100" dirty="0">
              <a:solidFill>
                <a:schemeClr val="accent2">
                  <a:lumMod val="50000"/>
                </a:schemeClr>
              </a:solidFill>
              <a:latin typeface="Tw Cen MT" panose="020B0602020104020603" pitchFamily="34" charset="0"/>
            </a:endParaRPr>
          </a:p>
        </p:txBody>
      </p:sp>
      <p:sp>
        <p:nvSpPr>
          <p:cNvPr id="40" name="Speech Bubble: Oval 39">
            <a:extLst>
              <a:ext uri="{FF2B5EF4-FFF2-40B4-BE49-F238E27FC236}">
                <a16:creationId xmlns:a16="http://schemas.microsoft.com/office/drawing/2014/main" id="{6BC20B1D-132E-4DE2-A8AB-E963ED503447}"/>
              </a:ext>
            </a:extLst>
          </p:cNvPr>
          <p:cNvSpPr/>
          <p:nvPr/>
        </p:nvSpPr>
        <p:spPr>
          <a:xfrm rot="20892005">
            <a:off x="4259245" y="4640271"/>
            <a:ext cx="1954408" cy="1256018"/>
          </a:xfrm>
          <a:prstGeom prst="wedgeEllipseCallout">
            <a:avLst>
              <a:gd name="adj1" fmla="val 38299"/>
              <a:gd name="adj2" fmla="val 70048"/>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bg1"/>
              </a:solidFill>
            </a:endParaRPr>
          </a:p>
        </p:txBody>
      </p:sp>
      <p:sp>
        <p:nvSpPr>
          <p:cNvPr id="41" name="TextBox 40">
            <a:extLst>
              <a:ext uri="{FF2B5EF4-FFF2-40B4-BE49-F238E27FC236}">
                <a16:creationId xmlns:a16="http://schemas.microsoft.com/office/drawing/2014/main" id="{F8EEE457-62BB-42BD-BE13-4C226AAA67AE}"/>
              </a:ext>
            </a:extLst>
          </p:cNvPr>
          <p:cNvSpPr txBox="1"/>
          <p:nvPr/>
        </p:nvSpPr>
        <p:spPr>
          <a:xfrm>
            <a:off x="4371100" y="4824559"/>
            <a:ext cx="1831271" cy="1015663"/>
          </a:xfrm>
          <a:prstGeom prst="rect">
            <a:avLst/>
          </a:prstGeom>
          <a:noFill/>
        </p:spPr>
        <p:txBody>
          <a:bodyPr wrap="square" rtlCol="0">
            <a:spAutoFit/>
          </a:bodyPr>
          <a:lstStyle/>
          <a:p>
            <a:r>
              <a:rPr lang="en-GB" sz="1400" i="1" dirty="0">
                <a:solidFill>
                  <a:schemeClr val="bg1"/>
                </a:solidFill>
                <a:latin typeface="Tw Cen MT" panose="020B0602020104020603" pitchFamily="34" charset="0"/>
                <a:ea typeface="Calibri" panose="020F0502020204030204" pitchFamily="34" charset="0"/>
                <a:cs typeface="Times New Roman" panose="02020603050405020304" pitchFamily="18" charset="0"/>
              </a:rPr>
              <a:t>“The pool, notably the wave machine, is not appropriate for older ladies.” (Project Lead</a:t>
            </a:r>
            <a:r>
              <a:rPr lang="en-GB" i="1"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a:t>
            </a:r>
            <a:endParaRPr lang="en-GB" dirty="0">
              <a:solidFill>
                <a:schemeClr val="bg1"/>
              </a:solidFill>
            </a:endParaRPr>
          </a:p>
        </p:txBody>
      </p:sp>
      <p:sp>
        <p:nvSpPr>
          <p:cNvPr id="43" name="Rectangle: Rounded Corners 42">
            <a:extLst>
              <a:ext uri="{FF2B5EF4-FFF2-40B4-BE49-F238E27FC236}">
                <a16:creationId xmlns:a16="http://schemas.microsoft.com/office/drawing/2014/main" id="{CA89B2DB-1924-4ED6-A8C4-043151141476}"/>
              </a:ext>
            </a:extLst>
          </p:cNvPr>
          <p:cNvSpPr/>
          <p:nvPr/>
        </p:nvSpPr>
        <p:spPr>
          <a:xfrm>
            <a:off x="8158369" y="6155180"/>
            <a:ext cx="2982666" cy="51489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44" name="Rectangle: Rounded Corners 43">
            <a:extLst>
              <a:ext uri="{FF2B5EF4-FFF2-40B4-BE49-F238E27FC236}">
                <a16:creationId xmlns:a16="http://schemas.microsoft.com/office/drawing/2014/main" id="{519AF205-407A-4A99-AD7F-CAA1ACC955DA}"/>
              </a:ext>
            </a:extLst>
          </p:cNvPr>
          <p:cNvSpPr/>
          <p:nvPr/>
        </p:nvSpPr>
        <p:spPr>
          <a:xfrm>
            <a:off x="6975051" y="6151900"/>
            <a:ext cx="1190709" cy="514894"/>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42" name="TextBox 41">
            <a:extLst>
              <a:ext uri="{FF2B5EF4-FFF2-40B4-BE49-F238E27FC236}">
                <a16:creationId xmlns:a16="http://schemas.microsoft.com/office/drawing/2014/main" id="{4EBC33B8-C42C-4B80-89B6-EE3527057A90}"/>
              </a:ext>
            </a:extLst>
          </p:cNvPr>
          <p:cNvSpPr txBox="1"/>
          <p:nvPr/>
        </p:nvSpPr>
        <p:spPr>
          <a:xfrm>
            <a:off x="7007820" y="6142815"/>
            <a:ext cx="4300333" cy="523220"/>
          </a:xfrm>
          <a:prstGeom prst="rect">
            <a:avLst/>
          </a:prstGeom>
          <a:noFill/>
        </p:spPr>
        <p:txBody>
          <a:bodyPr wrap="square" rtlCol="0">
            <a:spAutoFit/>
          </a:bodyPr>
          <a:lstStyle/>
          <a:p>
            <a:r>
              <a:rPr lang="en-GB" sz="1400" dirty="0">
                <a:solidFill>
                  <a:schemeClr val="bg1"/>
                </a:solidFill>
                <a:latin typeface="Tw Cen MT" panose="020B0602020104020603" pitchFamily="34" charset="0"/>
              </a:rPr>
              <a:t>There is more appetite for football and walking football in North East Essex compared to Basildon</a:t>
            </a:r>
          </a:p>
        </p:txBody>
      </p:sp>
      <p:pic>
        <p:nvPicPr>
          <p:cNvPr id="47" name="Graphic 46" descr="Forest scene">
            <a:extLst>
              <a:ext uri="{FF2B5EF4-FFF2-40B4-BE49-F238E27FC236}">
                <a16:creationId xmlns:a16="http://schemas.microsoft.com/office/drawing/2014/main" id="{63983813-827D-43B5-95B4-D37227079F7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29264" y="2798349"/>
            <a:ext cx="914400" cy="730350"/>
          </a:xfrm>
          <a:prstGeom prst="rect">
            <a:avLst/>
          </a:prstGeom>
        </p:spPr>
      </p:pic>
      <p:sp>
        <p:nvSpPr>
          <p:cNvPr id="49" name="TextBox 48">
            <a:extLst>
              <a:ext uri="{FF2B5EF4-FFF2-40B4-BE49-F238E27FC236}">
                <a16:creationId xmlns:a16="http://schemas.microsoft.com/office/drawing/2014/main" id="{747518C6-6E68-4D01-BB97-359EACEF1901}"/>
              </a:ext>
            </a:extLst>
          </p:cNvPr>
          <p:cNvSpPr txBox="1"/>
          <p:nvPr/>
        </p:nvSpPr>
        <p:spPr>
          <a:xfrm>
            <a:off x="4087945" y="3440767"/>
            <a:ext cx="2071994" cy="1169551"/>
          </a:xfrm>
          <a:prstGeom prst="rect">
            <a:avLst/>
          </a:prstGeom>
          <a:noFill/>
        </p:spPr>
        <p:txBody>
          <a:bodyPr wrap="square" rtlCol="0">
            <a:spAutoFit/>
          </a:bodyPr>
          <a:lstStyle/>
          <a:p>
            <a:r>
              <a:rPr lang="en-GB" sz="1400" dirty="0">
                <a:solidFill>
                  <a:schemeClr val="bg1"/>
                </a:solidFill>
                <a:latin typeface="Tw Cen MT" panose="020B0602020104020603" pitchFamily="34" charset="0"/>
              </a:rPr>
              <a:t>Conversations in Colchester spoke of</a:t>
            </a:r>
          </a:p>
          <a:p>
            <a:r>
              <a:rPr lang="en-GB" sz="1400" dirty="0">
                <a:solidFill>
                  <a:schemeClr val="bg1"/>
                </a:solidFill>
                <a:latin typeface="Tw Cen MT" panose="020B0602020104020603" pitchFamily="34" charset="0"/>
              </a:rPr>
              <a:t> parks, green spaces and 17 woodland country parks as an asset</a:t>
            </a:r>
          </a:p>
        </p:txBody>
      </p:sp>
      <p:sp>
        <p:nvSpPr>
          <p:cNvPr id="50" name="TextBox 49">
            <a:extLst>
              <a:ext uri="{FF2B5EF4-FFF2-40B4-BE49-F238E27FC236}">
                <a16:creationId xmlns:a16="http://schemas.microsoft.com/office/drawing/2014/main" id="{05DC6868-6BE9-408B-99D0-7E6A1BF8B1B0}"/>
              </a:ext>
            </a:extLst>
          </p:cNvPr>
          <p:cNvSpPr txBox="1"/>
          <p:nvPr/>
        </p:nvSpPr>
        <p:spPr>
          <a:xfrm>
            <a:off x="4782669" y="2736130"/>
            <a:ext cx="3240786" cy="1231106"/>
          </a:xfrm>
          <a:prstGeom prst="rect">
            <a:avLst/>
          </a:prstGeom>
          <a:noFill/>
        </p:spPr>
        <p:txBody>
          <a:bodyPr wrap="square" rtlCol="0">
            <a:spAutoFit/>
          </a:bodyPr>
          <a:lstStyle/>
          <a:p>
            <a:pPr algn="r"/>
            <a:r>
              <a:rPr lang="en-GB" sz="1400" b="1" dirty="0">
                <a:solidFill>
                  <a:schemeClr val="bg1"/>
                </a:solidFill>
                <a:latin typeface="Tw Cen MT" panose="020B0602020104020603" pitchFamily="34" charset="0"/>
              </a:rPr>
              <a:t>Physical activity equipment built into the outdoor environment such as outdoor gyms, play areas and skateparks </a:t>
            </a:r>
          </a:p>
          <a:p>
            <a:pPr algn="r"/>
            <a:r>
              <a:rPr lang="en-GB" sz="1400" b="1" dirty="0">
                <a:solidFill>
                  <a:schemeClr val="bg1"/>
                </a:solidFill>
                <a:latin typeface="Tw Cen MT" panose="020B0602020104020603" pitchFamily="34" charset="0"/>
              </a:rPr>
              <a:t>were seen as an asset</a:t>
            </a:r>
          </a:p>
          <a:p>
            <a:endParaRPr lang="en-GB" dirty="0">
              <a:solidFill>
                <a:schemeClr val="bg1"/>
              </a:solidFill>
              <a:latin typeface="Tw Cen MT" panose="020B0602020104020603" pitchFamily="34" charset="0"/>
            </a:endParaRPr>
          </a:p>
        </p:txBody>
      </p:sp>
      <p:sp>
        <p:nvSpPr>
          <p:cNvPr id="55" name="Rectangle: Rounded Corners 54">
            <a:extLst>
              <a:ext uri="{FF2B5EF4-FFF2-40B4-BE49-F238E27FC236}">
                <a16:creationId xmlns:a16="http://schemas.microsoft.com/office/drawing/2014/main" id="{F26D8E38-9219-4BDE-A1F7-40AE56AEC501}"/>
              </a:ext>
            </a:extLst>
          </p:cNvPr>
          <p:cNvSpPr/>
          <p:nvPr/>
        </p:nvSpPr>
        <p:spPr>
          <a:xfrm>
            <a:off x="6115224" y="3684290"/>
            <a:ext cx="1999243" cy="210144"/>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56" name="Rectangle: Rounded Corners 55">
            <a:extLst>
              <a:ext uri="{FF2B5EF4-FFF2-40B4-BE49-F238E27FC236}">
                <a16:creationId xmlns:a16="http://schemas.microsoft.com/office/drawing/2014/main" id="{F1BB8417-3FDE-482E-AF41-A10B99C209E6}"/>
              </a:ext>
            </a:extLst>
          </p:cNvPr>
          <p:cNvSpPr/>
          <p:nvPr/>
        </p:nvSpPr>
        <p:spPr>
          <a:xfrm>
            <a:off x="8100113" y="3694229"/>
            <a:ext cx="3991390" cy="190191"/>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54" name="TextBox 53">
            <a:extLst>
              <a:ext uri="{FF2B5EF4-FFF2-40B4-BE49-F238E27FC236}">
                <a16:creationId xmlns:a16="http://schemas.microsoft.com/office/drawing/2014/main" id="{15D27BFF-93D8-4410-ACBA-793DA8E5533E}"/>
              </a:ext>
            </a:extLst>
          </p:cNvPr>
          <p:cNvSpPr txBox="1"/>
          <p:nvPr/>
        </p:nvSpPr>
        <p:spPr>
          <a:xfrm>
            <a:off x="6029646" y="3614557"/>
            <a:ext cx="6181849" cy="338554"/>
          </a:xfrm>
          <a:prstGeom prst="rect">
            <a:avLst/>
          </a:prstGeom>
          <a:noFill/>
        </p:spPr>
        <p:txBody>
          <a:bodyPr wrap="square" rtlCol="0">
            <a:spAutoFit/>
          </a:bodyPr>
          <a:lstStyle/>
          <a:p>
            <a:r>
              <a:rPr lang="en-GB" sz="1600" b="1" dirty="0">
                <a:solidFill>
                  <a:schemeClr val="bg1"/>
                </a:solidFill>
                <a:latin typeface="Tw Cen MT" panose="020B0602020104020603" pitchFamily="34" charset="0"/>
              </a:rPr>
              <a:t>Some activities are difficult to get to, particularly in in more rural areas</a:t>
            </a:r>
          </a:p>
        </p:txBody>
      </p:sp>
      <p:sp>
        <p:nvSpPr>
          <p:cNvPr id="57" name="Rectangle: Rounded Corners 56">
            <a:extLst>
              <a:ext uri="{FF2B5EF4-FFF2-40B4-BE49-F238E27FC236}">
                <a16:creationId xmlns:a16="http://schemas.microsoft.com/office/drawing/2014/main" id="{64F47C75-F78D-4023-97AD-55D561BD845C}"/>
              </a:ext>
            </a:extLst>
          </p:cNvPr>
          <p:cNvSpPr/>
          <p:nvPr/>
        </p:nvSpPr>
        <p:spPr>
          <a:xfrm>
            <a:off x="4218106" y="1598324"/>
            <a:ext cx="1988392" cy="11816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TextBox 50">
            <a:extLst>
              <a:ext uri="{FF2B5EF4-FFF2-40B4-BE49-F238E27FC236}">
                <a16:creationId xmlns:a16="http://schemas.microsoft.com/office/drawing/2014/main" id="{0FBC1F32-71F4-4A91-AE84-760646F2F8CB}"/>
              </a:ext>
            </a:extLst>
          </p:cNvPr>
          <p:cNvSpPr txBox="1"/>
          <p:nvPr/>
        </p:nvSpPr>
        <p:spPr>
          <a:xfrm>
            <a:off x="3692044" y="1581636"/>
            <a:ext cx="2588368" cy="1200329"/>
          </a:xfrm>
          <a:prstGeom prst="rect">
            <a:avLst/>
          </a:prstGeom>
          <a:noFill/>
        </p:spPr>
        <p:txBody>
          <a:bodyPr wrap="square" rtlCol="0">
            <a:spAutoFit/>
          </a:bodyPr>
          <a:lstStyle/>
          <a:p>
            <a:pPr lvl="1" algn="ctr"/>
            <a:r>
              <a:rPr lang="en-GB" sz="1200" b="1" dirty="0">
                <a:solidFill>
                  <a:schemeClr val="accent2">
                    <a:lumMod val="50000"/>
                  </a:schemeClr>
                </a:solidFill>
                <a:latin typeface="Tw Cen MT" panose="020B0602020104020603" pitchFamily="34" charset="0"/>
                <a:ea typeface="Calibri" panose="020F0502020204030204" pitchFamily="34" charset="0"/>
                <a:cs typeface="Times New Roman" panose="02020603050405020304" pitchFamily="18" charset="0"/>
              </a:rPr>
              <a:t>Indoor activity spaces include Leisure World and the Mercury Theatre dance studio as well as community spaces, pub function rooms, scout huts and charity premises</a:t>
            </a:r>
            <a:endParaRPr lang="en-GB" sz="1200" b="1" dirty="0">
              <a:solidFill>
                <a:schemeClr val="accent2">
                  <a:lumMod val="50000"/>
                </a:schemeClr>
              </a:solidFill>
              <a:latin typeface="Tw Cen MT" panose="020B0602020104020603" pitchFamily="34" charset="0"/>
            </a:endParaRPr>
          </a:p>
        </p:txBody>
      </p:sp>
      <p:sp>
        <p:nvSpPr>
          <p:cNvPr id="58" name="TextBox 57">
            <a:extLst>
              <a:ext uri="{FF2B5EF4-FFF2-40B4-BE49-F238E27FC236}">
                <a16:creationId xmlns:a16="http://schemas.microsoft.com/office/drawing/2014/main" id="{970C2B9E-624F-4787-ACFB-80CD4F3CEA0E}"/>
              </a:ext>
            </a:extLst>
          </p:cNvPr>
          <p:cNvSpPr txBox="1"/>
          <p:nvPr/>
        </p:nvSpPr>
        <p:spPr>
          <a:xfrm>
            <a:off x="6208553" y="1687033"/>
            <a:ext cx="1773241" cy="923330"/>
          </a:xfrm>
          <a:prstGeom prst="rect">
            <a:avLst/>
          </a:prstGeom>
          <a:noFill/>
        </p:spPr>
        <p:txBody>
          <a:bodyPr wrap="square" rtlCol="0">
            <a:spAutoFit/>
          </a:bodyPr>
          <a:lstStyle/>
          <a:p>
            <a:r>
              <a:rPr lang="en-GB" b="1" dirty="0">
                <a:solidFill>
                  <a:schemeClr val="bg1"/>
                </a:solidFill>
                <a:latin typeface="Tw Cen MT" panose="020B0602020104020603" pitchFamily="34" charset="0"/>
              </a:rPr>
              <a:t>Good ‘backdrop’ </a:t>
            </a:r>
          </a:p>
          <a:p>
            <a:r>
              <a:rPr lang="en-GB" b="1" dirty="0">
                <a:solidFill>
                  <a:schemeClr val="bg1"/>
                </a:solidFill>
                <a:latin typeface="Tw Cen MT" panose="020B0602020104020603" pitchFamily="34" charset="0"/>
              </a:rPr>
              <a:t>for cycling</a:t>
            </a:r>
          </a:p>
          <a:p>
            <a:endParaRPr lang="en-GB" b="1" dirty="0">
              <a:latin typeface="VAG Round" panose="040B7200000000000000" pitchFamily="82" charset="0"/>
            </a:endParaRPr>
          </a:p>
        </p:txBody>
      </p:sp>
      <p:pic>
        <p:nvPicPr>
          <p:cNvPr id="60" name="Graphic 59" descr="Cycling">
            <a:extLst>
              <a:ext uri="{FF2B5EF4-FFF2-40B4-BE49-F238E27FC236}">
                <a16:creationId xmlns:a16="http://schemas.microsoft.com/office/drawing/2014/main" id="{7F626DBB-2C7C-41A0-B79D-C0C9B48FD3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42904" y="1970843"/>
            <a:ext cx="775420" cy="775420"/>
          </a:xfrm>
          <a:prstGeom prst="rect">
            <a:avLst/>
          </a:prstGeom>
        </p:spPr>
      </p:pic>
      <p:sp>
        <p:nvSpPr>
          <p:cNvPr id="65" name="Speech Bubble: Oval 64">
            <a:extLst>
              <a:ext uri="{FF2B5EF4-FFF2-40B4-BE49-F238E27FC236}">
                <a16:creationId xmlns:a16="http://schemas.microsoft.com/office/drawing/2014/main" id="{505B113E-D131-441B-BCDA-083755E6F75B}"/>
              </a:ext>
            </a:extLst>
          </p:cNvPr>
          <p:cNvSpPr/>
          <p:nvPr/>
        </p:nvSpPr>
        <p:spPr>
          <a:xfrm rot="20892005">
            <a:off x="9603890" y="4018948"/>
            <a:ext cx="2459238" cy="1964402"/>
          </a:xfrm>
          <a:prstGeom prst="wedgeEllipseCallout">
            <a:avLst>
              <a:gd name="adj1" fmla="val 20995"/>
              <a:gd name="adj2" fmla="val 5890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66" name="TextBox 65">
            <a:extLst>
              <a:ext uri="{FF2B5EF4-FFF2-40B4-BE49-F238E27FC236}">
                <a16:creationId xmlns:a16="http://schemas.microsoft.com/office/drawing/2014/main" id="{63505B32-E218-479B-80FE-9A14142541B9}"/>
              </a:ext>
            </a:extLst>
          </p:cNvPr>
          <p:cNvSpPr txBox="1"/>
          <p:nvPr/>
        </p:nvSpPr>
        <p:spPr>
          <a:xfrm>
            <a:off x="9776799" y="4239353"/>
            <a:ext cx="2216431" cy="1692771"/>
          </a:xfrm>
          <a:prstGeom prst="rect">
            <a:avLst/>
          </a:prstGeom>
          <a:noFill/>
        </p:spPr>
        <p:txBody>
          <a:bodyPr wrap="square" rtlCol="0" anchor="b">
            <a:spAutoFit/>
          </a:bodyPr>
          <a:lstStyle/>
          <a:p>
            <a:pPr algn="ctr"/>
            <a:r>
              <a:rPr lang="en-GB" sz="1300" i="1" dirty="0">
                <a:solidFill>
                  <a:schemeClr val="bg1"/>
                </a:solidFill>
                <a:latin typeface="Tw Cen MT" panose="020B0602020104020603" pitchFamily="34" charset="0"/>
                <a:ea typeface="Calibri" panose="020F0502020204030204" pitchFamily="34" charset="0"/>
                <a:cs typeface="Times New Roman" panose="02020603050405020304" pitchFamily="18" charset="0"/>
              </a:rPr>
              <a:t>“Some service users would like to attend activity sessions in their area, but their barriers are that they don’t know what groups are out there and they do not drive so cannot access all activity.” (Project</a:t>
            </a:r>
          </a:p>
          <a:p>
            <a:pPr algn="ctr"/>
            <a:r>
              <a:rPr lang="en-GB" sz="1300" i="1" dirty="0">
                <a:solidFill>
                  <a:schemeClr val="bg1"/>
                </a:solidFill>
                <a:latin typeface="Tw Cen MT" panose="020B0602020104020603" pitchFamily="34" charset="0"/>
                <a:ea typeface="Calibri" panose="020F0502020204030204" pitchFamily="34" charset="0"/>
                <a:cs typeface="Times New Roman" panose="02020603050405020304" pitchFamily="18" charset="0"/>
              </a:rPr>
              <a:t> Lead</a:t>
            </a:r>
            <a:r>
              <a:rPr lang="en-GB" sz="1200" i="1" dirty="0">
                <a:solidFill>
                  <a:schemeClr val="bg1"/>
                </a:solidFill>
                <a:latin typeface="Tw Cen MT" panose="020B0602020104020603" pitchFamily="34" charset="0"/>
                <a:ea typeface="Calibri" panose="020F0502020204030204" pitchFamily="34" charset="0"/>
                <a:cs typeface="Times New Roman" panose="02020603050405020304" pitchFamily="18" charset="0"/>
              </a:rPr>
              <a:t>)</a:t>
            </a:r>
            <a:endParaRPr lang="en-GB" sz="1200" dirty="0">
              <a:solidFill>
                <a:schemeClr val="bg1"/>
              </a:solidFill>
              <a:latin typeface="Tw Cen MT" panose="020B0602020104020603" pitchFamily="34" charset="0"/>
            </a:endParaRPr>
          </a:p>
        </p:txBody>
      </p:sp>
      <p:sp>
        <p:nvSpPr>
          <p:cNvPr id="67" name="TextBox 66">
            <a:extLst>
              <a:ext uri="{FF2B5EF4-FFF2-40B4-BE49-F238E27FC236}">
                <a16:creationId xmlns:a16="http://schemas.microsoft.com/office/drawing/2014/main" id="{8B577131-BF20-47A2-BA8C-787BD3FF36C3}"/>
              </a:ext>
            </a:extLst>
          </p:cNvPr>
          <p:cNvSpPr txBox="1"/>
          <p:nvPr/>
        </p:nvSpPr>
        <p:spPr>
          <a:xfrm>
            <a:off x="8147718" y="1560618"/>
            <a:ext cx="3980820" cy="1523494"/>
          </a:xfrm>
          <a:prstGeom prst="rect">
            <a:avLst/>
          </a:prstGeom>
          <a:noFill/>
        </p:spPr>
        <p:txBody>
          <a:bodyPr wrap="square" rtlCol="0">
            <a:spAutoFit/>
          </a:bodyPr>
          <a:lstStyle/>
          <a:p>
            <a:pPr algn="ctr"/>
            <a:r>
              <a:rPr lang="en-GB" sz="1500" b="1" dirty="0">
                <a:solidFill>
                  <a:schemeClr val="bg1"/>
                </a:solidFill>
                <a:latin typeface="Tw Cen MT" panose="020B0602020104020603" pitchFamily="34" charset="0"/>
              </a:rPr>
              <a:t>A desire was expressed for physical activity equipment to be built into the outdoor environment such as outdoor gyms, a park for young people and a strip of tarmac for      young people to do wheelies on their bikes</a:t>
            </a:r>
          </a:p>
          <a:p>
            <a:pPr algn="r"/>
            <a:endParaRPr lang="en-GB" dirty="0"/>
          </a:p>
        </p:txBody>
      </p:sp>
      <p:pic>
        <p:nvPicPr>
          <p:cNvPr id="68" name="Graphic 67" descr="Cycling">
            <a:extLst>
              <a:ext uri="{FF2B5EF4-FFF2-40B4-BE49-F238E27FC236}">
                <a16:creationId xmlns:a16="http://schemas.microsoft.com/office/drawing/2014/main" id="{CA3D9219-7EC4-43EE-B9B7-70FD8B9B876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0227944">
            <a:off x="8163338" y="2784807"/>
            <a:ext cx="775420" cy="775420"/>
          </a:xfrm>
          <a:prstGeom prst="rect">
            <a:avLst/>
          </a:prstGeom>
        </p:spPr>
      </p:pic>
      <p:sp>
        <p:nvSpPr>
          <p:cNvPr id="69" name="TextBox 68">
            <a:extLst>
              <a:ext uri="{FF2B5EF4-FFF2-40B4-BE49-F238E27FC236}">
                <a16:creationId xmlns:a16="http://schemas.microsoft.com/office/drawing/2014/main" id="{D9D11C2C-B864-4EDE-926E-AD65D1651967}"/>
              </a:ext>
            </a:extLst>
          </p:cNvPr>
          <p:cNvSpPr txBox="1"/>
          <p:nvPr/>
        </p:nvSpPr>
        <p:spPr>
          <a:xfrm>
            <a:off x="8314565" y="5292375"/>
            <a:ext cx="1407450" cy="1015663"/>
          </a:xfrm>
          <a:prstGeom prst="rect">
            <a:avLst/>
          </a:prstGeom>
          <a:noFill/>
        </p:spPr>
        <p:txBody>
          <a:bodyPr wrap="square" rtlCol="0">
            <a:spAutoFit/>
          </a:bodyPr>
          <a:lstStyle/>
          <a:p>
            <a:pPr algn="ctr"/>
            <a:r>
              <a:rPr lang="en-GB" sz="1400" dirty="0">
                <a:solidFill>
                  <a:schemeClr val="bg1"/>
                </a:solidFill>
                <a:latin typeface="VAG Round" panose="040B7200000000000000" pitchFamily="82" charset="0"/>
              </a:rPr>
              <a:t>Farm land is being used</a:t>
            </a:r>
          </a:p>
          <a:p>
            <a:pPr algn="ctr"/>
            <a:r>
              <a:rPr lang="en-GB" sz="1400" dirty="0">
                <a:solidFill>
                  <a:schemeClr val="bg1"/>
                </a:solidFill>
                <a:latin typeface="VAG Round" panose="040B7200000000000000" pitchFamily="82" charset="0"/>
              </a:rPr>
              <a:t>for activities</a:t>
            </a:r>
          </a:p>
          <a:p>
            <a:endParaRPr lang="en-GB" dirty="0"/>
          </a:p>
        </p:txBody>
      </p:sp>
      <p:pic>
        <p:nvPicPr>
          <p:cNvPr id="71" name="Graphic 70" descr="Run">
            <a:extLst>
              <a:ext uri="{FF2B5EF4-FFF2-40B4-BE49-F238E27FC236}">
                <a16:creationId xmlns:a16="http://schemas.microsoft.com/office/drawing/2014/main" id="{777D21F4-D422-463C-9C58-D91D8EEEB79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11302542" y="2819204"/>
            <a:ext cx="796675" cy="786416"/>
          </a:xfrm>
          <a:prstGeom prst="rect">
            <a:avLst/>
          </a:prstGeom>
        </p:spPr>
      </p:pic>
      <p:sp>
        <p:nvSpPr>
          <p:cNvPr id="72" name="Rectangle: Rounded Corners 71">
            <a:extLst>
              <a:ext uri="{FF2B5EF4-FFF2-40B4-BE49-F238E27FC236}">
                <a16:creationId xmlns:a16="http://schemas.microsoft.com/office/drawing/2014/main" id="{9164594F-859D-4AEF-8D9B-450829F52459}"/>
              </a:ext>
            </a:extLst>
          </p:cNvPr>
          <p:cNvSpPr/>
          <p:nvPr/>
        </p:nvSpPr>
        <p:spPr>
          <a:xfrm>
            <a:off x="9091726" y="2849256"/>
            <a:ext cx="2210816" cy="69480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prstClr val="black"/>
                </a:solidFill>
                <a:latin typeface="Tw Cen MT" panose="020B0602020104020603" pitchFamily="34" charset="0"/>
                <a:ea typeface="Calibri" panose="020F0502020204030204" pitchFamily="34" charset="0"/>
                <a:cs typeface="Times New Roman" panose="02020603050405020304" pitchFamily="18" charset="0"/>
              </a:rPr>
              <a:t>School-based physical activities seems to be particularly high</a:t>
            </a:r>
            <a:endParaRPr lang="en-GB" sz="1600" b="1" dirty="0">
              <a:solidFill>
                <a:prstClr val="black"/>
              </a:solidFill>
              <a:latin typeface="Tw Cen MT" panose="020B0602020104020603" pitchFamily="34" charset="0"/>
            </a:endParaRPr>
          </a:p>
        </p:txBody>
      </p:sp>
      <p:pic>
        <p:nvPicPr>
          <p:cNvPr id="37" name="Graphic 36" descr="Users">
            <a:extLst>
              <a:ext uri="{FF2B5EF4-FFF2-40B4-BE49-F238E27FC236}">
                <a16:creationId xmlns:a16="http://schemas.microsoft.com/office/drawing/2014/main" id="{9152859F-D425-4670-8BD4-F2AFE37E45E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162436" y="5790227"/>
            <a:ext cx="914400" cy="914400"/>
          </a:xfrm>
          <a:prstGeom prst="rect">
            <a:avLst/>
          </a:prstGeom>
        </p:spPr>
      </p:pic>
      <p:sp>
        <p:nvSpPr>
          <p:cNvPr id="2" name="TextBox 1">
            <a:extLst>
              <a:ext uri="{FF2B5EF4-FFF2-40B4-BE49-F238E27FC236}">
                <a16:creationId xmlns:a16="http://schemas.microsoft.com/office/drawing/2014/main" id="{4DD9CB89-427C-4EDE-843C-92E5284165F9}"/>
              </a:ext>
            </a:extLst>
          </p:cNvPr>
          <p:cNvSpPr txBox="1"/>
          <p:nvPr/>
        </p:nvSpPr>
        <p:spPr>
          <a:xfrm>
            <a:off x="8216448" y="3992141"/>
            <a:ext cx="1571827" cy="1246495"/>
          </a:xfrm>
          <a:prstGeom prst="rect">
            <a:avLst/>
          </a:prstGeom>
          <a:noFill/>
        </p:spPr>
        <p:txBody>
          <a:bodyPr wrap="square" rtlCol="0">
            <a:spAutoFit/>
          </a:bodyPr>
          <a:lstStyle/>
          <a:p>
            <a:r>
              <a:rPr lang="en-GB" sz="1500" dirty="0">
                <a:solidFill>
                  <a:schemeClr val="bg1"/>
                </a:solidFill>
                <a:latin typeface="Tw Cen MT" panose="020B0602020104020603" pitchFamily="34" charset="0"/>
              </a:rPr>
              <a:t>The seafront is an asset that could be better used to increase physical activity</a:t>
            </a:r>
          </a:p>
        </p:txBody>
      </p:sp>
      <p:pic>
        <p:nvPicPr>
          <p:cNvPr id="64" name="Graphic 63" descr="Marketing">
            <a:extLst>
              <a:ext uri="{FF2B5EF4-FFF2-40B4-BE49-F238E27FC236}">
                <a16:creationId xmlns:a16="http://schemas.microsoft.com/office/drawing/2014/main" id="{A17A8647-9FA7-4159-951D-16B620A9215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6413337">
            <a:off x="11363071" y="5826238"/>
            <a:ext cx="758579" cy="758579"/>
          </a:xfrm>
          <a:prstGeom prst="rect">
            <a:avLst/>
          </a:prstGeom>
        </p:spPr>
      </p:pic>
    </p:spTree>
    <p:extLst>
      <p:ext uri="{BB962C8B-B14F-4D97-AF65-F5344CB8AC3E}">
        <p14:creationId xmlns:p14="http://schemas.microsoft.com/office/powerpoint/2010/main" val="106083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94A2AE53-A48E-44F8-BEA8-C01B7E74F39A}"/>
              </a:ext>
            </a:extLst>
          </p:cNvPr>
          <p:cNvSpPr/>
          <p:nvPr/>
        </p:nvSpPr>
        <p:spPr>
          <a:xfrm>
            <a:off x="36741" y="2858050"/>
            <a:ext cx="12073112" cy="1740753"/>
          </a:xfrm>
          <a:prstGeom prst="roundRect">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07000"/>
              </a:lnSpc>
              <a:spcAft>
                <a:spcPts val="400"/>
              </a:spcAft>
            </a:pPr>
            <a:r>
              <a:rPr lang="en-GB" b="1" dirty="0">
                <a:solidFill>
                  <a:schemeClr val="bg1"/>
                </a:solidFill>
                <a:latin typeface="Tw Cen MT" panose="020B0602020104020603" pitchFamily="34" charset="0"/>
                <a:cs typeface="Times New Roman" panose="02020603050405020304" pitchFamily="18" charset="0"/>
              </a:rPr>
              <a:t>     Incentives and ‘Gamification’ work</a:t>
            </a:r>
          </a:p>
          <a:p>
            <a:pPr lvl="0" algn="ctr">
              <a:lnSpc>
                <a:spcPct val="107000"/>
              </a:lnSpc>
              <a:spcAft>
                <a:spcPts val="400"/>
              </a:spcAft>
            </a:pPr>
            <a:r>
              <a:rPr lang="en-GB" sz="7200" b="1" dirty="0">
                <a:solidFill>
                  <a:schemeClr val="bg1"/>
                </a:solidFill>
                <a:latin typeface="Tw Cen MT" panose="020B0602020104020603" pitchFamily="34" charset="0"/>
                <a:cs typeface="Times New Roman" panose="02020603050405020304" pitchFamily="18" charset="0"/>
              </a:rPr>
              <a:t> =</a:t>
            </a:r>
          </a:p>
          <a:p>
            <a:pPr>
              <a:lnSpc>
                <a:spcPct val="107000"/>
              </a:lnSpc>
              <a:spcAft>
                <a:spcPts val="400"/>
              </a:spcAft>
            </a:pPr>
            <a:endParaRPr lang="en-GB" sz="1600" dirty="0">
              <a:latin typeface="Tw Cen MT" panose="020B0602020104020603" pitchFamily="34" charset="0"/>
              <a:cs typeface="Times New Roman" panose="02020603050405020304" pitchFamily="18" charset="0"/>
            </a:endParaRPr>
          </a:p>
          <a:p>
            <a:pPr>
              <a:lnSpc>
                <a:spcPct val="107000"/>
              </a:lnSpc>
              <a:spcAft>
                <a:spcPts val="400"/>
              </a:spcAft>
            </a:pPr>
            <a:endParaRPr lang="en-GB" sz="1600" dirty="0">
              <a:latin typeface="Tw Cen MT" panose="020B0602020104020603" pitchFamily="34" charset="0"/>
              <a:cs typeface="Times New Roman" panose="02020603050405020304" pitchFamily="18" charset="0"/>
            </a:endParaRPr>
          </a:p>
          <a:p>
            <a:pPr>
              <a:lnSpc>
                <a:spcPct val="107000"/>
              </a:lnSpc>
              <a:spcAft>
                <a:spcPts val="400"/>
              </a:spcAft>
            </a:pPr>
            <a:endParaRPr lang="en-GB" sz="1600" dirty="0">
              <a:latin typeface="Tw Cen MT" panose="020B0602020104020603" pitchFamily="34" charset="0"/>
              <a:cs typeface="Times New Roman" panose="02020603050405020304" pitchFamily="18" charset="0"/>
            </a:endParaRPr>
          </a:p>
          <a:p>
            <a:pPr lvl="0" algn="ctr">
              <a:lnSpc>
                <a:spcPct val="107000"/>
              </a:lnSpc>
              <a:spcAft>
                <a:spcPts val="800"/>
              </a:spcAft>
            </a:pPr>
            <a:endParaRPr lang="en-GB" b="1" dirty="0">
              <a:solidFill>
                <a:schemeClr val="bg1"/>
              </a:solidFill>
              <a:latin typeface="Tw Cen MT" panose="020B0602020104020603"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D13B3CE5-9227-4CA4-B6CA-4F654F59BA19}"/>
              </a:ext>
            </a:extLst>
          </p:cNvPr>
          <p:cNvSpPr/>
          <p:nvPr/>
        </p:nvSpPr>
        <p:spPr>
          <a:xfrm>
            <a:off x="87085" y="125944"/>
            <a:ext cx="12009120" cy="2634854"/>
          </a:xfrm>
          <a:prstGeom prst="roundRect">
            <a:avLst/>
          </a:prstGeom>
          <a:solidFill>
            <a:srgbClr val="7F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07000"/>
              </a:lnSpc>
              <a:spcAft>
                <a:spcPts val="400"/>
              </a:spcAft>
            </a:pPr>
            <a:r>
              <a:rPr lang="en-GB" b="1" dirty="0">
                <a:solidFill>
                  <a:schemeClr val="bg1"/>
                </a:solidFill>
                <a:latin typeface="Tw Cen MT" panose="020B0602020104020603" pitchFamily="34" charset="0"/>
                <a:ea typeface="Calibri" panose="020F0502020204030204" pitchFamily="34" charset="0"/>
                <a:cs typeface="Times New Roman" panose="02020603050405020304" pitchFamily="18" charset="0"/>
              </a:rPr>
              <a:t>Activity needs to be accessible and inclusive</a:t>
            </a:r>
            <a:endParaRPr lang="en-GB" dirty="0">
              <a:solidFill>
                <a:schemeClr val="bg1"/>
              </a:solidFill>
              <a:latin typeface="Tw Cen MT" panose="020B0602020104020603" pitchFamily="34" charset="0"/>
              <a:ea typeface="Calibri" panose="020F0502020204030204" pitchFamily="34" charset="0"/>
              <a:cs typeface="Times New Roman" panose="02020603050405020304" pitchFamily="18" charset="0"/>
            </a:endParaRPr>
          </a:p>
          <a:p>
            <a:pPr lvl="0" algn="ctr">
              <a:lnSpc>
                <a:spcPct val="107000"/>
              </a:lnSpc>
              <a:spcAft>
                <a:spcPts val="400"/>
              </a:spcAft>
            </a:pPr>
            <a:r>
              <a:rPr lang="en-GB" sz="1600" dirty="0">
                <a:solidFill>
                  <a:schemeClr val="bg1"/>
                </a:solidFill>
                <a:latin typeface="Tw Cen MT" panose="020B0602020104020603" pitchFamily="34" charset="0"/>
                <a:ea typeface="Calibri" panose="020F0502020204030204" pitchFamily="34" charset="0"/>
                <a:cs typeface="Times New Roman" panose="02020603050405020304" pitchFamily="18" charset="0"/>
              </a:rPr>
              <a:t>Walking is seen as a physical activity option that is enjoyable and open to all.  Running was not frequently mentioned.</a:t>
            </a:r>
          </a:p>
          <a:p>
            <a:pPr algn="ctr">
              <a:lnSpc>
                <a:spcPct val="107000"/>
              </a:lnSpc>
              <a:spcAft>
                <a:spcPts val="200"/>
              </a:spcAft>
            </a:pPr>
            <a:r>
              <a:rPr lang="en-GB" sz="1600" dirty="0">
                <a:latin typeface="Tw Cen MT" panose="020B0602020104020603" pitchFamily="34" charset="0"/>
                <a:ea typeface="Calibri" panose="020F0502020204030204" pitchFamily="34" charset="0"/>
                <a:cs typeface="Times New Roman" panose="02020603050405020304" pitchFamily="18" charset="0"/>
              </a:rPr>
              <a:t>There is a need for opportunities for those who are ‘not good enough’ to play sports such as football.</a:t>
            </a:r>
          </a:p>
          <a:p>
            <a:pPr lvl="0" algn="ctr">
              <a:lnSpc>
                <a:spcPct val="107000"/>
              </a:lnSpc>
              <a:spcAft>
                <a:spcPts val="200"/>
              </a:spcAft>
            </a:pPr>
            <a:r>
              <a:rPr lang="en-GB" sz="1600" dirty="0">
                <a:latin typeface="Tw Cen MT" panose="020B0602020104020603" pitchFamily="34" charset="0"/>
                <a:cs typeface="Times New Roman" panose="02020603050405020304" pitchFamily="18" charset="0"/>
              </a:rPr>
              <a:t>Dance is seen as an enjoyable and accessible activity which is applicable across multiple generations and across groups with specific needs.</a:t>
            </a:r>
          </a:p>
          <a:p>
            <a:pPr lvl="0" algn="ctr">
              <a:lnSpc>
                <a:spcPct val="107000"/>
              </a:lnSpc>
              <a:spcAft>
                <a:spcPts val="800"/>
              </a:spcAft>
            </a:pPr>
            <a:endParaRPr lang="en-GB" sz="1400" i="1" dirty="0">
              <a:solidFill>
                <a:schemeClr val="bg1"/>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i="1" dirty="0">
                <a:latin typeface="Century Gothic" panose="020B0502020202020204" pitchFamily="34" charset="0"/>
                <a:ea typeface="Calibri" panose="020F0502020204030204" pitchFamily="34" charset="0"/>
                <a:cs typeface="Times New Roman" panose="02020603050405020304" pitchFamily="18" charset="0"/>
              </a:rPr>
              <a:t>)</a:t>
            </a:r>
            <a:endParaRPr lang="en-GB" sz="1200" i="1" dirty="0">
              <a:latin typeface="Arial" panose="020B060402020202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endParaRPr lang="en-GB" sz="14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604A33E6-BEFD-421D-A8C6-62AF95F1B447}"/>
              </a:ext>
            </a:extLst>
          </p:cNvPr>
          <p:cNvSpPr/>
          <p:nvPr/>
        </p:nvSpPr>
        <p:spPr>
          <a:xfrm>
            <a:off x="50389" y="4682407"/>
            <a:ext cx="12073112" cy="2133253"/>
          </a:xfrm>
          <a:prstGeom prst="roundRect">
            <a:avLst/>
          </a:pr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07000"/>
              </a:lnSpc>
              <a:spcAft>
                <a:spcPts val="800"/>
              </a:spcAft>
            </a:pPr>
            <a:r>
              <a:rPr lang="en-GB" b="1" dirty="0">
                <a:solidFill>
                  <a:schemeClr val="bg1"/>
                </a:solidFill>
                <a:latin typeface="Tw Cen MT" panose="020B0602020104020603" pitchFamily="34" charset="0"/>
                <a:cs typeface="Times New Roman" panose="02020603050405020304" pitchFamily="18" charset="0"/>
              </a:rPr>
              <a:t>Individual Barriers</a:t>
            </a:r>
          </a:p>
        </p:txBody>
      </p:sp>
      <p:pic>
        <p:nvPicPr>
          <p:cNvPr id="15" name="Graphic 14" descr="Run">
            <a:extLst>
              <a:ext uri="{FF2B5EF4-FFF2-40B4-BE49-F238E27FC236}">
                <a16:creationId xmlns:a16="http://schemas.microsoft.com/office/drawing/2014/main" id="{C14CD135-2FBA-4FF0-97A6-9353BD0FCF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2880" y="286303"/>
            <a:ext cx="914400" cy="914400"/>
          </a:xfrm>
          <a:prstGeom prst="rect">
            <a:avLst/>
          </a:prstGeom>
        </p:spPr>
      </p:pic>
      <p:pic>
        <p:nvPicPr>
          <p:cNvPr id="17" name="Graphic 16" descr="Dance">
            <a:extLst>
              <a:ext uri="{FF2B5EF4-FFF2-40B4-BE49-F238E27FC236}">
                <a16:creationId xmlns:a16="http://schemas.microsoft.com/office/drawing/2014/main" id="{99A22F57-3E50-411A-B331-B6B37C274E1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871200" y="193412"/>
            <a:ext cx="1137920" cy="1137920"/>
          </a:xfrm>
          <a:prstGeom prst="rect">
            <a:avLst/>
          </a:prstGeom>
        </p:spPr>
      </p:pic>
      <p:pic>
        <p:nvPicPr>
          <p:cNvPr id="19" name="Graphic 18" descr="Female Profile">
            <a:extLst>
              <a:ext uri="{FF2B5EF4-FFF2-40B4-BE49-F238E27FC236}">
                <a16:creationId xmlns:a16="http://schemas.microsoft.com/office/drawing/2014/main" id="{B7CEAE12-3492-423C-94CD-0094C149FD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8800" y="1846397"/>
            <a:ext cx="914400" cy="914400"/>
          </a:xfrm>
          <a:prstGeom prst="rect">
            <a:avLst/>
          </a:prstGeom>
        </p:spPr>
      </p:pic>
      <p:pic>
        <p:nvPicPr>
          <p:cNvPr id="21" name="Graphic 20" descr="Male profile">
            <a:extLst>
              <a:ext uri="{FF2B5EF4-FFF2-40B4-BE49-F238E27FC236}">
                <a16:creationId xmlns:a16="http://schemas.microsoft.com/office/drawing/2014/main" id="{98B7E739-066B-43B6-A954-2B41BA4CF70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46527" y="1846397"/>
            <a:ext cx="914400" cy="914400"/>
          </a:xfrm>
          <a:prstGeom prst="rect">
            <a:avLst/>
          </a:prstGeom>
        </p:spPr>
      </p:pic>
      <p:sp>
        <p:nvSpPr>
          <p:cNvPr id="22" name="Speech Bubble: Rectangle 21">
            <a:extLst>
              <a:ext uri="{FF2B5EF4-FFF2-40B4-BE49-F238E27FC236}">
                <a16:creationId xmlns:a16="http://schemas.microsoft.com/office/drawing/2014/main" id="{F68232FD-1DBA-4483-8CD5-69304FF3C60F}"/>
              </a:ext>
            </a:extLst>
          </p:cNvPr>
          <p:cNvSpPr/>
          <p:nvPr/>
        </p:nvSpPr>
        <p:spPr>
          <a:xfrm>
            <a:off x="279177" y="1546572"/>
            <a:ext cx="5167532" cy="1074823"/>
          </a:xfrm>
          <a:prstGeom prst="wedgeRectCallout">
            <a:avLst>
              <a:gd name="adj1" fmla="val 57278"/>
              <a:gd name="adj2" fmla="val 13247"/>
            </a:avLst>
          </a:prstGeom>
          <a:solidFill>
            <a:srgbClr val="B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400" i="1" dirty="0">
                <a:latin typeface="Tw Cen MT" panose="020B0602020104020603" pitchFamily="34" charset="0"/>
                <a:ea typeface="Calibri" panose="020F0502020204030204" pitchFamily="34" charset="0"/>
                <a:cs typeface="Times New Roman" panose="02020603050405020304" pitchFamily="18" charset="0"/>
              </a:rPr>
              <a:t>“'Park Run' can sound daunting for people who just want to walk, </a:t>
            </a:r>
          </a:p>
          <a:p>
            <a:pPr>
              <a:lnSpc>
                <a:spcPct val="107000"/>
              </a:lnSpc>
              <a:spcAft>
                <a:spcPts val="800"/>
              </a:spcAft>
            </a:pPr>
            <a:r>
              <a:rPr lang="en-GB" sz="1400" i="1" dirty="0">
                <a:latin typeface="Tw Cen MT" panose="020B0602020104020603" pitchFamily="34" charset="0"/>
                <a:ea typeface="Calibri" panose="020F0502020204030204" pitchFamily="34" charset="0"/>
                <a:cs typeface="Times New Roman" panose="02020603050405020304" pitchFamily="18" charset="0"/>
              </a:rPr>
              <a:t>although walking is allowed the name of the popular event does not</a:t>
            </a:r>
          </a:p>
          <a:p>
            <a:pPr>
              <a:lnSpc>
                <a:spcPct val="107000"/>
              </a:lnSpc>
              <a:spcAft>
                <a:spcPts val="800"/>
              </a:spcAft>
            </a:pPr>
            <a:r>
              <a:rPr lang="en-GB" sz="1400" i="1" dirty="0">
                <a:latin typeface="Tw Cen MT" panose="020B0602020104020603" pitchFamily="34" charset="0"/>
                <a:ea typeface="Calibri" panose="020F0502020204030204" pitchFamily="34" charset="0"/>
                <a:cs typeface="Times New Roman" panose="02020603050405020304" pitchFamily="18" charset="0"/>
              </a:rPr>
              <a:t> indicate this, park run is also very competitive.” (Project Lead, Tendring)</a:t>
            </a:r>
          </a:p>
        </p:txBody>
      </p:sp>
      <p:sp>
        <p:nvSpPr>
          <p:cNvPr id="23" name="Speech Bubble: Rectangle 22">
            <a:extLst>
              <a:ext uri="{FF2B5EF4-FFF2-40B4-BE49-F238E27FC236}">
                <a16:creationId xmlns:a16="http://schemas.microsoft.com/office/drawing/2014/main" id="{6150EF4C-6AF9-4C5D-8E3A-93FEE46AF48C}"/>
              </a:ext>
            </a:extLst>
          </p:cNvPr>
          <p:cNvSpPr/>
          <p:nvPr/>
        </p:nvSpPr>
        <p:spPr>
          <a:xfrm>
            <a:off x="7412950" y="1575620"/>
            <a:ext cx="4480058" cy="1074823"/>
          </a:xfrm>
          <a:prstGeom prst="wedgeRectCallout">
            <a:avLst>
              <a:gd name="adj1" fmla="val -56982"/>
              <a:gd name="adj2" fmla="val 6495"/>
            </a:avLst>
          </a:prstGeom>
          <a:solidFill>
            <a:srgbClr val="BF9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2095" marR="252095" lvl="0">
              <a:lnSpc>
                <a:spcPct val="107000"/>
              </a:lnSpc>
              <a:spcAft>
                <a:spcPts val="800"/>
              </a:spcAft>
            </a:pPr>
            <a:r>
              <a:rPr lang="en-GB" sz="1400" dirty="0">
                <a:latin typeface="Century Gothic" panose="020B0502020202020204" pitchFamily="34" charset="0"/>
                <a:cs typeface="Times New Roman" panose="02020603050405020304" pitchFamily="18" charset="0"/>
              </a:rPr>
              <a:t> </a:t>
            </a:r>
            <a:r>
              <a:rPr lang="en-GB" sz="1400" i="1" dirty="0">
                <a:latin typeface="Tw Cen MT" panose="020B0602020104020603" pitchFamily="34" charset="0"/>
                <a:cs typeface="Times New Roman" panose="02020603050405020304" pitchFamily="18" charset="0"/>
              </a:rPr>
              <a:t>“We would like music.  If there was music we would be moving in the chair and some would even get up to dance.  We would like our own instruments to play. Tambourines etc.” (Dementia Café Attendee, Tendring)</a:t>
            </a:r>
          </a:p>
        </p:txBody>
      </p:sp>
      <p:sp>
        <p:nvSpPr>
          <p:cNvPr id="24" name="Rectangle: Rounded Corners 23">
            <a:extLst>
              <a:ext uri="{FF2B5EF4-FFF2-40B4-BE49-F238E27FC236}">
                <a16:creationId xmlns:a16="http://schemas.microsoft.com/office/drawing/2014/main" id="{D29CCE59-A7F8-439E-88E5-231E5AB85161}"/>
              </a:ext>
            </a:extLst>
          </p:cNvPr>
          <p:cNvSpPr/>
          <p:nvPr/>
        </p:nvSpPr>
        <p:spPr>
          <a:xfrm>
            <a:off x="196528" y="2956283"/>
            <a:ext cx="3901652" cy="1544284"/>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pPr>
            <a:r>
              <a:rPr lang="en-GB" sz="1600" dirty="0">
                <a:latin typeface="Tw Cen MT" panose="020B0602020104020603" pitchFamily="34" charset="0"/>
                <a:cs typeface="Times New Roman" panose="02020603050405020304" pitchFamily="18" charset="0"/>
              </a:rPr>
              <a:t>Several projects referred to incentives that are used to get people to activities – these all involve food and drink.  Suggestions for other ways to incentivise activity included use of cash rewards and earing money for a chosen charity.  </a:t>
            </a:r>
          </a:p>
        </p:txBody>
      </p:sp>
      <p:sp>
        <p:nvSpPr>
          <p:cNvPr id="25" name="Rectangle: Rounded Corners 24">
            <a:extLst>
              <a:ext uri="{FF2B5EF4-FFF2-40B4-BE49-F238E27FC236}">
                <a16:creationId xmlns:a16="http://schemas.microsoft.com/office/drawing/2014/main" id="{7A05338E-4D5D-42B8-BC33-022F48E121F4}"/>
              </a:ext>
            </a:extLst>
          </p:cNvPr>
          <p:cNvSpPr/>
          <p:nvPr/>
        </p:nvSpPr>
        <p:spPr>
          <a:xfrm>
            <a:off x="8278306" y="2956283"/>
            <a:ext cx="3538197" cy="1544285"/>
          </a:xfrm>
          <a:prstGeom prst="round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600" dirty="0">
                <a:latin typeface="Tw Cen MT" panose="020B0602020104020603" pitchFamily="34" charset="0"/>
                <a:cs typeface="Times New Roman" panose="02020603050405020304" pitchFamily="18" charset="0"/>
              </a:rPr>
              <a:t>Beat the Street and other ‘gamified’ interventions were mentioned in several conversations with young people in Colchester and Tendring.</a:t>
            </a:r>
          </a:p>
        </p:txBody>
      </p:sp>
      <p:pic>
        <p:nvPicPr>
          <p:cNvPr id="27" name="Graphic 26" descr="Walk">
            <a:extLst>
              <a:ext uri="{FF2B5EF4-FFF2-40B4-BE49-F238E27FC236}">
                <a16:creationId xmlns:a16="http://schemas.microsoft.com/office/drawing/2014/main" id="{98F1B481-91BF-4E9C-AEBA-06D66DE1660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013591" y="3422175"/>
            <a:ext cx="944347" cy="914400"/>
          </a:xfrm>
          <a:prstGeom prst="rect">
            <a:avLst/>
          </a:prstGeom>
        </p:spPr>
      </p:pic>
      <p:pic>
        <p:nvPicPr>
          <p:cNvPr id="29" name="Graphic 28" descr="Cycling">
            <a:extLst>
              <a:ext uri="{FF2B5EF4-FFF2-40B4-BE49-F238E27FC236}">
                <a16:creationId xmlns:a16="http://schemas.microsoft.com/office/drawing/2014/main" id="{F5FDF6B2-E150-425F-B998-4C753F93662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725549" y="3487551"/>
            <a:ext cx="944347" cy="914400"/>
          </a:xfrm>
          <a:prstGeom prst="rect">
            <a:avLst/>
          </a:prstGeom>
        </p:spPr>
      </p:pic>
      <p:pic>
        <p:nvPicPr>
          <p:cNvPr id="31" name="Graphic 30" descr="Credit card">
            <a:extLst>
              <a:ext uri="{FF2B5EF4-FFF2-40B4-BE49-F238E27FC236}">
                <a16:creationId xmlns:a16="http://schemas.microsoft.com/office/drawing/2014/main" id="{99EA406E-7D86-4AB5-BF4D-DDA7E94785C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9620470">
            <a:off x="4637952" y="3626526"/>
            <a:ext cx="312398" cy="302492"/>
          </a:xfrm>
          <a:prstGeom prst="rect">
            <a:avLst/>
          </a:prstGeom>
        </p:spPr>
      </p:pic>
      <p:pic>
        <p:nvPicPr>
          <p:cNvPr id="33" name="Graphic 32" descr="Tea">
            <a:extLst>
              <a:ext uri="{FF2B5EF4-FFF2-40B4-BE49-F238E27FC236}">
                <a16:creationId xmlns:a16="http://schemas.microsoft.com/office/drawing/2014/main" id="{A63560FE-A469-4D58-8E02-F74E774E0FC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535508" y="3487551"/>
            <a:ext cx="735275" cy="711958"/>
          </a:xfrm>
          <a:prstGeom prst="rect">
            <a:avLst/>
          </a:prstGeom>
        </p:spPr>
      </p:pic>
      <p:pic>
        <p:nvPicPr>
          <p:cNvPr id="35" name="Graphic 34" descr="Coins">
            <a:extLst>
              <a:ext uri="{FF2B5EF4-FFF2-40B4-BE49-F238E27FC236}">
                <a16:creationId xmlns:a16="http://schemas.microsoft.com/office/drawing/2014/main" id="{AC761450-1818-4E0E-9500-8948715628F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305489" y="3645250"/>
            <a:ext cx="618619" cy="599002"/>
          </a:xfrm>
          <a:prstGeom prst="rect">
            <a:avLst/>
          </a:prstGeom>
        </p:spPr>
      </p:pic>
      <p:pic>
        <p:nvPicPr>
          <p:cNvPr id="36" name="Graphic 35" descr="Credit card">
            <a:extLst>
              <a:ext uri="{FF2B5EF4-FFF2-40B4-BE49-F238E27FC236}">
                <a16:creationId xmlns:a16="http://schemas.microsoft.com/office/drawing/2014/main" id="{D66C23FC-C230-4D50-B017-BA5A3C73FDD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9620470">
            <a:off x="5404193" y="3691839"/>
            <a:ext cx="312398" cy="302492"/>
          </a:xfrm>
          <a:prstGeom prst="rect">
            <a:avLst/>
          </a:prstGeom>
        </p:spPr>
      </p:pic>
      <p:pic>
        <p:nvPicPr>
          <p:cNvPr id="37" name="Graphic 36" descr="Head with gears">
            <a:extLst>
              <a:ext uri="{FF2B5EF4-FFF2-40B4-BE49-F238E27FC236}">
                <a16:creationId xmlns:a16="http://schemas.microsoft.com/office/drawing/2014/main" id="{454187C4-FCB3-4BD1-9F69-D062E83B0F8B}"/>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8593" y="5959524"/>
            <a:ext cx="832165" cy="832165"/>
          </a:xfrm>
          <a:prstGeom prst="rect">
            <a:avLst/>
          </a:prstGeom>
        </p:spPr>
      </p:pic>
      <p:sp>
        <p:nvSpPr>
          <p:cNvPr id="41" name="Rectangle 40">
            <a:extLst>
              <a:ext uri="{FF2B5EF4-FFF2-40B4-BE49-F238E27FC236}">
                <a16:creationId xmlns:a16="http://schemas.microsoft.com/office/drawing/2014/main" id="{C889E738-B8BB-424D-9C6B-D1A746F3CA0E}"/>
              </a:ext>
            </a:extLst>
          </p:cNvPr>
          <p:cNvSpPr/>
          <p:nvPr/>
        </p:nvSpPr>
        <p:spPr>
          <a:xfrm>
            <a:off x="322358" y="6065633"/>
            <a:ext cx="334863" cy="408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9" name="Graphic 38" descr="Medical">
            <a:extLst>
              <a:ext uri="{FF2B5EF4-FFF2-40B4-BE49-F238E27FC236}">
                <a16:creationId xmlns:a16="http://schemas.microsoft.com/office/drawing/2014/main" id="{59171FDB-EDD6-4C93-93F0-9D823D69A38C}"/>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94826" y="5990661"/>
            <a:ext cx="558628" cy="558628"/>
          </a:xfrm>
          <a:prstGeom prst="rect">
            <a:avLst/>
          </a:prstGeom>
        </p:spPr>
      </p:pic>
      <p:pic>
        <p:nvPicPr>
          <p:cNvPr id="43" name="Graphic 42" descr="Blind">
            <a:extLst>
              <a:ext uri="{FF2B5EF4-FFF2-40B4-BE49-F238E27FC236}">
                <a16:creationId xmlns:a16="http://schemas.microsoft.com/office/drawing/2014/main" id="{167481DC-14CB-46D5-95FC-1080B172AFC8}"/>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01786" y="4696034"/>
            <a:ext cx="771818" cy="771818"/>
          </a:xfrm>
          <a:prstGeom prst="rect">
            <a:avLst/>
          </a:prstGeom>
        </p:spPr>
      </p:pic>
      <p:pic>
        <p:nvPicPr>
          <p:cNvPr id="47" name="Graphic 46" descr="Sad face with no fill">
            <a:extLst>
              <a:ext uri="{FF2B5EF4-FFF2-40B4-BE49-F238E27FC236}">
                <a16:creationId xmlns:a16="http://schemas.microsoft.com/office/drawing/2014/main" id="{57A838E5-B139-4584-AC5D-CE8CC099CF93}"/>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1328171" y="6038606"/>
            <a:ext cx="848242" cy="848242"/>
          </a:xfrm>
          <a:prstGeom prst="rect">
            <a:avLst/>
          </a:prstGeom>
        </p:spPr>
      </p:pic>
      <p:sp>
        <p:nvSpPr>
          <p:cNvPr id="48" name="Arrow: Down 47">
            <a:extLst>
              <a:ext uri="{FF2B5EF4-FFF2-40B4-BE49-F238E27FC236}">
                <a16:creationId xmlns:a16="http://schemas.microsoft.com/office/drawing/2014/main" id="{B692F8E1-7842-437E-8CF3-F781F1747207}"/>
              </a:ext>
            </a:extLst>
          </p:cNvPr>
          <p:cNvSpPr/>
          <p:nvPr/>
        </p:nvSpPr>
        <p:spPr>
          <a:xfrm>
            <a:off x="11587165" y="6026078"/>
            <a:ext cx="330253" cy="409649"/>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38142E43-8DAC-41F1-A0CB-BFAEBC0662A0}"/>
              </a:ext>
            </a:extLst>
          </p:cNvPr>
          <p:cNvSpPr/>
          <p:nvPr/>
        </p:nvSpPr>
        <p:spPr>
          <a:xfrm>
            <a:off x="7064772" y="4751522"/>
            <a:ext cx="4194828" cy="558503"/>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400" i="1" dirty="0">
                <a:latin typeface="Tw Cen MT" panose="020B0602020104020603" pitchFamily="34" charset="0"/>
                <a:cs typeface="Times New Roman" panose="02020603050405020304" pitchFamily="18" charset="0"/>
              </a:rPr>
              <a:t>“Having sight problems means I worry about being able to take part in activities.” (Service User, Tendring)</a:t>
            </a:r>
          </a:p>
        </p:txBody>
      </p:sp>
      <p:sp>
        <p:nvSpPr>
          <p:cNvPr id="50" name="Rectangle: Rounded Corners 49">
            <a:extLst>
              <a:ext uri="{FF2B5EF4-FFF2-40B4-BE49-F238E27FC236}">
                <a16:creationId xmlns:a16="http://schemas.microsoft.com/office/drawing/2014/main" id="{389CC885-6942-4D01-81C4-8F2D74F9B60E}"/>
              </a:ext>
            </a:extLst>
          </p:cNvPr>
          <p:cNvSpPr/>
          <p:nvPr/>
        </p:nvSpPr>
        <p:spPr>
          <a:xfrm>
            <a:off x="932400" y="4771396"/>
            <a:ext cx="4194828" cy="558503"/>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600" dirty="0">
                <a:latin typeface="Tw Cen MT" panose="020B0602020104020603" pitchFamily="34" charset="0"/>
                <a:cs typeface="Times New Roman" panose="02020603050405020304" pitchFamily="18" charset="0"/>
              </a:rPr>
              <a:t>Additional needs mean that access and taking part are more challenging.</a:t>
            </a:r>
          </a:p>
        </p:txBody>
      </p:sp>
      <p:pic>
        <p:nvPicPr>
          <p:cNvPr id="52" name="Graphic 51" descr="Person in wheelchair">
            <a:extLst>
              <a:ext uri="{FF2B5EF4-FFF2-40B4-BE49-F238E27FC236}">
                <a16:creationId xmlns:a16="http://schemas.microsoft.com/office/drawing/2014/main" id="{212CA93E-EC0B-43AD-89B8-0FDB95EEE37C}"/>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flipH="1">
            <a:off x="11239358" y="4665991"/>
            <a:ext cx="813854" cy="813854"/>
          </a:xfrm>
          <a:prstGeom prst="rect">
            <a:avLst/>
          </a:prstGeom>
        </p:spPr>
      </p:pic>
      <p:sp>
        <p:nvSpPr>
          <p:cNvPr id="57" name="Rectangle: Rounded Corners 56">
            <a:extLst>
              <a:ext uri="{FF2B5EF4-FFF2-40B4-BE49-F238E27FC236}">
                <a16:creationId xmlns:a16="http://schemas.microsoft.com/office/drawing/2014/main" id="{384A6925-1B25-46C8-B1A6-47F5CAA3498C}"/>
              </a:ext>
            </a:extLst>
          </p:cNvPr>
          <p:cNvSpPr/>
          <p:nvPr/>
        </p:nvSpPr>
        <p:spPr>
          <a:xfrm>
            <a:off x="8470232" y="5411304"/>
            <a:ext cx="2791009" cy="646857"/>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400" dirty="0">
                <a:latin typeface="Tw Cen MT" panose="020B0602020104020603" pitchFamily="34" charset="0"/>
                <a:cs typeface="Times New Roman" panose="02020603050405020304" pitchFamily="18" charset="0"/>
              </a:rPr>
              <a:t>A lack of motivation was mentioned in conversations across all areas as a barrier to activity.</a:t>
            </a:r>
          </a:p>
        </p:txBody>
      </p:sp>
      <p:sp>
        <p:nvSpPr>
          <p:cNvPr id="58" name="Rectangle: Rounded Corners 57">
            <a:extLst>
              <a:ext uri="{FF2B5EF4-FFF2-40B4-BE49-F238E27FC236}">
                <a16:creationId xmlns:a16="http://schemas.microsoft.com/office/drawing/2014/main" id="{67AEFD52-CAEE-4D89-A1ED-42E7E4CFB8D8}"/>
              </a:ext>
            </a:extLst>
          </p:cNvPr>
          <p:cNvSpPr/>
          <p:nvPr/>
        </p:nvSpPr>
        <p:spPr>
          <a:xfrm>
            <a:off x="4294374" y="6178680"/>
            <a:ext cx="6965226" cy="516872"/>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400" dirty="0">
                <a:latin typeface="Tw Cen MT" panose="020B0602020104020603" pitchFamily="34" charset="0"/>
                <a:cs typeface="Times New Roman" panose="02020603050405020304" pitchFamily="18" charset="0"/>
              </a:rPr>
              <a:t>Low confidence or loss of confidence was identified as an issue in several conversations.  This lack of confidence was not specific to any area or age group nor was there a consistent cause.</a:t>
            </a:r>
          </a:p>
        </p:txBody>
      </p:sp>
      <p:sp>
        <p:nvSpPr>
          <p:cNvPr id="61" name="Rectangle: Rounded Corners 60">
            <a:extLst>
              <a:ext uri="{FF2B5EF4-FFF2-40B4-BE49-F238E27FC236}">
                <a16:creationId xmlns:a16="http://schemas.microsoft.com/office/drawing/2014/main" id="{6811C6BF-3476-4B4C-B4AF-8A09BA11DAD7}"/>
              </a:ext>
            </a:extLst>
          </p:cNvPr>
          <p:cNvSpPr/>
          <p:nvPr/>
        </p:nvSpPr>
        <p:spPr>
          <a:xfrm>
            <a:off x="926516" y="5411305"/>
            <a:ext cx="7436517" cy="671239"/>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07000"/>
              </a:lnSpc>
              <a:spcAft>
                <a:spcPts val="800"/>
              </a:spcAft>
            </a:pPr>
            <a:r>
              <a:rPr lang="en-GB" sz="1400" dirty="0">
                <a:latin typeface="Tw Cen MT" panose="020B0602020104020603" pitchFamily="34" charset="0"/>
                <a:cs typeface="Times New Roman" panose="02020603050405020304" pitchFamily="18" charset="0"/>
              </a:rPr>
              <a:t>Barriers included the cost of activities, particularly indoor activities; lack of time and other responsibilities such as caring; isolation and mental health issues making leaving the house difficult and practical issues such as not having appropriate clothing.</a:t>
            </a:r>
          </a:p>
        </p:txBody>
      </p:sp>
      <p:pic>
        <p:nvPicPr>
          <p:cNvPr id="63" name="Graphic 62" descr="Clock">
            <a:extLst>
              <a:ext uri="{FF2B5EF4-FFF2-40B4-BE49-F238E27FC236}">
                <a16:creationId xmlns:a16="http://schemas.microsoft.com/office/drawing/2014/main" id="{F7F7CB20-E9C9-4ED6-AD5E-B6BF0D874285}"/>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61994" y="5311428"/>
            <a:ext cx="680068" cy="680068"/>
          </a:xfrm>
          <a:prstGeom prst="rect">
            <a:avLst/>
          </a:prstGeom>
        </p:spPr>
      </p:pic>
      <p:pic>
        <p:nvPicPr>
          <p:cNvPr id="65" name="Graphic 64" descr="Money">
            <a:extLst>
              <a:ext uri="{FF2B5EF4-FFF2-40B4-BE49-F238E27FC236}">
                <a16:creationId xmlns:a16="http://schemas.microsoft.com/office/drawing/2014/main" id="{F526F5FB-9F39-4829-8F1B-9F1558C5F1CA}"/>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1378685" y="5440199"/>
            <a:ext cx="669142" cy="515751"/>
          </a:xfrm>
          <a:prstGeom prst="rect">
            <a:avLst/>
          </a:prstGeom>
        </p:spPr>
      </p:pic>
      <p:sp>
        <p:nvSpPr>
          <p:cNvPr id="34" name="Rectangle: Rounded Corners 33">
            <a:extLst>
              <a:ext uri="{FF2B5EF4-FFF2-40B4-BE49-F238E27FC236}">
                <a16:creationId xmlns:a16="http://schemas.microsoft.com/office/drawing/2014/main" id="{45E6FCA2-ED95-4302-9806-C4BC6415E0CA}"/>
              </a:ext>
            </a:extLst>
          </p:cNvPr>
          <p:cNvSpPr/>
          <p:nvPr/>
        </p:nvSpPr>
        <p:spPr>
          <a:xfrm>
            <a:off x="916215" y="6191372"/>
            <a:ext cx="3259835" cy="504180"/>
          </a:xfrm>
          <a:prstGeom prst="round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sz="1400" i="1" dirty="0">
                <a:latin typeface="Tw Cen MT" panose="020B0602020104020603" pitchFamily="34" charset="0"/>
                <a:cs typeface="Times New Roman" panose="02020603050405020304" pitchFamily="18" charset="0"/>
              </a:rPr>
              <a:t>“There are lots of anxieties around physical activity in the pupils” (Teacher, Tendring)</a:t>
            </a:r>
          </a:p>
        </p:txBody>
      </p:sp>
    </p:spTree>
    <p:extLst>
      <p:ext uri="{BB962C8B-B14F-4D97-AF65-F5344CB8AC3E}">
        <p14:creationId xmlns:p14="http://schemas.microsoft.com/office/powerpoint/2010/main" val="247521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Hexagon 1">
            <a:extLst>
              <a:ext uri="{FF2B5EF4-FFF2-40B4-BE49-F238E27FC236}">
                <a16:creationId xmlns:a16="http://schemas.microsoft.com/office/drawing/2014/main" id="{C7FEA93A-899D-4CE4-A698-90AFCF5DDA94}"/>
              </a:ext>
            </a:extLst>
          </p:cNvPr>
          <p:cNvSpPr/>
          <p:nvPr/>
        </p:nvSpPr>
        <p:spPr>
          <a:xfrm>
            <a:off x="128337" y="80210"/>
            <a:ext cx="11935326" cy="950495"/>
          </a:xfrm>
          <a:prstGeom prst="hexagon">
            <a:avLst/>
          </a:prstGeom>
          <a:solidFill>
            <a:srgbClr val="2C37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GB" sz="1600" b="1" dirty="0">
                <a:latin typeface="Century Gothic" panose="020B0502020202020204" pitchFamily="34" charset="0"/>
                <a:ea typeface="Calibri" panose="020F0502020204030204" pitchFamily="34" charset="0"/>
                <a:cs typeface="Times New Roman" panose="02020603050405020304" pitchFamily="18" charset="0"/>
              </a:rPr>
              <a:t>Partnership working is happening, but there is opportunity for more</a:t>
            </a:r>
            <a:endParaRPr lang="en-GB" sz="1600" dirty="0">
              <a:latin typeface="Arial" panose="020B060402020202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en-GB" sz="1400" dirty="0">
                <a:latin typeface="Tw Cen MT" panose="020B0602020104020603" pitchFamily="34" charset="0"/>
                <a:cs typeface="Times New Roman" panose="02020603050405020304" pitchFamily="18" charset="0"/>
              </a:rPr>
              <a:t>Partnership working is fragmented and there is duplication happening due to organisations working in silo. Where partnership working is happening, this includes co-funding, sharing of specialist staff and use of space. There is a desire for more partnership working.</a:t>
            </a:r>
          </a:p>
        </p:txBody>
      </p:sp>
      <p:pic>
        <p:nvPicPr>
          <p:cNvPr id="4" name="Graphic 3" descr="Handshake">
            <a:extLst>
              <a:ext uri="{FF2B5EF4-FFF2-40B4-BE49-F238E27FC236}">
                <a16:creationId xmlns:a16="http://schemas.microsoft.com/office/drawing/2014/main" id="{3931AFBC-FC79-4AC5-8333-4C2DDEFD2B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7095" y="72191"/>
            <a:ext cx="914400" cy="914400"/>
          </a:xfrm>
          <a:prstGeom prst="rect">
            <a:avLst/>
          </a:prstGeom>
        </p:spPr>
      </p:pic>
      <p:sp>
        <p:nvSpPr>
          <p:cNvPr id="5" name="Hexagon 4">
            <a:extLst>
              <a:ext uri="{FF2B5EF4-FFF2-40B4-BE49-F238E27FC236}">
                <a16:creationId xmlns:a16="http://schemas.microsoft.com/office/drawing/2014/main" id="{D60C2DD8-CC58-4949-8E14-0F17FDBAC9D1}"/>
              </a:ext>
            </a:extLst>
          </p:cNvPr>
          <p:cNvSpPr/>
          <p:nvPr/>
        </p:nvSpPr>
        <p:spPr>
          <a:xfrm>
            <a:off x="128336" y="1098885"/>
            <a:ext cx="11935326" cy="1050758"/>
          </a:xfrm>
          <a:prstGeom prst="hexagon">
            <a:avLst/>
          </a:prstGeom>
          <a:solidFill>
            <a:srgbClr val="843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200"/>
              </a:spcAft>
            </a:pPr>
            <a:r>
              <a:rPr lang="en-GB" sz="1600" b="1" dirty="0">
                <a:latin typeface="Century Gothic" panose="020B0502020202020204" pitchFamily="34" charset="0"/>
                <a:cs typeface="Times New Roman" panose="02020603050405020304" pitchFamily="18" charset="0"/>
              </a:rPr>
              <a:t>Sustainability is a concern for many activities, but not all</a:t>
            </a:r>
            <a:endParaRPr lang="en-GB" sz="1600" dirty="0">
              <a:latin typeface="Tw Cen MT" panose="020B0602020104020603" pitchFamily="34" charset="0"/>
              <a:cs typeface="Times New Roman" panose="02020603050405020304" pitchFamily="18" charset="0"/>
            </a:endParaRPr>
          </a:p>
          <a:p>
            <a:pPr lvl="0" algn="ctr">
              <a:lnSpc>
                <a:spcPct val="107000"/>
              </a:lnSpc>
            </a:pPr>
            <a:r>
              <a:rPr lang="en-GB" sz="1400" dirty="0">
                <a:latin typeface="Tw Cen MT" panose="020B0602020104020603" pitchFamily="34" charset="0"/>
                <a:cs typeface="Times New Roman" panose="02020603050405020304" pitchFamily="18" charset="0"/>
              </a:rPr>
              <a:t>The need for ongoing or additional funding was discussed within several conversations alongside concerns about the sustainability of projects.  Alternative and creative funding methods were also discussed including local fundraising, sponsorship from local businesses and a ‘bonus ball’ scheme.</a:t>
            </a:r>
          </a:p>
        </p:txBody>
      </p:sp>
      <p:pic>
        <p:nvPicPr>
          <p:cNvPr id="7" name="Graphic 6" descr="Bar chart RTL">
            <a:extLst>
              <a:ext uri="{FF2B5EF4-FFF2-40B4-BE49-F238E27FC236}">
                <a16:creationId xmlns:a16="http://schemas.microsoft.com/office/drawing/2014/main" id="{AAA85B4D-341C-40DC-A69E-6F31CF435C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094" y="1167064"/>
            <a:ext cx="914400" cy="914400"/>
          </a:xfrm>
          <a:prstGeom prst="rect">
            <a:avLst/>
          </a:prstGeom>
        </p:spPr>
      </p:pic>
      <p:sp>
        <p:nvSpPr>
          <p:cNvPr id="8" name="Hexagon 7">
            <a:extLst>
              <a:ext uri="{FF2B5EF4-FFF2-40B4-BE49-F238E27FC236}">
                <a16:creationId xmlns:a16="http://schemas.microsoft.com/office/drawing/2014/main" id="{559CE73A-78F9-4441-80A7-E3354EE2331D}"/>
              </a:ext>
            </a:extLst>
          </p:cNvPr>
          <p:cNvSpPr/>
          <p:nvPr/>
        </p:nvSpPr>
        <p:spPr>
          <a:xfrm>
            <a:off x="128336" y="2217822"/>
            <a:ext cx="11935325" cy="2009621"/>
          </a:xfrm>
          <a:prstGeom prst="hexagon">
            <a:avLst/>
          </a:prstGeom>
          <a:solidFill>
            <a:srgbClr val="7F6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lvl="0" algn="ctr">
              <a:lnSpc>
                <a:spcPct val="107000"/>
              </a:lnSpc>
            </a:pPr>
            <a:r>
              <a:rPr lang="en-GB" sz="1600" b="1" dirty="0">
                <a:latin typeface="Century Gothic" panose="020B0502020202020204" pitchFamily="34" charset="0"/>
                <a:cs typeface="Times New Roman" panose="02020603050405020304" pitchFamily="18" charset="0"/>
              </a:rPr>
              <a:t>Volunteers and workforce development are seen as key for sustainability</a:t>
            </a:r>
          </a:p>
          <a:p>
            <a:pPr lvl="0" algn="ctr">
              <a:lnSpc>
                <a:spcPct val="107000"/>
              </a:lnSpc>
            </a:pPr>
            <a:r>
              <a:rPr lang="en-GB" sz="1400" dirty="0">
                <a:latin typeface="Tw Cen MT" panose="020B0602020104020603" pitchFamily="34" charset="0"/>
                <a:cs typeface="Times New Roman" panose="02020603050405020304" pitchFamily="18" charset="0"/>
              </a:rPr>
              <a:t>There is a reliance on volunteers to run groups and lead activities – they are seen as an asset that contribute to sustainable delivery; particularly as paid staff are stretched.  However, challenges were identified in recruiting and retaining this workforce.</a:t>
            </a:r>
          </a:p>
          <a:p>
            <a:pPr marL="252095" marR="252095" lvl="0" algn="ctr">
              <a:lnSpc>
                <a:spcPct val="107000"/>
              </a:lnSpc>
              <a:spcAft>
                <a:spcPts val="200"/>
              </a:spcAft>
            </a:pPr>
            <a:r>
              <a:rPr lang="en-GB" sz="1400" i="1" dirty="0">
                <a:latin typeface="Tw Cen MT" panose="020B0602020104020603" pitchFamily="34" charset="0"/>
                <a:cs typeface="Times New Roman" panose="02020603050405020304" pitchFamily="18" charset="0"/>
              </a:rPr>
              <a:t>“Local volunteers are key to supporting vulnerable families” (Project Lead, Colchester)</a:t>
            </a:r>
          </a:p>
          <a:p>
            <a:pPr lvl="0" algn="ctr">
              <a:lnSpc>
                <a:spcPct val="107000"/>
              </a:lnSpc>
              <a:spcAft>
                <a:spcPts val="200"/>
              </a:spcAft>
            </a:pPr>
            <a:r>
              <a:rPr lang="en-GB" sz="1400" dirty="0">
                <a:latin typeface="Tw Cen MT" panose="020B0602020104020603" pitchFamily="34" charset="0"/>
                <a:cs typeface="Times New Roman" panose="02020603050405020304" pitchFamily="18" charset="0"/>
              </a:rPr>
              <a:t>Opportunities for workforce development were also identified including opportunities to train up new coaches and lifeguards but also to upskill non-physical activity workforces.</a:t>
            </a:r>
          </a:p>
          <a:p>
            <a:pPr marL="252095" marR="252095" lvl="0" algn="ctr">
              <a:lnSpc>
                <a:spcPct val="107000"/>
              </a:lnSpc>
              <a:spcAft>
                <a:spcPts val="200"/>
              </a:spcAft>
            </a:pPr>
            <a:r>
              <a:rPr lang="en-GB" sz="1400" i="1" dirty="0">
                <a:latin typeface="Tw Cen MT" panose="020B0602020104020603" pitchFamily="34" charset="0"/>
                <a:cs typeface="Times New Roman" panose="02020603050405020304" pitchFamily="18" charset="0"/>
              </a:rPr>
              <a:t>“We are training staff at a residential home to continue and support the sustainability of the fitness sessions” (Project Lead, Basildon)</a:t>
            </a:r>
          </a:p>
        </p:txBody>
      </p:sp>
      <p:pic>
        <p:nvPicPr>
          <p:cNvPr id="10" name="Graphic 9" descr="Teacher">
            <a:extLst>
              <a:ext uri="{FF2B5EF4-FFF2-40B4-BE49-F238E27FC236}">
                <a16:creationId xmlns:a16="http://schemas.microsoft.com/office/drawing/2014/main" id="{D8467C94-5864-4170-A7F8-EAF302C9126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860506" y="2658979"/>
            <a:ext cx="914400" cy="914400"/>
          </a:xfrm>
          <a:prstGeom prst="rect">
            <a:avLst/>
          </a:prstGeom>
        </p:spPr>
      </p:pic>
      <p:pic>
        <p:nvPicPr>
          <p:cNvPr id="12" name="Graphic 11" descr="Group">
            <a:extLst>
              <a:ext uri="{FF2B5EF4-FFF2-40B4-BE49-F238E27FC236}">
                <a16:creationId xmlns:a16="http://schemas.microsoft.com/office/drawing/2014/main" id="{CDCF5EA8-EDD8-4520-AA35-610786D681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7094" y="2702747"/>
            <a:ext cx="914400" cy="914400"/>
          </a:xfrm>
          <a:prstGeom prst="rect">
            <a:avLst/>
          </a:prstGeom>
        </p:spPr>
      </p:pic>
      <p:sp>
        <p:nvSpPr>
          <p:cNvPr id="13" name="Hexagon 12">
            <a:extLst>
              <a:ext uri="{FF2B5EF4-FFF2-40B4-BE49-F238E27FC236}">
                <a16:creationId xmlns:a16="http://schemas.microsoft.com/office/drawing/2014/main" id="{B1769358-B3CB-46D5-8D20-82C188AD9F5A}"/>
              </a:ext>
            </a:extLst>
          </p:cNvPr>
          <p:cNvSpPr/>
          <p:nvPr/>
        </p:nvSpPr>
        <p:spPr>
          <a:xfrm>
            <a:off x="128336" y="4295622"/>
            <a:ext cx="11935326" cy="1395314"/>
          </a:xfrm>
          <a:prstGeom prst="hexagon">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GB" b="1" dirty="0">
                <a:latin typeface="Tw Cen MT" panose="020B0602020104020603" pitchFamily="34" charset="0"/>
                <a:cs typeface="Times New Roman" panose="02020603050405020304" pitchFamily="18" charset="0"/>
              </a:rPr>
              <a:t>Groups are hopeful about opportunities to scale and replicate</a:t>
            </a:r>
          </a:p>
          <a:p>
            <a:pPr algn="ctr"/>
            <a:r>
              <a:rPr lang="en-GB" sz="1400" dirty="0">
                <a:latin typeface="Tw Cen MT" panose="020B0602020104020603" pitchFamily="34" charset="0"/>
                <a:cs typeface="Times New Roman" panose="02020603050405020304" pitchFamily="18" charset="0"/>
              </a:rPr>
              <a:t>Several project leads spoke of having a successful model, the potential to scale and/or replicate and the hope that this would happen.  </a:t>
            </a:r>
          </a:p>
          <a:p>
            <a:pPr marL="252095" marR="252095" algn="ctr"/>
            <a:r>
              <a:rPr lang="en-GB" sz="1400" i="1" dirty="0">
                <a:latin typeface="Tw Cen MT" panose="020B0602020104020603" pitchFamily="34" charset="0"/>
                <a:cs typeface="Times New Roman" panose="02020603050405020304" pitchFamily="18" charset="0"/>
              </a:rPr>
              <a:t>“Before I leave this world, I intend to have a holiday programme in every deprived area, in every town across the UK!” (Project Lead, Colchester)</a:t>
            </a:r>
          </a:p>
          <a:p>
            <a:pPr algn="ctr"/>
            <a:r>
              <a:rPr lang="en-GB" sz="1400" dirty="0">
                <a:latin typeface="Tw Cen MT" panose="020B0602020104020603" pitchFamily="34" charset="0"/>
                <a:cs typeface="Times New Roman" panose="02020603050405020304" pitchFamily="18" charset="0"/>
              </a:rPr>
              <a:t>There were some examples of scale and replication through organic growth, as well as examples of attempts to replicate into nearby areas that did not work</a:t>
            </a:r>
          </a:p>
        </p:txBody>
      </p:sp>
      <p:pic>
        <p:nvPicPr>
          <p:cNvPr id="17" name="Graphic 16" descr="Business Growth">
            <a:extLst>
              <a:ext uri="{FF2B5EF4-FFF2-40B4-BE49-F238E27FC236}">
                <a16:creationId xmlns:a16="http://schemas.microsoft.com/office/drawing/2014/main" id="{4CFFB9B1-211B-43E3-8503-6714ED636FA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7094" y="4536079"/>
            <a:ext cx="914400" cy="914400"/>
          </a:xfrm>
          <a:prstGeom prst="rect">
            <a:avLst/>
          </a:prstGeom>
        </p:spPr>
      </p:pic>
      <p:sp>
        <p:nvSpPr>
          <p:cNvPr id="18" name="Hexagon 17">
            <a:extLst>
              <a:ext uri="{FF2B5EF4-FFF2-40B4-BE49-F238E27FC236}">
                <a16:creationId xmlns:a16="http://schemas.microsoft.com/office/drawing/2014/main" id="{6176CD61-894B-46DB-8AE0-0DD4F45763B3}"/>
              </a:ext>
            </a:extLst>
          </p:cNvPr>
          <p:cNvSpPr/>
          <p:nvPr/>
        </p:nvSpPr>
        <p:spPr>
          <a:xfrm>
            <a:off x="128336" y="5759115"/>
            <a:ext cx="11935326" cy="1050758"/>
          </a:xfrm>
          <a:prstGeom prst="hexagon">
            <a:avLst/>
          </a:prstGeom>
          <a:solidFill>
            <a:srgbClr val="5D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GB" b="1" dirty="0">
                <a:latin typeface="Tw Cen MT" panose="020B0602020104020603" pitchFamily="34" charset="0"/>
                <a:cs typeface="Times New Roman" panose="02020603050405020304" pitchFamily="18" charset="0"/>
              </a:rPr>
              <a:t>There are opportunities to add physical activity to sedentary activities </a:t>
            </a:r>
          </a:p>
          <a:p>
            <a:pPr lvl="0" algn="ctr">
              <a:lnSpc>
                <a:spcPct val="107000"/>
              </a:lnSpc>
              <a:spcAft>
                <a:spcPts val="800"/>
              </a:spcAft>
            </a:pPr>
            <a:r>
              <a:rPr lang="en-GB" sz="1400" dirty="0">
                <a:latin typeface="Tw Cen MT" panose="020B0602020104020603" pitchFamily="34" charset="0"/>
                <a:cs typeface="Times New Roman" panose="02020603050405020304" pitchFamily="18" charset="0"/>
              </a:rPr>
              <a:t>Many groups spoke positively about the possibility of adding a physical activity element.  There were several suggestions that a walk could be added to current provision and a desire was expressed by many for health walk leader training. </a:t>
            </a:r>
          </a:p>
        </p:txBody>
      </p:sp>
      <p:pic>
        <p:nvPicPr>
          <p:cNvPr id="20" name="Graphic 19" descr="Shoe footprints">
            <a:extLst>
              <a:ext uri="{FF2B5EF4-FFF2-40B4-BE49-F238E27FC236}">
                <a16:creationId xmlns:a16="http://schemas.microsoft.com/office/drawing/2014/main" id="{7C7B150C-3B08-4998-8662-24EB4BE2717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17094" y="5931393"/>
            <a:ext cx="762000" cy="762000"/>
          </a:xfrm>
          <a:prstGeom prst="rect">
            <a:avLst/>
          </a:prstGeom>
        </p:spPr>
      </p:pic>
      <p:pic>
        <p:nvPicPr>
          <p:cNvPr id="22" name="Graphic 21" descr="Heart with pulse">
            <a:extLst>
              <a:ext uri="{FF2B5EF4-FFF2-40B4-BE49-F238E27FC236}">
                <a16:creationId xmlns:a16="http://schemas.microsoft.com/office/drawing/2014/main" id="{19CCE389-E5E5-43AA-91F8-F2AA1AF9C02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979426" y="5895473"/>
            <a:ext cx="914400" cy="914400"/>
          </a:xfrm>
          <a:prstGeom prst="rect">
            <a:avLst/>
          </a:prstGeom>
        </p:spPr>
      </p:pic>
    </p:spTree>
    <p:extLst>
      <p:ext uri="{BB962C8B-B14F-4D97-AF65-F5344CB8AC3E}">
        <p14:creationId xmlns:p14="http://schemas.microsoft.com/office/powerpoint/2010/main" val="237760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C04D8C8797784D939F7DD0EBF84C43" ma:contentTypeVersion="9" ma:contentTypeDescription="Create a new document." ma:contentTypeScope="" ma:versionID="45c5cbd705894804c3251b89ce48648b">
  <xsd:schema xmlns:xsd="http://www.w3.org/2001/XMLSchema" xmlns:xs="http://www.w3.org/2001/XMLSchema" xmlns:p="http://schemas.microsoft.com/office/2006/metadata/properties" xmlns:ns3="36833d6c-1f4f-43c9-80ba-f86659fe7f91" targetNamespace="http://schemas.microsoft.com/office/2006/metadata/properties" ma:root="true" ma:fieldsID="8a80d079ea9ac3c61deaa73b19bd7083" ns3:_="">
    <xsd:import namespace="36833d6c-1f4f-43c9-80ba-f86659fe7f9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833d6c-1f4f-43c9-80ba-f86659fe7f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56A67E-D459-4522-B8D6-F62D2763B7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833d6c-1f4f-43c9-80ba-f86659fe7f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F81CAA-7C98-4A6A-8E67-AB2E4ACA5F83}">
  <ds:schemaRefs>
    <ds:schemaRef ds:uri="http://schemas.microsoft.com/sharepoint/v3/contenttype/forms"/>
  </ds:schemaRefs>
</ds:datastoreItem>
</file>

<file path=customXml/itemProps3.xml><?xml version="1.0" encoding="utf-8"?>
<ds:datastoreItem xmlns:ds="http://schemas.openxmlformats.org/officeDocument/2006/customXml" ds:itemID="{F3C25DC2-6B24-4167-A73D-DAB5B5E1F08F}">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36833d6c-1f4f-43c9-80ba-f86659fe7f9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715</TotalTime>
  <Words>1246</Words>
  <Application>Microsoft Office PowerPoint</Application>
  <PresentationFormat>Widescreen</PresentationFormat>
  <Paragraphs>70</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Tw Cen MT</vt:lpstr>
      <vt:lpstr>VAG Round</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Coggins, Local Delivery Project-Lead Project Administrator</dc:creator>
  <cp:lastModifiedBy>Chloe Hinds, LDP Admin Assistant</cp:lastModifiedBy>
  <cp:revision>40</cp:revision>
  <dcterms:created xsi:type="dcterms:W3CDTF">2020-03-03T14:18:11Z</dcterms:created>
  <dcterms:modified xsi:type="dcterms:W3CDTF">2020-06-16T10:46:15Z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0x010100FDC04D8C8797784D939F7DD0EBF84C43</vt:lpwstr>
  </property>
</Properties>
</file>