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3"/>
  </p:notesMasterIdLst>
  <p:handoutMasterIdLst>
    <p:handoutMasterId r:id="rId14"/>
  </p:handoutMasterIdLst>
  <p:sldIdLst>
    <p:sldId id="256" r:id="rId5"/>
    <p:sldId id="264" r:id="rId6"/>
    <p:sldId id="265" r:id="rId7"/>
    <p:sldId id="261" r:id="rId8"/>
    <p:sldId id="263" r:id="rId9"/>
    <p:sldId id="258" r:id="rId10"/>
    <p:sldId id="262" r:id="rId11"/>
    <p:sldId id="259"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E66E0-FC22-479A-9A16-481476F81044}" v="503" dt="2020-05-18T09:58:56.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autoAdjust="0"/>
  </p:normalViewPr>
  <p:slideViewPr>
    <p:cSldViewPr>
      <p:cViewPr varScale="1">
        <p:scale>
          <a:sx n="44" d="100"/>
          <a:sy n="44" d="100"/>
        </p:scale>
        <p:origin x="12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essexcountycouncil-my.sharepoint.com/personal/hannah_taylor_essex_gov_uk/Documents/Desktop/covid%20survey%20data%20cleaned%20-%2011.05.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essexcountycouncil-my.sharepoint.com/personal/hannah_taylor_essex_gov_uk/Documents/Desktop/covid%20survey%20data%20cleaned%20-%2011.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dirty="0"/>
              <a:t>% Inactivity by Sub-Group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'[covid survey data cleaned - 11.05.xlsx]CHARTS'!$B$3</c:f>
              <c:strCache>
                <c:ptCount val="1"/>
                <c:pt idx="0">
                  <c:v>% inactive</c:v>
                </c:pt>
              </c:strCache>
            </c:strRef>
          </c:tx>
          <c:spPr>
            <a:solidFill>
              <a:schemeClr val="accent1"/>
            </a:solidFill>
            <a:ln>
              <a:noFill/>
            </a:ln>
            <a:effectLst/>
          </c:spPr>
          <c:invertIfNegative val="0"/>
          <c:dLbls>
            <c:dLbl>
              <c:idx val="3"/>
              <c:layout>
                <c:manualLayout>
                  <c:x val="2.3054809451091372E-3"/>
                  <c:y val="6.6111261954324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DD-442E-96A2-DD96F38F8A1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 survey data cleaned - 11.05.xlsx]CHARTS'!$A$4:$A$11</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'[covid survey data cleaned - 11.05.xlsx]CHARTS'!$B$4:$B$11</c:f>
              <c:numCache>
                <c:formatCode>0.0%</c:formatCode>
                <c:ptCount val="8"/>
                <c:pt idx="0">
                  <c:v>0.249</c:v>
                </c:pt>
                <c:pt idx="1">
                  <c:v>0.34300000000000003</c:v>
                </c:pt>
                <c:pt idx="2">
                  <c:v>0.247</c:v>
                </c:pt>
                <c:pt idx="3">
                  <c:v>0.30099999999999999</c:v>
                </c:pt>
                <c:pt idx="4">
                  <c:v>0.33600000000000002</c:v>
                </c:pt>
                <c:pt idx="5">
                  <c:v>0.21299999999999999</c:v>
                </c:pt>
                <c:pt idx="6">
                  <c:v>0.24199999999999999</c:v>
                </c:pt>
                <c:pt idx="7">
                  <c:v>0.221</c:v>
                </c:pt>
              </c:numCache>
            </c:numRef>
          </c:val>
          <c:extLst>
            <c:ext xmlns:c16="http://schemas.microsoft.com/office/drawing/2014/chart" uri="{C3380CC4-5D6E-409C-BE32-E72D297353CC}">
              <c16:uniqueId val="{00000000-B2DD-442E-96A2-DD96F38F8A10}"/>
            </c:ext>
          </c:extLst>
        </c:ser>
        <c:dLbls>
          <c:showLegendKey val="0"/>
          <c:showVal val="0"/>
          <c:showCatName val="0"/>
          <c:showSerName val="0"/>
          <c:showPercent val="0"/>
          <c:showBubbleSize val="0"/>
        </c:dLbls>
        <c:gapWidth val="50"/>
        <c:overlap val="-27"/>
        <c:axId val="338888456"/>
        <c:axId val="338888784"/>
      </c:barChart>
      <c:lineChart>
        <c:grouping val="standard"/>
        <c:varyColors val="0"/>
        <c:ser>
          <c:idx val="1"/>
          <c:order val="1"/>
          <c:tx>
            <c:strRef>
              <c:f>'[covid survey data cleaned - 11.05.xlsx]CHARTS'!$C$3</c:f>
              <c:strCache>
                <c:ptCount val="1"/>
                <c:pt idx="0">
                  <c:v>Active Lives (Nov 2018-19)</c:v>
                </c:pt>
              </c:strCache>
            </c:strRef>
          </c:tx>
          <c:spPr>
            <a:ln w="28575" cap="rnd">
              <a:solidFill>
                <a:schemeClr val="accent2"/>
              </a:solidFill>
              <a:round/>
            </a:ln>
            <a:effectLst/>
          </c:spPr>
          <c:marker>
            <c:symbol val="none"/>
          </c:marker>
          <c:cat>
            <c:strRef>
              <c:f>'[covid survey data cleaned - 11.05.xlsx]CHARTS'!$A$4:$A$11</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'[covid survey data cleaned - 11.05.xlsx]CHARTS'!$C$4:$C$11</c:f>
              <c:numCache>
                <c:formatCode>0.0%</c:formatCode>
                <c:ptCount val="8"/>
                <c:pt idx="0">
                  <c:v>0.245</c:v>
                </c:pt>
                <c:pt idx="1">
                  <c:v>0.245</c:v>
                </c:pt>
                <c:pt idx="2">
                  <c:v>0.245</c:v>
                </c:pt>
                <c:pt idx="3">
                  <c:v>0.245</c:v>
                </c:pt>
                <c:pt idx="4">
                  <c:v>0.245</c:v>
                </c:pt>
                <c:pt idx="5">
                  <c:v>0.245</c:v>
                </c:pt>
                <c:pt idx="6">
                  <c:v>0.245</c:v>
                </c:pt>
                <c:pt idx="7">
                  <c:v>0.245</c:v>
                </c:pt>
              </c:numCache>
            </c:numRef>
          </c:val>
          <c:smooth val="0"/>
          <c:extLst>
            <c:ext xmlns:c16="http://schemas.microsoft.com/office/drawing/2014/chart" uri="{C3380CC4-5D6E-409C-BE32-E72D297353CC}">
              <c16:uniqueId val="{00000001-B2DD-442E-96A2-DD96F38F8A10}"/>
            </c:ext>
          </c:extLst>
        </c:ser>
        <c:dLbls>
          <c:showLegendKey val="0"/>
          <c:showVal val="0"/>
          <c:showCatName val="0"/>
          <c:showSerName val="0"/>
          <c:showPercent val="0"/>
          <c:showBubbleSize val="0"/>
        </c:dLbls>
        <c:marker val="1"/>
        <c:smooth val="0"/>
        <c:axId val="338888456"/>
        <c:axId val="338888784"/>
      </c:lineChart>
      <c:catAx>
        <c:axId val="338888456"/>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38888784"/>
        <c:crosses val="autoZero"/>
        <c:auto val="1"/>
        <c:lblAlgn val="ctr"/>
        <c:lblOffset val="100"/>
        <c:noMultiLvlLbl val="0"/>
      </c:catAx>
      <c:valAx>
        <c:axId val="338888784"/>
        <c:scaling>
          <c:orientation val="minMax"/>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38888456"/>
        <c:crosses val="autoZero"/>
        <c:crossBetween val="between"/>
        <c:majorUnit val="0.1"/>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dirty="0"/>
              <a:t>% Agree or</a:t>
            </a:r>
            <a:r>
              <a:rPr lang="en-GB" b="1" baseline="0" dirty="0"/>
              <a:t> Strongly Agree that </a:t>
            </a:r>
            <a:r>
              <a:rPr lang="en-GB" sz="1400" b="1" i="0" u="none" strike="noStrike" baseline="0" dirty="0">
                <a:effectLst/>
              </a:rPr>
              <a:t>People in Their Neighbourhood Can Be Trusted</a:t>
            </a:r>
            <a:endParaRPr lang="en-GB"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CHARTS!$A$40</c:f>
              <c:strCache>
                <c:ptCount val="1"/>
                <c:pt idx="0">
                  <c:v>Neighbourhood Trust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CHARTS!$B$39:$I$39</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CHARTS!$B$40:$I$40</c:f>
              <c:numCache>
                <c:formatCode>0.00%</c:formatCode>
                <c:ptCount val="8"/>
                <c:pt idx="0">
                  <c:v>0.63600000000000001</c:v>
                </c:pt>
                <c:pt idx="1">
                  <c:v>0.47199999999999998</c:v>
                </c:pt>
                <c:pt idx="2">
                  <c:v>0.66200000000000003</c:v>
                </c:pt>
                <c:pt idx="3">
                  <c:v>0.69899999999999995</c:v>
                </c:pt>
                <c:pt idx="4">
                  <c:v>0.58599999999999997</c:v>
                </c:pt>
                <c:pt idx="5">
                  <c:v>0.625</c:v>
                </c:pt>
                <c:pt idx="6">
                  <c:v>0.63300000000000001</c:v>
                </c:pt>
                <c:pt idx="7">
                  <c:v>0.63100000000000001</c:v>
                </c:pt>
              </c:numCache>
            </c:numRef>
          </c:val>
          <c:extLst>
            <c:ext xmlns:c16="http://schemas.microsoft.com/office/drawing/2014/chart" uri="{C3380CC4-5D6E-409C-BE32-E72D297353CC}">
              <c16:uniqueId val="{00000000-46CD-4345-9A9F-C79AFACCF02A}"/>
            </c:ext>
          </c:extLst>
        </c:ser>
        <c:dLbls>
          <c:showLegendKey val="0"/>
          <c:showVal val="0"/>
          <c:showCatName val="0"/>
          <c:showSerName val="0"/>
          <c:showPercent val="0"/>
          <c:showBubbleSize val="0"/>
        </c:dLbls>
        <c:gapWidth val="50"/>
        <c:overlap val="-27"/>
        <c:axId val="654062320"/>
        <c:axId val="654068880"/>
      </c:barChart>
      <c:lineChart>
        <c:grouping val="standard"/>
        <c:varyColors val="0"/>
        <c:ser>
          <c:idx val="1"/>
          <c:order val="1"/>
          <c:tx>
            <c:strRef>
              <c:f>CHARTS!$A$41</c:f>
              <c:strCache>
                <c:ptCount val="1"/>
                <c:pt idx="0">
                  <c:v>LDP Baseline</c:v>
                </c:pt>
              </c:strCache>
            </c:strRef>
          </c:tx>
          <c:spPr>
            <a:ln w="28575" cap="rnd">
              <a:solidFill>
                <a:schemeClr val="accent2"/>
              </a:solidFill>
              <a:round/>
            </a:ln>
            <a:effectLst/>
          </c:spPr>
          <c:marker>
            <c:symbol val="none"/>
          </c:marker>
          <c:cat>
            <c:strRef>
              <c:f>CHARTS!$B$39:$I$39</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CHARTS!$B$41:$I$41</c:f>
              <c:numCache>
                <c:formatCode>0.00%</c:formatCode>
                <c:ptCount val="8"/>
                <c:pt idx="0">
                  <c:v>0.54100000000000004</c:v>
                </c:pt>
                <c:pt idx="1">
                  <c:v>0.54100000000000004</c:v>
                </c:pt>
                <c:pt idx="2">
                  <c:v>0.54100000000000004</c:v>
                </c:pt>
                <c:pt idx="3">
                  <c:v>0.54100000000000004</c:v>
                </c:pt>
                <c:pt idx="4">
                  <c:v>0.54100000000000004</c:v>
                </c:pt>
                <c:pt idx="5">
                  <c:v>0.54100000000000004</c:v>
                </c:pt>
                <c:pt idx="6">
                  <c:v>0.54100000000000004</c:v>
                </c:pt>
                <c:pt idx="7">
                  <c:v>0.54100000000000004</c:v>
                </c:pt>
              </c:numCache>
            </c:numRef>
          </c:val>
          <c:smooth val="0"/>
          <c:extLst>
            <c:ext xmlns:c16="http://schemas.microsoft.com/office/drawing/2014/chart" uri="{C3380CC4-5D6E-409C-BE32-E72D297353CC}">
              <c16:uniqueId val="{00000002-46CD-4345-9A9F-C79AFACCF02A}"/>
            </c:ext>
          </c:extLst>
        </c:ser>
        <c:dLbls>
          <c:showLegendKey val="0"/>
          <c:showVal val="0"/>
          <c:showCatName val="0"/>
          <c:showSerName val="0"/>
          <c:showPercent val="0"/>
          <c:showBubbleSize val="0"/>
        </c:dLbls>
        <c:marker val="1"/>
        <c:smooth val="0"/>
        <c:axId val="654062320"/>
        <c:axId val="654068880"/>
      </c:lineChart>
      <c:catAx>
        <c:axId val="65406232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4068880"/>
        <c:crosses val="autoZero"/>
        <c:auto val="1"/>
        <c:lblAlgn val="ctr"/>
        <c:lblOffset val="100"/>
        <c:noMultiLvlLbl val="0"/>
      </c:catAx>
      <c:valAx>
        <c:axId val="654068880"/>
        <c:scaling>
          <c:orientation val="minMax"/>
          <c:max val="0.8"/>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4062320"/>
        <c:crosses val="autoZero"/>
        <c:crossBetween val="between"/>
        <c:majorUnit val="0.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Change to</a:t>
            </a:r>
            <a:r>
              <a:rPr lang="en-US" baseline="0" dirty="0"/>
              <a:t> Average Number of Days Active</a:t>
            </a:r>
            <a:endParaRPr lang="en-US"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'[covid survey data cleaned - 11.05.xlsx]CHARTS'!$A$20</c:f>
              <c:strCache>
                <c:ptCount val="1"/>
                <c:pt idx="0">
                  <c:v>Change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 survey data cleaned - 11.05.xlsx]CHARTS'!$B$19:$E$19</c:f>
              <c:strCache>
                <c:ptCount val="4"/>
                <c:pt idx="0">
                  <c:v>w/b 13th April</c:v>
                </c:pt>
                <c:pt idx="1">
                  <c:v>w/b 20th April</c:v>
                </c:pt>
                <c:pt idx="2">
                  <c:v>w/b 27th April</c:v>
                </c:pt>
                <c:pt idx="3">
                  <c:v>w/b 4th May</c:v>
                </c:pt>
              </c:strCache>
            </c:strRef>
          </c:cat>
          <c:val>
            <c:numRef>
              <c:f>'[covid survey data cleaned - 11.05.xlsx]CHARTS'!$B$20:$E$20</c:f>
              <c:numCache>
                <c:formatCode>0.00</c:formatCode>
                <c:ptCount val="4"/>
                <c:pt idx="0">
                  <c:v>0.41723811994958898</c:v>
                </c:pt>
                <c:pt idx="1">
                  <c:v>0.11230040977815481</c:v>
                </c:pt>
                <c:pt idx="2">
                  <c:v>0.3913108168427315</c:v>
                </c:pt>
                <c:pt idx="3">
                  <c:v>0.5</c:v>
                </c:pt>
              </c:numCache>
            </c:numRef>
          </c:val>
          <c:extLst>
            <c:ext xmlns:c16="http://schemas.microsoft.com/office/drawing/2014/chart" uri="{C3380CC4-5D6E-409C-BE32-E72D297353CC}">
              <c16:uniqueId val="{00000000-10B1-45B8-807E-94A6283EBDDA}"/>
            </c:ext>
          </c:extLst>
        </c:ser>
        <c:dLbls>
          <c:showLegendKey val="0"/>
          <c:showVal val="0"/>
          <c:showCatName val="0"/>
          <c:showSerName val="0"/>
          <c:showPercent val="0"/>
          <c:showBubbleSize val="0"/>
        </c:dLbls>
        <c:gapWidth val="50"/>
        <c:overlap val="-27"/>
        <c:axId val="418623664"/>
        <c:axId val="418624648"/>
      </c:barChart>
      <c:catAx>
        <c:axId val="418623664"/>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18624648"/>
        <c:crosses val="autoZero"/>
        <c:auto val="1"/>
        <c:lblAlgn val="ctr"/>
        <c:lblOffset val="100"/>
        <c:noMultiLvlLbl val="0"/>
      </c:catAx>
      <c:valAx>
        <c:axId val="418624648"/>
        <c:scaling>
          <c:orientation val="minMax"/>
          <c:min val="-0.60000000000000009"/>
        </c:scaling>
        <c:delete val="0"/>
        <c:axPos val="l"/>
        <c:numFmt formatCode="0.0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1862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dirty="0"/>
              <a:t>% Active by</a:t>
            </a:r>
            <a:r>
              <a:rPr lang="en-GB" b="1" baseline="0" dirty="0"/>
              <a:t> Week</a:t>
            </a:r>
            <a:endParaRPr lang="en-GB"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'[covid survey data cleaned - 11.05.xlsx]CHARTS'!$A$15</c:f>
              <c:strCache>
                <c:ptCount val="1"/>
                <c:pt idx="0">
                  <c:v>% Active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5.7548775153105865E-2"/>
                  <c:y val="5.31714785651793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F8-4B71-8EDB-F28F77A00364}"/>
                </c:ext>
              </c:extLst>
            </c:dLbl>
            <c:dLbl>
              <c:idx val="3"/>
              <c:layout>
                <c:manualLayout>
                  <c:x val="-5.7548775153105962E-2"/>
                  <c:y val="4.8541848935549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F8-4B71-8EDB-F28F77A0036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'[covid survey data cleaned - 11.05.xlsx]CHARTS'!$B$14:$E$14</c:f>
              <c:strCache>
                <c:ptCount val="4"/>
                <c:pt idx="0">
                  <c:v>w/b 13th April</c:v>
                </c:pt>
                <c:pt idx="1">
                  <c:v>w/b 20th April</c:v>
                </c:pt>
                <c:pt idx="2">
                  <c:v>w/b 27th April</c:v>
                </c:pt>
                <c:pt idx="3">
                  <c:v>w/b 4th May</c:v>
                </c:pt>
              </c:strCache>
            </c:strRef>
          </c:cat>
          <c:val>
            <c:numRef>
              <c:f>'[covid survey data cleaned - 11.05.xlsx]CHARTS'!$B$15:$E$15</c:f>
              <c:numCache>
                <c:formatCode>0.0%</c:formatCode>
                <c:ptCount val="4"/>
                <c:pt idx="0">
                  <c:v>0.62235649546827798</c:v>
                </c:pt>
                <c:pt idx="1">
                  <c:v>0.55489614243323437</c:v>
                </c:pt>
                <c:pt idx="2">
                  <c:v>0.62758620689655176</c:v>
                </c:pt>
                <c:pt idx="3">
                  <c:v>0.59813084112149528</c:v>
                </c:pt>
              </c:numCache>
            </c:numRef>
          </c:val>
          <c:smooth val="0"/>
          <c:extLst>
            <c:ext xmlns:c16="http://schemas.microsoft.com/office/drawing/2014/chart" uri="{C3380CC4-5D6E-409C-BE32-E72D297353CC}">
              <c16:uniqueId val="{00000002-4BF8-4B71-8EDB-F28F77A00364}"/>
            </c:ext>
          </c:extLst>
        </c:ser>
        <c:ser>
          <c:idx val="1"/>
          <c:order val="1"/>
          <c:tx>
            <c:strRef>
              <c:f>'[covid survey data cleaned - 11.05.xlsx]CHARTS'!$A$16</c:f>
              <c:strCache>
                <c:ptCount val="1"/>
                <c:pt idx="0">
                  <c:v>Active Lives (Nov 2018-19)</c:v>
                </c:pt>
              </c:strCache>
            </c:strRef>
          </c:tx>
          <c:spPr>
            <a:ln w="28575" cap="rnd">
              <a:solidFill>
                <a:schemeClr val="accent2"/>
              </a:solidFill>
              <a:round/>
            </a:ln>
            <a:effectLst/>
          </c:spPr>
          <c:marker>
            <c:symbol val="none"/>
          </c:marker>
          <c:cat>
            <c:strRef>
              <c:f>'[covid survey data cleaned - 11.05.xlsx]CHARTS'!$B$14:$E$14</c:f>
              <c:strCache>
                <c:ptCount val="4"/>
                <c:pt idx="0">
                  <c:v>w/b 13th April</c:v>
                </c:pt>
                <c:pt idx="1">
                  <c:v>w/b 20th April</c:v>
                </c:pt>
                <c:pt idx="2">
                  <c:v>w/b 27th April</c:v>
                </c:pt>
                <c:pt idx="3">
                  <c:v>w/b 4th May</c:v>
                </c:pt>
              </c:strCache>
            </c:strRef>
          </c:cat>
          <c:val>
            <c:numRef>
              <c:f>'[covid survey data cleaned - 11.05.xlsx]CHARTS'!$B$16:$E$16</c:f>
              <c:numCache>
                <c:formatCode>0.00%</c:formatCode>
                <c:ptCount val="4"/>
                <c:pt idx="0">
                  <c:v>0.61599999999999999</c:v>
                </c:pt>
                <c:pt idx="1">
                  <c:v>0.61599999999999999</c:v>
                </c:pt>
                <c:pt idx="2">
                  <c:v>0.61599999999999999</c:v>
                </c:pt>
                <c:pt idx="3">
                  <c:v>0.61599999999999999</c:v>
                </c:pt>
              </c:numCache>
            </c:numRef>
          </c:val>
          <c:smooth val="0"/>
          <c:extLst>
            <c:ext xmlns:c16="http://schemas.microsoft.com/office/drawing/2014/chart" uri="{C3380CC4-5D6E-409C-BE32-E72D297353CC}">
              <c16:uniqueId val="{00000003-4BF8-4B71-8EDB-F28F77A00364}"/>
            </c:ext>
          </c:extLst>
        </c:ser>
        <c:dLbls>
          <c:showLegendKey val="0"/>
          <c:showVal val="0"/>
          <c:showCatName val="0"/>
          <c:showSerName val="0"/>
          <c:showPercent val="0"/>
          <c:showBubbleSize val="0"/>
        </c:dLbls>
        <c:marker val="1"/>
        <c:smooth val="0"/>
        <c:axId val="774704248"/>
        <c:axId val="774704576"/>
      </c:lineChart>
      <c:catAx>
        <c:axId val="77470424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74704576"/>
        <c:crosses val="autoZero"/>
        <c:auto val="1"/>
        <c:lblAlgn val="ctr"/>
        <c:lblOffset val="100"/>
        <c:noMultiLvlLbl val="0"/>
      </c:catAx>
      <c:valAx>
        <c:axId val="774704576"/>
        <c:scaling>
          <c:orientation val="minMax"/>
          <c:max val="0.8"/>
          <c:min val="0.4"/>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74704248"/>
        <c:crosses val="autoZero"/>
        <c:crossBetween val="between"/>
        <c:majorUnit val="0.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dirty="0"/>
              <a:t>Capability, Opportunity and Motivation </a:t>
            </a:r>
          </a:p>
          <a:p>
            <a:pPr>
              <a:defRPr b="1"/>
            </a:pPr>
            <a:r>
              <a:rPr lang="en-GB" b="1" dirty="0"/>
              <a:t>by Sub-Group Compared to General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CHARTS!$A$45</c:f>
              <c:strCache>
                <c:ptCount val="1"/>
                <c:pt idx="0">
                  <c:v>Capability</c:v>
                </c:pt>
              </c:strCache>
            </c:strRef>
          </c:tx>
          <c:spPr>
            <a:solidFill>
              <a:schemeClr val="accent1"/>
            </a:solidFill>
            <a:ln>
              <a:noFill/>
            </a:ln>
            <a:effectLst/>
          </c:spPr>
          <c:invertIfNegative val="0"/>
          <c:cat>
            <c:strRef>
              <c:f>CHARTS!$B$44:$H$44</c:f>
              <c:strCache>
                <c:ptCount val="7"/>
                <c:pt idx="0">
                  <c:v>IMD 1-4</c:v>
                </c:pt>
                <c:pt idx="1">
                  <c:v>Families</c:v>
                </c:pt>
                <c:pt idx="2">
                  <c:v>65+</c:v>
                </c:pt>
                <c:pt idx="3">
                  <c:v>Mental Health</c:v>
                </c:pt>
                <c:pt idx="4">
                  <c:v>Key Workers</c:v>
                </c:pt>
                <c:pt idx="5">
                  <c:v>Employment Change</c:v>
                </c:pt>
                <c:pt idx="6">
                  <c:v>Poor Financial Forecast</c:v>
                </c:pt>
              </c:strCache>
            </c:strRef>
          </c:cat>
          <c:val>
            <c:numRef>
              <c:f>CHARTS!$B$45:$H$45</c:f>
              <c:numCache>
                <c:formatCode>0.00%</c:formatCode>
                <c:ptCount val="7"/>
                <c:pt idx="0">
                  <c:v>0.79700000000000004</c:v>
                </c:pt>
                <c:pt idx="1">
                  <c:v>0.84799999999999998</c:v>
                </c:pt>
                <c:pt idx="2">
                  <c:v>0.77700000000000002</c:v>
                </c:pt>
                <c:pt idx="3">
                  <c:v>0.69499999999999995</c:v>
                </c:pt>
                <c:pt idx="4">
                  <c:v>0.86499999999999999</c:v>
                </c:pt>
                <c:pt idx="5">
                  <c:v>0.83599999999999997</c:v>
                </c:pt>
                <c:pt idx="6">
                  <c:v>0.80400000000000005</c:v>
                </c:pt>
              </c:numCache>
            </c:numRef>
          </c:val>
          <c:extLst>
            <c:ext xmlns:c16="http://schemas.microsoft.com/office/drawing/2014/chart" uri="{C3380CC4-5D6E-409C-BE32-E72D297353CC}">
              <c16:uniqueId val="{00000000-87E3-4831-B07C-43B762300977}"/>
            </c:ext>
          </c:extLst>
        </c:ser>
        <c:ser>
          <c:idx val="1"/>
          <c:order val="1"/>
          <c:tx>
            <c:strRef>
              <c:f>CHARTS!$A$46</c:f>
              <c:strCache>
                <c:ptCount val="1"/>
                <c:pt idx="0">
                  <c:v>Opportunity</c:v>
                </c:pt>
              </c:strCache>
            </c:strRef>
          </c:tx>
          <c:spPr>
            <a:solidFill>
              <a:schemeClr val="accent2"/>
            </a:solidFill>
            <a:ln>
              <a:noFill/>
            </a:ln>
            <a:effectLst/>
          </c:spPr>
          <c:invertIfNegative val="0"/>
          <c:cat>
            <c:strRef>
              <c:f>CHARTS!$B$44:$H$44</c:f>
              <c:strCache>
                <c:ptCount val="7"/>
                <c:pt idx="0">
                  <c:v>IMD 1-4</c:v>
                </c:pt>
                <c:pt idx="1">
                  <c:v>Families</c:v>
                </c:pt>
                <c:pt idx="2">
                  <c:v>65+</c:v>
                </c:pt>
                <c:pt idx="3">
                  <c:v>Mental Health</c:v>
                </c:pt>
                <c:pt idx="4">
                  <c:v>Key Workers</c:v>
                </c:pt>
                <c:pt idx="5">
                  <c:v>Employment Change</c:v>
                </c:pt>
                <c:pt idx="6">
                  <c:v>Poor Financial Forecast</c:v>
                </c:pt>
              </c:strCache>
            </c:strRef>
          </c:cat>
          <c:val>
            <c:numRef>
              <c:f>CHARTS!$B$46:$H$46</c:f>
              <c:numCache>
                <c:formatCode>0.00%</c:formatCode>
                <c:ptCount val="7"/>
                <c:pt idx="0">
                  <c:v>0.73099999999999998</c:v>
                </c:pt>
                <c:pt idx="1">
                  <c:v>0.747</c:v>
                </c:pt>
                <c:pt idx="2">
                  <c:v>0.70899999999999996</c:v>
                </c:pt>
                <c:pt idx="3">
                  <c:v>0.625</c:v>
                </c:pt>
                <c:pt idx="4">
                  <c:v>0.81100000000000005</c:v>
                </c:pt>
                <c:pt idx="5">
                  <c:v>0.81299999999999994</c:v>
                </c:pt>
                <c:pt idx="6" formatCode="0%">
                  <c:v>0.74</c:v>
                </c:pt>
              </c:numCache>
            </c:numRef>
          </c:val>
          <c:extLst>
            <c:ext xmlns:c16="http://schemas.microsoft.com/office/drawing/2014/chart" uri="{C3380CC4-5D6E-409C-BE32-E72D297353CC}">
              <c16:uniqueId val="{00000001-87E3-4831-B07C-43B762300977}"/>
            </c:ext>
          </c:extLst>
        </c:ser>
        <c:ser>
          <c:idx val="2"/>
          <c:order val="2"/>
          <c:tx>
            <c:strRef>
              <c:f>CHARTS!$A$47</c:f>
              <c:strCache>
                <c:ptCount val="1"/>
                <c:pt idx="0">
                  <c:v>Motivation</c:v>
                </c:pt>
              </c:strCache>
            </c:strRef>
          </c:tx>
          <c:spPr>
            <a:solidFill>
              <a:schemeClr val="accent3"/>
            </a:solidFill>
            <a:ln>
              <a:noFill/>
            </a:ln>
            <a:effectLst/>
          </c:spPr>
          <c:invertIfNegative val="0"/>
          <c:cat>
            <c:strRef>
              <c:f>CHARTS!$B$44:$H$44</c:f>
              <c:strCache>
                <c:ptCount val="7"/>
                <c:pt idx="0">
                  <c:v>IMD 1-4</c:v>
                </c:pt>
                <c:pt idx="1">
                  <c:v>Families</c:v>
                </c:pt>
                <c:pt idx="2">
                  <c:v>65+</c:v>
                </c:pt>
                <c:pt idx="3">
                  <c:v>Mental Health</c:v>
                </c:pt>
                <c:pt idx="4">
                  <c:v>Key Workers</c:v>
                </c:pt>
                <c:pt idx="5">
                  <c:v>Employment Change</c:v>
                </c:pt>
                <c:pt idx="6">
                  <c:v>Poor Financial Forecast</c:v>
                </c:pt>
              </c:strCache>
            </c:strRef>
          </c:cat>
          <c:val>
            <c:numRef>
              <c:f>CHARTS!$B$47:$H$47</c:f>
              <c:numCache>
                <c:formatCode>0.00%</c:formatCode>
                <c:ptCount val="7"/>
                <c:pt idx="0">
                  <c:v>0.55700000000000005</c:v>
                </c:pt>
                <c:pt idx="1">
                  <c:v>0.67600000000000005</c:v>
                </c:pt>
                <c:pt idx="2">
                  <c:v>0.63100000000000001</c:v>
                </c:pt>
                <c:pt idx="3">
                  <c:v>0.47699999999999998</c:v>
                </c:pt>
                <c:pt idx="4">
                  <c:v>0.64200000000000002</c:v>
                </c:pt>
                <c:pt idx="5">
                  <c:v>0.625</c:v>
                </c:pt>
                <c:pt idx="6">
                  <c:v>0.65100000000000002</c:v>
                </c:pt>
              </c:numCache>
            </c:numRef>
          </c:val>
          <c:extLst>
            <c:ext xmlns:c16="http://schemas.microsoft.com/office/drawing/2014/chart" uri="{C3380CC4-5D6E-409C-BE32-E72D297353CC}">
              <c16:uniqueId val="{00000002-87E3-4831-B07C-43B762300977}"/>
            </c:ext>
          </c:extLst>
        </c:ser>
        <c:dLbls>
          <c:showLegendKey val="0"/>
          <c:showVal val="0"/>
          <c:showCatName val="0"/>
          <c:showSerName val="0"/>
          <c:showPercent val="0"/>
          <c:showBubbleSize val="0"/>
        </c:dLbls>
        <c:gapWidth val="50"/>
        <c:overlap val="-27"/>
        <c:axId val="480323264"/>
        <c:axId val="480324576"/>
      </c:barChart>
      <c:lineChart>
        <c:grouping val="standard"/>
        <c:varyColors val="0"/>
        <c:ser>
          <c:idx val="3"/>
          <c:order val="3"/>
          <c:tx>
            <c:strRef>
              <c:f>CHARTS!$A$48</c:f>
              <c:strCache>
                <c:ptCount val="1"/>
                <c:pt idx="0">
                  <c:v>Capability - General Population</c:v>
                </c:pt>
              </c:strCache>
            </c:strRef>
          </c:tx>
          <c:spPr>
            <a:ln w="28575" cap="rnd">
              <a:solidFill>
                <a:schemeClr val="accent1"/>
              </a:solidFill>
              <a:round/>
            </a:ln>
            <a:effectLst/>
          </c:spPr>
          <c:marker>
            <c:symbol val="none"/>
          </c:marker>
          <c:cat>
            <c:strRef>
              <c:f>CHARTS!$B$44:$H$44</c:f>
              <c:strCache>
                <c:ptCount val="7"/>
                <c:pt idx="0">
                  <c:v>IMD 1-4</c:v>
                </c:pt>
                <c:pt idx="1">
                  <c:v>Families</c:v>
                </c:pt>
                <c:pt idx="2">
                  <c:v>65+</c:v>
                </c:pt>
                <c:pt idx="3">
                  <c:v>Mental Health</c:v>
                </c:pt>
                <c:pt idx="4">
                  <c:v>Key Workers</c:v>
                </c:pt>
                <c:pt idx="5">
                  <c:v>Employment Change</c:v>
                </c:pt>
                <c:pt idx="6">
                  <c:v>Poor Financial Forecast</c:v>
                </c:pt>
              </c:strCache>
            </c:strRef>
          </c:cat>
          <c:val>
            <c:numRef>
              <c:f>CHARTS!$B$48:$H$48</c:f>
              <c:numCache>
                <c:formatCode>0.00%</c:formatCode>
                <c:ptCount val="7"/>
                <c:pt idx="0">
                  <c:v>0.83699999999999997</c:v>
                </c:pt>
                <c:pt idx="1">
                  <c:v>0.83699999999999997</c:v>
                </c:pt>
                <c:pt idx="2">
                  <c:v>0.83699999999999997</c:v>
                </c:pt>
                <c:pt idx="3">
                  <c:v>0.83699999999999997</c:v>
                </c:pt>
                <c:pt idx="4">
                  <c:v>0.83699999999999997</c:v>
                </c:pt>
                <c:pt idx="5">
                  <c:v>0.83699999999999997</c:v>
                </c:pt>
                <c:pt idx="6">
                  <c:v>0.83699999999999997</c:v>
                </c:pt>
              </c:numCache>
            </c:numRef>
          </c:val>
          <c:smooth val="0"/>
          <c:extLst>
            <c:ext xmlns:c16="http://schemas.microsoft.com/office/drawing/2014/chart" uri="{C3380CC4-5D6E-409C-BE32-E72D297353CC}">
              <c16:uniqueId val="{00000003-87E3-4831-B07C-43B762300977}"/>
            </c:ext>
          </c:extLst>
        </c:ser>
        <c:ser>
          <c:idx val="4"/>
          <c:order val="4"/>
          <c:tx>
            <c:strRef>
              <c:f>CHARTS!$A$49</c:f>
              <c:strCache>
                <c:ptCount val="1"/>
                <c:pt idx="0">
                  <c:v>Opportunity - General Population</c:v>
                </c:pt>
              </c:strCache>
            </c:strRef>
          </c:tx>
          <c:spPr>
            <a:ln w="28575" cap="rnd">
              <a:solidFill>
                <a:schemeClr val="accent2"/>
              </a:solidFill>
              <a:round/>
            </a:ln>
            <a:effectLst/>
          </c:spPr>
          <c:marker>
            <c:symbol val="none"/>
          </c:marker>
          <c:cat>
            <c:strRef>
              <c:f>CHARTS!$B$44:$H$44</c:f>
              <c:strCache>
                <c:ptCount val="7"/>
                <c:pt idx="0">
                  <c:v>IMD 1-4</c:v>
                </c:pt>
                <c:pt idx="1">
                  <c:v>Families</c:v>
                </c:pt>
                <c:pt idx="2">
                  <c:v>65+</c:v>
                </c:pt>
                <c:pt idx="3">
                  <c:v>Mental Health</c:v>
                </c:pt>
                <c:pt idx="4">
                  <c:v>Key Workers</c:v>
                </c:pt>
                <c:pt idx="5">
                  <c:v>Employment Change</c:v>
                </c:pt>
                <c:pt idx="6">
                  <c:v>Poor Financial Forecast</c:v>
                </c:pt>
              </c:strCache>
            </c:strRef>
          </c:cat>
          <c:val>
            <c:numRef>
              <c:f>CHARTS!$B$49:$H$49</c:f>
              <c:numCache>
                <c:formatCode>0.00%</c:formatCode>
                <c:ptCount val="7"/>
                <c:pt idx="0">
                  <c:v>0.76300000000000001</c:v>
                </c:pt>
                <c:pt idx="1">
                  <c:v>0.76300000000000001</c:v>
                </c:pt>
                <c:pt idx="2">
                  <c:v>0.76300000000000001</c:v>
                </c:pt>
                <c:pt idx="3">
                  <c:v>0.76300000000000001</c:v>
                </c:pt>
                <c:pt idx="4">
                  <c:v>0.76300000000000001</c:v>
                </c:pt>
                <c:pt idx="5">
                  <c:v>0.76300000000000001</c:v>
                </c:pt>
                <c:pt idx="6">
                  <c:v>0.76300000000000001</c:v>
                </c:pt>
              </c:numCache>
            </c:numRef>
          </c:val>
          <c:smooth val="0"/>
          <c:extLst>
            <c:ext xmlns:c16="http://schemas.microsoft.com/office/drawing/2014/chart" uri="{C3380CC4-5D6E-409C-BE32-E72D297353CC}">
              <c16:uniqueId val="{00000004-87E3-4831-B07C-43B762300977}"/>
            </c:ext>
          </c:extLst>
        </c:ser>
        <c:ser>
          <c:idx val="5"/>
          <c:order val="5"/>
          <c:tx>
            <c:strRef>
              <c:f>CHARTS!$A$50</c:f>
              <c:strCache>
                <c:ptCount val="1"/>
                <c:pt idx="0">
                  <c:v>Motivation - General Population</c:v>
                </c:pt>
              </c:strCache>
            </c:strRef>
          </c:tx>
          <c:spPr>
            <a:ln w="28575" cap="rnd">
              <a:solidFill>
                <a:schemeClr val="bg2">
                  <a:lumMod val="75000"/>
                </a:schemeClr>
              </a:solidFill>
              <a:round/>
            </a:ln>
            <a:effectLst/>
          </c:spPr>
          <c:marker>
            <c:symbol val="none"/>
          </c:marker>
          <c:cat>
            <c:strRef>
              <c:f>CHARTS!$B$44:$H$44</c:f>
              <c:strCache>
                <c:ptCount val="7"/>
                <c:pt idx="0">
                  <c:v>IMD 1-4</c:v>
                </c:pt>
                <c:pt idx="1">
                  <c:v>Families</c:v>
                </c:pt>
                <c:pt idx="2">
                  <c:v>65+</c:v>
                </c:pt>
                <c:pt idx="3">
                  <c:v>Mental Health</c:v>
                </c:pt>
                <c:pt idx="4">
                  <c:v>Key Workers</c:v>
                </c:pt>
                <c:pt idx="5">
                  <c:v>Employment Change</c:v>
                </c:pt>
                <c:pt idx="6">
                  <c:v>Poor Financial Forecast</c:v>
                </c:pt>
              </c:strCache>
            </c:strRef>
          </c:cat>
          <c:val>
            <c:numRef>
              <c:f>CHARTS!$B$50:$H$50</c:f>
              <c:numCache>
                <c:formatCode>0.00%</c:formatCode>
                <c:ptCount val="7"/>
                <c:pt idx="0">
                  <c:v>0.64900000000000002</c:v>
                </c:pt>
                <c:pt idx="1">
                  <c:v>0.64900000000000002</c:v>
                </c:pt>
                <c:pt idx="2">
                  <c:v>0.64900000000000002</c:v>
                </c:pt>
                <c:pt idx="3">
                  <c:v>0.64900000000000002</c:v>
                </c:pt>
                <c:pt idx="4">
                  <c:v>0.64900000000000002</c:v>
                </c:pt>
                <c:pt idx="5">
                  <c:v>0.64900000000000002</c:v>
                </c:pt>
                <c:pt idx="6">
                  <c:v>0.64900000000000002</c:v>
                </c:pt>
              </c:numCache>
            </c:numRef>
          </c:val>
          <c:smooth val="0"/>
          <c:extLst>
            <c:ext xmlns:c16="http://schemas.microsoft.com/office/drawing/2014/chart" uri="{C3380CC4-5D6E-409C-BE32-E72D297353CC}">
              <c16:uniqueId val="{00000005-87E3-4831-B07C-43B762300977}"/>
            </c:ext>
          </c:extLst>
        </c:ser>
        <c:dLbls>
          <c:showLegendKey val="0"/>
          <c:showVal val="0"/>
          <c:showCatName val="0"/>
          <c:showSerName val="0"/>
          <c:showPercent val="0"/>
          <c:showBubbleSize val="0"/>
        </c:dLbls>
        <c:marker val="1"/>
        <c:smooth val="0"/>
        <c:axId val="480323264"/>
        <c:axId val="480324576"/>
      </c:lineChart>
      <c:catAx>
        <c:axId val="480323264"/>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0324576"/>
        <c:crosses val="autoZero"/>
        <c:auto val="1"/>
        <c:lblAlgn val="ctr"/>
        <c:lblOffset val="100"/>
        <c:noMultiLvlLbl val="0"/>
      </c:catAx>
      <c:valAx>
        <c:axId val="480324576"/>
        <c:scaling>
          <c:orientation val="minMax"/>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0323264"/>
        <c:crosses val="autoZero"/>
        <c:crossBetween val="between"/>
        <c:majorUnit val="0.2"/>
      </c:valAx>
      <c:spPr>
        <a:noFill/>
        <a:ln>
          <a:noFill/>
        </a:ln>
        <a:effectLst/>
      </c:spPr>
    </c:plotArea>
    <c:legend>
      <c:legendPos val="b"/>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a:t>Overall, how happy did you feel yesterday?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CHARTS!$A$27</c:f>
              <c:strCache>
                <c:ptCount val="1"/>
                <c:pt idx="0">
                  <c:v>Average of Overall, how happy did you feel yesterday?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CHARTS!$B$26:$I$26</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CHARTS!$B$27:$I$27</c:f>
              <c:numCache>
                <c:formatCode>0.00</c:formatCode>
                <c:ptCount val="8"/>
                <c:pt idx="0">
                  <c:v>6.143013100436681</c:v>
                </c:pt>
                <c:pt idx="1">
                  <c:v>5.8490566037735849</c:v>
                </c:pt>
                <c:pt idx="2">
                  <c:v>5.9358108108108105</c:v>
                </c:pt>
                <c:pt idx="3">
                  <c:v>6.6213592233009706</c:v>
                </c:pt>
                <c:pt idx="4">
                  <c:v>5.125</c:v>
                </c:pt>
                <c:pt idx="5">
                  <c:v>6.1925675675675675</c:v>
                </c:pt>
                <c:pt idx="6">
                  <c:v>5.6953125</c:v>
                </c:pt>
                <c:pt idx="7">
                  <c:v>5.7532051282051286</c:v>
                </c:pt>
              </c:numCache>
            </c:numRef>
          </c:val>
          <c:extLst>
            <c:ext xmlns:c16="http://schemas.microsoft.com/office/drawing/2014/chart" uri="{C3380CC4-5D6E-409C-BE32-E72D297353CC}">
              <c16:uniqueId val="{00000000-0D16-4A97-B798-388D6A5F0A64}"/>
            </c:ext>
          </c:extLst>
        </c:ser>
        <c:dLbls>
          <c:showLegendKey val="0"/>
          <c:showVal val="0"/>
          <c:showCatName val="0"/>
          <c:showSerName val="0"/>
          <c:showPercent val="0"/>
          <c:showBubbleSize val="0"/>
        </c:dLbls>
        <c:gapWidth val="50"/>
        <c:overlap val="-27"/>
        <c:axId val="344889272"/>
        <c:axId val="418823176"/>
      </c:barChart>
      <c:lineChart>
        <c:grouping val="standard"/>
        <c:varyColors val="0"/>
        <c:ser>
          <c:idx val="1"/>
          <c:order val="1"/>
          <c:tx>
            <c:strRef>
              <c:f>CHARTS!$A$28</c:f>
              <c:strCache>
                <c:ptCount val="1"/>
                <c:pt idx="0">
                  <c:v>Active Lives (Nov 2018-19)</c:v>
                </c:pt>
              </c:strCache>
            </c:strRef>
          </c:tx>
          <c:spPr>
            <a:ln w="28575" cap="rnd">
              <a:solidFill>
                <a:schemeClr val="accent2"/>
              </a:solidFill>
              <a:round/>
            </a:ln>
            <a:effectLst/>
          </c:spPr>
          <c:marker>
            <c:symbol val="none"/>
          </c:marker>
          <c:dLbls>
            <c:dLbl>
              <c:idx val="7"/>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6-4A97-B798-388D6A5F0A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CHARTS!$B$26:$I$26</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CHARTS!$B$28:$I$28</c:f>
              <c:numCache>
                <c:formatCode>0.00</c:formatCode>
                <c:ptCount val="8"/>
                <c:pt idx="0">
                  <c:v>7.15</c:v>
                </c:pt>
                <c:pt idx="1">
                  <c:v>7.15</c:v>
                </c:pt>
                <c:pt idx="2">
                  <c:v>7.15</c:v>
                </c:pt>
                <c:pt idx="3">
                  <c:v>7.15</c:v>
                </c:pt>
                <c:pt idx="4">
                  <c:v>7.15</c:v>
                </c:pt>
                <c:pt idx="5">
                  <c:v>7.15</c:v>
                </c:pt>
                <c:pt idx="6">
                  <c:v>7.15</c:v>
                </c:pt>
                <c:pt idx="7">
                  <c:v>7.15</c:v>
                </c:pt>
              </c:numCache>
            </c:numRef>
          </c:val>
          <c:smooth val="0"/>
          <c:extLst>
            <c:ext xmlns:c16="http://schemas.microsoft.com/office/drawing/2014/chart" uri="{C3380CC4-5D6E-409C-BE32-E72D297353CC}">
              <c16:uniqueId val="{00000002-0D16-4A97-B798-388D6A5F0A64}"/>
            </c:ext>
          </c:extLst>
        </c:ser>
        <c:ser>
          <c:idx val="2"/>
          <c:order val="2"/>
          <c:tx>
            <c:strRef>
              <c:f>CHARTS!$A$29</c:f>
              <c:strCache>
                <c:ptCount val="1"/>
                <c:pt idx="0">
                  <c:v>LDP Baseline</c:v>
                </c:pt>
              </c:strCache>
            </c:strRef>
          </c:tx>
          <c:spPr>
            <a:ln w="28575" cap="rnd">
              <a:solidFill>
                <a:schemeClr val="accent3"/>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6-4A97-B798-388D6A5F0A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CHARTS!$B$26:$I$26</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CHARTS!$B$29:$I$29</c:f>
              <c:numCache>
                <c:formatCode>0.00</c:formatCode>
                <c:ptCount val="8"/>
                <c:pt idx="0">
                  <c:v>6.55</c:v>
                </c:pt>
                <c:pt idx="1">
                  <c:v>6.55</c:v>
                </c:pt>
                <c:pt idx="2">
                  <c:v>6.55</c:v>
                </c:pt>
                <c:pt idx="3">
                  <c:v>6.55</c:v>
                </c:pt>
                <c:pt idx="4">
                  <c:v>6.55</c:v>
                </c:pt>
                <c:pt idx="5">
                  <c:v>6.55</c:v>
                </c:pt>
                <c:pt idx="6">
                  <c:v>6.55</c:v>
                </c:pt>
                <c:pt idx="7">
                  <c:v>6.55</c:v>
                </c:pt>
              </c:numCache>
            </c:numRef>
          </c:val>
          <c:smooth val="0"/>
          <c:extLst>
            <c:ext xmlns:c16="http://schemas.microsoft.com/office/drawing/2014/chart" uri="{C3380CC4-5D6E-409C-BE32-E72D297353CC}">
              <c16:uniqueId val="{00000004-0D16-4A97-B798-388D6A5F0A64}"/>
            </c:ext>
          </c:extLst>
        </c:ser>
        <c:dLbls>
          <c:showLegendKey val="0"/>
          <c:showVal val="0"/>
          <c:showCatName val="0"/>
          <c:showSerName val="0"/>
          <c:showPercent val="0"/>
          <c:showBubbleSize val="0"/>
        </c:dLbls>
        <c:marker val="1"/>
        <c:smooth val="0"/>
        <c:axId val="344889272"/>
        <c:axId val="418823176"/>
      </c:lineChart>
      <c:catAx>
        <c:axId val="34488927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18823176"/>
        <c:crosses val="autoZero"/>
        <c:auto val="1"/>
        <c:lblAlgn val="ctr"/>
        <c:lblOffset val="100"/>
        <c:noMultiLvlLbl val="0"/>
      </c:catAx>
      <c:valAx>
        <c:axId val="418823176"/>
        <c:scaling>
          <c:orientation val="minMax"/>
          <c:max val="1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4889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a:t>Overall, how anxious did you feel yesterday?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4843075139082181E-2"/>
          <c:y val="0.17171296296296296"/>
          <c:w val="0.9185075100988529"/>
          <c:h val="0.56809535292384827"/>
        </c:manualLayout>
      </c:layout>
      <c:barChart>
        <c:barDir val="col"/>
        <c:grouping val="clustered"/>
        <c:varyColors val="0"/>
        <c:ser>
          <c:idx val="0"/>
          <c:order val="0"/>
          <c:tx>
            <c:strRef>
              <c:f>CHARTS!$A$31</c:f>
              <c:strCache>
                <c:ptCount val="1"/>
                <c:pt idx="0">
                  <c:v>Average of Overall, how anxious did you feel yesterday?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CHARTS!$B$30:$I$30</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CHARTS!$B$31:$I$31</c:f>
              <c:numCache>
                <c:formatCode>0.00</c:formatCode>
                <c:ptCount val="8"/>
                <c:pt idx="0">
                  <c:v>4.397155361050328</c:v>
                </c:pt>
                <c:pt idx="1">
                  <c:v>4.6919431279620856</c:v>
                </c:pt>
                <c:pt idx="2">
                  <c:v>4.5608108108108105</c:v>
                </c:pt>
                <c:pt idx="3">
                  <c:v>3.715686274509804</c:v>
                </c:pt>
                <c:pt idx="4">
                  <c:v>5.8582677165354333</c:v>
                </c:pt>
                <c:pt idx="5">
                  <c:v>4.5743243243243246</c:v>
                </c:pt>
                <c:pt idx="6">
                  <c:v>4.8125</c:v>
                </c:pt>
                <c:pt idx="7">
                  <c:v>4.794212218649518</c:v>
                </c:pt>
              </c:numCache>
            </c:numRef>
          </c:val>
          <c:extLst>
            <c:ext xmlns:c16="http://schemas.microsoft.com/office/drawing/2014/chart" uri="{C3380CC4-5D6E-409C-BE32-E72D297353CC}">
              <c16:uniqueId val="{00000000-F8E1-4895-BEA8-0865433BDCF9}"/>
            </c:ext>
          </c:extLst>
        </c:ser>
        <c:dLbls>
          <c:showLegendKey val="0"/>
          <c:showVal val="0"/>
          <c:showCatName val="0"/>
          <c:showSerName val="0"/>
          <c:showPercent val="0"/>
          <c:showBubbleSize val="0"/>
        </c:dLbls>
        <c:gapWidth val="50"/>
        <c:overlap val="-27"/>
        <c:axId val="344615864"/>
        <c:axId val="344610944"/>
      </c:barChart>
      <c:lineChart>
        <c:grouping val="standard"/>
        <c:varyColors val="0"/>
        <c:ser>
          <c:idx val="1"/>
          <c:order val="1"/>
          <c:tx>
            <c:strRef>
              <c:f>CHARTS!$A$32</c:f>
              <c:strCache>
                <c:ptCount val="1"/>
                <c:pt idx="0">
                  <c:v>Active Lives (Nov 2018-19)</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F8E1-4895-BEA8-0865433BDCF9}"/>
                </c:ext>
              </c:extLst>
            </c:dLbl>
            <c:dLbl>
              <c:idx val="1"/>
              <c:delete val="1"/>
              <c:extLst>
                <c:ext xmlns:c15="http://schemas.microsoft.com/office/drawing/2012/chart" uri="{CE6537A1-D6FC-4f65-9D91-7224C49458BB}"/>
                <c:ext xmlns:c16="http://schemas.microsoft.com/office/drawing/2014/chart" uri="{C3380CC4-5D6E-409C-BE32-E72D297353CC}">
                  <c16:uniqueId val="{00000002-F8E1-4895-BEA8-0865433BDCF9}"/>
                </c:ext>
              </c:extLst>
            </c:dLbl>
            <c:dLbl>
              <c:idx val="2"/>
              <c:delete val="1"/>
              <c:extLst>
                <c:ext xmlns:c15="http://schemas.microsoft.com/office/drawing/2012/chart" uri="{CE6537A1-D6FC-4f65-9D91-7224C49458BB}"/>
                <c:ext xmlns:c16="http://schemas.microsoft.com/office/drawing/2014/chart" uri="{C3380CC4-5D6E-409C-BE32-E72D297353CC}">
                  <c16:uniqueId val="{00000003-F8E1-4895-BEA8-0865433BDCF9}"/>
                </c:ext>
              </c:extLst>
            </c:dLbl>
            <c:dLbl>
              <c:idx val="3"/>
              <c:delete val="1"/>
              <c:extLst>
                <c:ext xmlns:c15="http://schemas.microsoft.com/office/drawing/2012/chart" uri="{CE6537A1-D6FC-4f65-9D91-7224C49458BB}"/>
                <c:ext xmlns:c16="http://schemas.microsoft.com/office/drawing/2014/chart" uri="{C3380CC4-5D6E-409C-BE32-E72D297353CC}">
                  <c16:uniqueId val="{00000004-F8E1-4895-BEA8-0865433BDCF9}"/>
                </c:ext>
              </c:extLst>
            </c:dLbl>
            <c:dLbl>
              <c:idx val="4"/>
              <c:delete val="1"/>
              <c:extLst>
                <c:ext xmlns:c15="http://schemas.microsoft.com/office/drawing/2012/chart" uri="{CE6537A1-D6FC-4f65-9D91-7224C49458BB}"/>
                <c:ext xmlns:c16="http://schemas.microsoft.com/office/drawing/2014/chart" uri="{C3380CC4-5D6E-409C-BE32-E72D297353CC}">
                  <c16:uniqueId val="{00000005-F8E1-4895-BEA8-0865433BDCF9}"/>
                </c:ext>
              </c:extLst>
            </c:dLbl>
            <c:dLbl>
              <c:idx val="5"/>
              <c:delete val="1"/>
              <c:extLst>
                <c:ext xmlns:c15="http://schemas.microsoft.com/office/drawing/2012/chart" uri="{CE6537A1-D6FC-4f65-9D91-7224C49458BB}"/>
                <c:ext xmlns:c16="http://schemas.microsoft.com/office/drawing/2014/chart" uri="{C3380CC4-5D6E-409C-BE32-E72D297353CC}">
                  <c16:uniqueId val="{00000006-F8E1-4895-BEA8-0865433BDCF9}"/>
                </c:ext>
              </c:extLst>
            </c:dLbl>
            <c:dLbl>
              <c:idx val="6"/>
              <c:delete val="1"/>
              <c:extLst>
                <c:ext xmlns:c15="http://schemas.microsoft.com/office/drawing/2012/chart" uri="{CE6537A1-D6FC-4f65-9D91-7224C49458BB}"/>
                <c:ext xmlns:c16="http://schemas.microsoft.com/office/drawing/2014/chart" uri="{C3380CC4-5D6E-409C-BE32-E72D297353CC}">
                  <c16:uniqueId val="{00000007-F8E1-4895-BEA8-0865433BDCF9}"/>
                </c:ext>
              </c:extLst>
            </c:dLbl>
            <c:dLbl>
              <c:idx val="7"/>
              <c:layout>
                <c:manualLayout>
                  <c:x val="2.2816483187625115E-2"/>
                  <c:y val="4.18943780053855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E1-4895-BEA8-0865433BDCF9}"/>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CHARTS!$B$30:$I$30</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CHARTS!$B$32:$I$32</c:f>
              <c:numCache>
                <c:formatCode>0.00</c:formatCode>
                <c:ptCount val="8"/>
                <c:pt idx="0">
                  <c:v>3.36</c:v>
                </c:pt>
                <c:pt idx="1">
                  <c:v>3.36</c:v>
                </c:pt>
                <c:pt idx="2">
                  <c:v>3.36</c:v>
                </c:pt>
                <c:pt idx="3">
                  <c:v>3.36</c:v>
                </c:pt>
                <c:pt idx="4">
                  <c:v>3.36</c:v>
                </c:pt>
                <c:pt idx="5">
                  <c:v>3.36</c:v>
                </c:pt>
                <c:pt idx="6">
                  <c:v>3.36</c:v>
                </c:pt>
                <c:pt idx="7">
                  <c:v>3.36</c:v>
                </c:pt>
              </c:numCache>
            </c:numRef>
          </c:val>
          <c:smooth val="0"/>
          <c:extLst>
            <c:ext xmlns:c16="http://schemas.microsoft.com/office/drawing/2014/chart" uri="{C3380CC4-5D6E-409C-BE32-E72D297353CC}">
              <c16:uniqueId val="{00000009-F8E1-4895-BEA8-0865433BDCF9}"/>
            </c:ext>
          </c:extLst>
        </c:ser>
        <c:ser>
          <c:idx val="2"/>
          <c:order val="2"/>
          <c:tx>
            <c:strRef>
              <c:f>CHARTS!$A$33</c:f>
              <c:strCache>
                <c:ptCount val="1"/>
                <c:pt idx="0">
                  <c:v>LDP Baseline</c:v>
                </c:pt>
              </c:strCache>
            </c:strRef>
          </c:tx>
          <c:spPr>
            <a:ln w="28575" cap="rnd">
              <a:solidFill>
                <a:schemeClr val="accent3"/>
              </a:solidFill>
              <a:round/>
            </a:ln>
            <a:effectLst/>
          </c:spPr>
          <c:marker>
            <c:symbol val="none"/>
          </c:marker>
          <c:dLbls>
            <c:dLbl>
              <c:idx val="7"/>
              <c:layout>
                <c:manualLayout>
                  <c:x val="2.2816483187625115E-2"/>
                  <c:y val="-5.06987949263599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E1-4895-BEA8-0865433BDC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CHARTS!$B$30:$I$30</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CHARTS!$B$33:$I$33</c:f>
              <c:numCache>
                <c:formatCode>0.00</c:formatCode>
                <c:ptCount val="8"/>
                <c:pt idx="0">
                  <c:v>4.08</c:v>
                </c:pt>
                <c:pt idx="1">
                  <c:v>4.08</c:v>
                </c:pt>
                <c:pt idx="2">
                  <c:v>4.08</c:v>
                </c:pt>
                <c:pt idx="3">
                  <c:v>4.08</c:v>
                </c:pt>
                <c:pt idx="4">
                  <c:v>4.08</c:v>
                </c:pt>
                <c:pt idx="5">
                  <c:v>4.08</c:v>
                </c:pt>
                <c:pt idx="6">
                  <c:v>4.08</c:v>
                </c:pt>
                <c:pt idx="7">
                  <c:v>4.08</c:v>
                </c:pt>
              </c:numCache>
            </c:numRef>
          </c:val>
          <c:smooth val="0"/>
          <c:extLst>
            <c:ext xmlns:c16="http://schemas.microsoft.com/office/drawing/2014/chart" uri="{C3380CC4-5D6E-409C-BE32-E72D297353CC}">
              <c16:uniqueId val="{0000000B-F8E1-4895-BEA8-0865433BDCF9}"/>
            </c:ext>
          </c:extLst>
        </c:ser>
        <c:dLbls>
          <c:showLegendKey val="0"/>
          <c:showVal val="0"/>
          <c:showCatName val="0"/>
          <c:showSerName val="0"/>
          <c:showPercent val="0"/>
          <c:showBubbleSize val="0"/>
        </c:dLbls>
        <c:marker val="1"/>
        <c:smooth val="0"/>
        <c:axId val="344615864"/>
        <c:axId val="344610944"/>
      </c:lineChart>
      <c:catAx>
        <c:axId val="3446158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4610944"/>
        <c:crosses val="autoZero"/>
        <c:auto val="1"/>
        <c:lblAlgn val="ctr"/>
        <c:lblOffset val="100"/>
        <c:noMultiLvlLbl val="0"/>
      </c:catAx>
      <c:valAx>
        <c:axId val="344610944"/>
        <c:scaling>
          <c:orientation val="minMax"/>
          <c:max val="1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4615864"/>
        <c:crosses val="autoZero"/>
        <c:crossBetween val="between"/>
        <c:majorUnit val="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a:t>Overall, how satisfied are you with your life nowadays?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'[covid survey data cleaned - 11.05.xlsx]CHARTS'!$A$23</c:f>
              <c:strCache>
                <c:ptCount val="1"/>
                <c:pt idx="0">
                  <c:v>Average of Overall, how satisfied are you with your life nowadays?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 survey data cleaned - 11.05.xlsx]CHARTS'!$B$22:$I$22</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'[covid survey data cleaned - 11.05.xlsx]CHARTS'!$B$23:$I$23</c:f>
              <c:numCache>
                <c:formatCode>0.00</c:formatCode>
                <c:ptCount val="8"/>
                <c:pt idx="0">
                  <c:v>6.0524017467248905</c:v>
                </c:pt>
                <c:pt idx="1">
                  <c:v>5.9433962264150946</c:v>
                </c:pt>
                <c:pt idx="2">
                  <c:v>5.9662162162162158</c:v>
                </c:pt>
                <c:pt idx="3">
                  <c:v>6.0291262135922334</c:v>
                </c:pt>
                <c:pt idx="4">
                  <c:v>5.234375</c:v>
                </c:pt>
                <c:pt idx="5">
                  <c:v>6.125</c:v>
                </c:pt>
                <c:pt idx="6">
                  <c:v>5.6015625</c:v>
                </c:pt>
                <c:pt idx="7">
                  <c:v>5.7147435897435894</c:v>
                </c:pt>
              </c:numCache>
            </c:numRef>
          </c:val>
          <c:extLst>
            <c:ext xmlns:c16="http://schemas.microsoft.com/office/drawing/2014/chart" uri="{C3380CC4-5D6E-409C-BE32-E72D297353CC}">
              <c16:uniqueId val="{00000000-843B-4D24-8CEC-1EA2337EA9D0}"/>
            </c:ext>
          </c:extLst>
        </c:ser>
        <c:dLbls>
          <c:showLegendKey val="0"/>
          <c:showVal val="0"/>
          <c:showCatName val="0"/>
          <c:showSerName val="0"/>
          <c:showPercent val="0"/>
          <c:showBubbleSize val="0"/>
        </c:dLbls>
        <c:gapWidth val="50"/>
        <c:overlap val="-27"/>
        <c:axId val="344604712"/>
        <c:axId val="344599136"/>
      </c:barChart>
      <c:lineChart>
        <c:grouping val="standard"/>
        <c:varyColors val="0"/>
        <c:ser>
          <c:idx val="1"/>
          <c:order val="1"/>
          <c:tx>
            <c:strRef>
              <c:f>'[covid survey data cleaned - 11.05.xlsx]CHARTS'!$A$24</c:f>
              <c:strCache>
                <c:ptCount val="1"/>
                <c:pt idx="0">
                  <c:v>Active Lives (Nov 2018-19)</c:v>
                </c:pt>
              </c:strCache>
            </c:strRef>
          </c:tx>
          <c:spPr>
            <a:ln w="28575" cap="rnd">
              <a:solidFill>
                <a:schemeClr val="accent2"/>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3B-4D24-8CEC-1EA2337EA9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 survey data cleaned - 11.05.xlsx]CHARTS'!$B$22:$I$22</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'[covid survey data cleaned - 11.05.xlsx]CHARTS'!$B$24:$I$24</c:f>
              <c:numCache>
                <c:formatCode>0.00</c:formatCode>
                <c:ptCount val="8"/>
                <c:pt idx="0">
                  <c:v>7.12</c:v>
                </c:pt>
                <c:pt idx="1">
                  <c:v>7.12</c:v>
                </c:pt>
                <c:pt idx="2">
                  <c:v>7.12</c:v>
                </c:pt>
                <c:pt idx="3">
                  <c:v>7.12</c:v>
                </c:pt>
                <c:pt idx="4">
                  <c:v>7.12</c:v>
                </c:pt>
                <c:pt idx="5">
                  <c:v>7.12</c:v>
                </c:pt>
                <c:pt idx="6">
                  <c:v>7.12</c:v>
                </c:pt>
                <c:pt idx="7">
                  <c:v>7.12</c:v>
                </c:pt>
              </c:numCache>
            </c:numRef>
          </c:val>
          <c:smooth val="0"/>
          <c:extLst>
            <c:ext xmlns:c16="http://schemas.microsoft.com/office/drawing/2014/chart" uri="{C3380CC4-5D6E-409C-BE32-E72D297353CC}">
              <c16:uniqueId val="{00000001-843B-4D24-8CEC-1EA2337EA9D0}"/>
            </c:ext>
          </c:extLst>
        </c:ser>
        <c:ser>
          <c:idx val="2"/>
          <c:order val="2"/>
          <c:tx>
            <c:strRef>
              <c:f>'[covid survey data cleaned - 11.05.xlsx]CHARTS'!$A$25</c:f>
              <c:strCache>
                <c:ptCount val="1"/>
                <c:pt idx="0">
                  <c:v>LDP Baseline</c:v>
                </c:pt>
              </c:strCache>
            </c:strRef>
          </c:tx>
          <c:spPr>
            <a:ln w="28575" cap="rnd">
              <a:solidFill>
                <a:schemeClr val="accent3"/>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53-4430-8807-99E08EC0F4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 survey data cleaned - 11.05.xlsx]CHARTS'!$B$22:$I$22</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'[covid survey data cleaned - 11.05.xlsx]CHARTS'!$B$25:$I$25</c:f>
              <c:numCache>
                <c:formatCode>0.00</c:formatCode>
                <c:ptCount val="8"/>
                <c:pt idx="0">
                  <c:v>6.51</c:v>
                </c:pt>
                <c:pt idx="1">
                  <c:v>6.51</c:v>
                </c:pt>
                <c:pt idx="2">
                  <c:v>6.51</c:v>
                </c:pt>
                <c:pt idx="3">
                  <c:v>6.51</c:v>
                </c:pt>
                <c:pt idx="4">
                  <c:v>6.51</c:v>
                </c:pt>
                <c:pt idx="5">
                  <c:v>6.51</c:v>
                </c:pt>
                <c:pt idx="6">
                  <c:v>6.51</c:v>
                </c:pt>
                <c:pt idx="7">
                  <c:v>6.51</c:v>
                </c:pt>
              </c:numCache>
            </c:numRef>
          </c:val>
          <c:smooth val="0"/>
          <c:extLst>
            <c:ext xmlns:c16="http://schemas.microsoft.com/office/drawing/2014/chart" uri="{C3380CC4-5D6E-409C-BE32-E72D297353CC}">
              <c16:uniqueId val="{00000002-843B-4D24-8CEC-1EA2337EA9D0}"/>
            </c:ext>
          </c:extLst>
        </c:ser>
        <c:dLbls>
          <c:showLegendKey val="0"/>
          <c:showVal val="0"/>
          <c:showCatName val="0"/>
          <c:showSerName val="0"/>
          <c:showPercent val="0"/>
          <c:showBubbleSize val="0"/>
        </c:dLbls>
        <c:marker val="1"/>
        <c:smooth val="0"/>
        <c:axId val="344604712"/>
        <c:axId val="344599136"/>
      </c:lineChart>
      <c:catAx>
        <c:axId val="34460471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4599136"/>
        <c:crosses val="autoZero"/>
        <c:auto val="1"/>
        <c:lblAlgn val="ctr"/>
        <c:lblOffset val="100"/>
        <c:noMultiLvlLbl val="0"/>
      </c:catAx>
      <c:valAx>
        <c:axId val="344599136"/>
        <c:scaling>
          <c:orientation val="minMax"/>
          <c:max val="1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4604712"/>
        <c:crosses val="autoZero"/>
        <c:crossBetween val="between"/>
        <c:majorUnit val="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a:t>Overall, to what extent do you feel the things in your life are worthwhile?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CHARTS!$A$35</c:f>
              <c:strCache>
                <c:ptCount val="1"/>
                <c:pt idx="0">
                  <c:v>Average of Overall, to what extent do you feel the things in your life are worthwhile?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CHARTS!$B$34:$I$34</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CHARTS!$B$35:$I$35</c:f>
              <c:numCache>
                <c:formatCode>0.00</c:formatCode>
                <c:ptCount val="8"/>
                <c:pt idx="0">
                  <c:v>7.1147540983606561</c:v>
                </c:pt>
                <c:pt idx="1">
                  <c:v>6.9150943396226419</c:v>
                </c:pt>
                <c:pt idx="2">
                  <c:v>7.25</c:v>
                </c:pt>
                <c:pt idx="3">
                  <c:v>7.3235294117647056</c:v>
                </c:pt>
                <c:pt idx="4">
                  <c:v>6.2265625</c:v>
                </c:pt>
                <c:pt idx="5">
                  <c:v>7.3851351351351351</c:v>
                </c:pt>
                <c:pt idx="6">
                  <c:v>6.78125</c:v>
                </c:pt>
                <c:pt idx="7">
                  <c:v>6.8237179487179489</c:v>
                </c:pt>
              </c:numCache>
            </c:numRef>
          </c:val>
          <c:extLst>
            <c:ext xmlns:c16="http://schemas.microsoft.com/office/drawing/2014/chart" uri="{C3380CC4-5D6E-409C-BE32-E72D297353CC}">
              <c16:uniqueId val="{00000000-221D-40F4-9E8D-2B898E9FE430}"/>
            </c:ext>
          </c:extLst>
        </c:ser>
        <c:dLbls>
          <c:showLegendKey val="0"/>
          <c:showVal val="0"/>
          <c:showCatName val="0"/>
          <c:showSerName val="0"/>
          <c:showPercent val="0"/>
          <c:showBubbleSize val="0"/>
        </c:dLbls>
        <c:gapWidth val="50"/>
        <c:overlap val="-27"/>
        <c:axId val="418823504"/>
        <c:axId val="418818584"/>
      </c:barChart>
      <c:lineChart>
        <c:grouping val="standard"/>
        <c:varyColors val="0"/>
        <c:ser>
          <c:idx val="1"/>
          <c:order val="1"/>
          <c:tx>
            <c:strRef>
              <c:f>CHARTS!$A$36</c:f>
              <c:strCache>
                <c:ptCount val="1"/>
                <c:pt idx="0">
                  <c:v>Active Lives (Nov 2018-19)</c:v>
                </c:pt>
              </c:strCache>
            </c:strRef>
          </c:tx>
          <c:spPr>
            <a:ln w="28575" cap="rnd">
              <a:solidFill>
                <a:schemeClr val="accent2"/>
              </a:solidFill>
              <a:round/>
            </a:ln>
            <a:effectLst/>
          </c:spPr>
          <c:marker>
            <c:symbol val="none"/>
          </c:marker>
          <c:dLbls>
            <c:dLbl>
              <c:idx val="7"/>
              <c:layout>
                <c:manualLayout>
                  <c:x val="0"/>
                  <c:y val="-9.2592592592593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1D-40F4-9E8D-2B898E9FE43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CHARTS!$B$34:$I$34</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CHARTS!$B$36:$I$36</c:f>
              <c:numCache>
                <c:formatCode>0.00</c:formatCode>
                <c:ptCount val="8"/>
                <c:pt idx="0">
                  <c:v>7.3</c:v>
                </c:pt>
                <c:pt idx="1">
                  <c:v>7.3</c:v>
                </c:pt>
                <c:pt idx="2">
                  <c:v>7.3</c:v>
                </c:pt>
                <c:pt idx="3">
                  <c:v>7.3</c:v>
                </c:pt>
                <c:pt idx="4">
                  <c:v>7.3</c:v>
                </c:pt>
                <c:pt idx="5">
                  <c:v>7.3</c:v>
                </c:pt>
                <c:pt idx="6">
                  <c:v>7.3</c:v>
                </c:pt>
                <c:pt idx="7">
                  <c:v>7.3</c:v>
                </c:pt>
              </c:numCache>
            </c:numRef>
          </c:val>
          <c:smooth val="0"/>
          <c:extLst>
            <c:ext xmlns:c16="http://schemas.microsoft.com/office/drawing/2014/chart" uri="{C3380CC4-5D6E-409C-BE32-E72D297353CC}">
              <c16:uniqueId val="{00000002-221D-40F4-9E8D-2B898E9FE430}"/>
            </c:ext>
          </c:extLst>
        </c:ser>
        <c:ser>
          <c:idx val="2"/>
          <c:order val="2"/>
          <c:tx>
            <c:strRef>
              <c:f>CHARTS!$A$37</c:f>
              <c:strCache>
                <c:ptCount val="1"/>
                <c:pt idx="0">
                  <c:v>LDP Baseline</c:v>
                </c:pt>
              </c:strCache>
            </c:strRef>
          </c:tx>
          <c:spPr>
            <a:ln w="28575" cap="rnd">
              <a:solidFill>
                <a:schemeClr val="accent3"/>
              </a:solidFill>
              <a:round/>
            </a:ln>
            <a:effectLst/>
          </c:spPr>
          <c:marker>
            <c:symbol val="none"/>
          </c:marker>
          <c:dLbls>
            <c:dLbl>
              <c:idx val="7"/>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1D-40F4-9E8D-2B898E9FE4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CHARTS!$B$34:$I$34</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CHARTS!$B$37:$I$37</c:f>
              <c:numCache>
                <c:formatCode>0.00</c:formatCode>
                <c:ptCount val="8"/>
                <c:pt idx="0">
                  <c:v>7.33</c:v>
                </c:pt>
                <c:pt idx="1">
                  <c:v>7.33</c:v>
                </c:pt>
                <c:pt idx="2">
                  <c:v>7.33</c:v>
                </c:pt>
                <c:pt idx="3">
                  <c:v>7.33</c:v>
                </c:pt>
                <c:pt idx="4">
                  <c:v>7.33</c:v>
                </c:pt>
                <c:pt idx="5">
                  <c:v>7.33</c:v>
                </c:pt>
                <c:pt idx="6">
                  <c:v>7.33</c:v>
                </c:pt>
                <c:pt idx="7">
                  <c:v>7.33</c:v>
                </c:pt>
              </c:numCache>
            </c:numRef>
          </c:val>
          <c:smooth val="0"/>
          <c:extLst>
            <c:ext xmlns:c16="http://schemas.microsoft.com/office/drawing/2014/chart" uri="{C3380CC4-5D6E-409C-BE32-E72D297353CC}">
              <c16:uniqueId val="{00000004-221D-40F4-9E8D-2B898E9FE430}"/>
            </c:ext>
          </c:extLst>
        </c:ser>
        <c:dLbls>
          <c:showLegendKey val="0"/>
          <c:showVal val="0"/>
          <c:showCatName val="0"/>
          <c:showSerName val="0"/>
          <c:showPercent val="0"/>
          <c:showBubbleSize val="0"/>
        </c:dLbls>
        <c:marker val="1"/>
        <c:smooth val="0"/>
        <c:axId val="418823504"/>
        <c:axId val="418818584"/>
      </c:lineChart>
      <c:catAx>
        <c:axId val="418823504"/>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18818584"/>
        <c:crosses val="autoZero"/>
        <c:auto val="1"/>
        <c:lblAlgn val="ctr"/>
        <c:lblOffset val="100"/>
        <c:noMultiLvlLbl val="0"/>
      </c:catAx>
      <c:valAx>
        <c:axId val="418818584"/>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18823504"/>
        <c:crosses val="autoZero"/>
        <c:crossBetween val="between"/>
        <c:majorUnit val="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dirty="0"/>
              <a:t>% Feeling</a:t>
            </a:r>
            <a:r>
              <a:rPr lang="en-GB" b="1" baseline="0" dirty="0"/>
              <a:t> Lonely Some of the Time or Often / Always</a:t>
            </a:r>
            <a:endParaRPr lang="en-GB"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CHARTS!$A$53</c:f>
              <c:strCache>
                <c:ptCount val="1"/>
                <c:pt idx="0">
                  <c:v>Lonlieness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CHARTS!$B$52:$I$52</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CHARTS!$B$53:$I$53</c:f>
              <c:numCache>
                <c:formatCode>0.00%</c:formatCode>
                <c:ptCount val="8"/>
                <c:pt idx="0">
                  <c:v>0.29299999999999998</c:v>
                </c:pt>
                <c:pt idx="1">
                  <c:v>0.34</c:v>
                </c:pt>
                <c:pt idx="2" formatCode="0%">
                  <c:v>0.27</c:v>
                </c:pt>
                <c:pt idx="3">
                  <c:v>0.30099999999999999</c:v>
                </c:pt>
                <c:pt idx="4">
                  <c:v>0.47699999999999998</c:v>
                </c:pt>
                <c:pt idx="5">
                  <c:v>0.311</c:v>
                </c:pt>
                <c:pt idx="6">
                  <c:v>0.33600000000000002</c:v>
                </c:pt>
                <c:pt idx="7">
                  <c:v>0.34</c:v>
                </c:pt>
              </c:numCache>
            </c:numRef>
          </c:val>
          <c:extLst>
            <c:ext xmlns:c16="http://schemas.microsoft.com/office/drawing/2014/chart" uri="{C3380CC4-5D6E-409C-BE32-E72D297353CC}">
              <c16:uniqueId val="{00000000-113A-47EE-A07B-C6285E0CF35C}"/>
            </c:ext>
          </c:extLst>
        </c:ser>
        <c:dLbls>
          <c:showLegendKey val="0"/>
          <c:showVal val="0"/>
          <c:showCatName val="0"/>
          <c:showSerName val="0"/>
          <c:showPercent val="0"/>
          <c:showBubbleSize val="0"/>
        </c:dLbls>
        <c:gapWidth val="50"/>
        <c:overlap val="-27"/>
        <c:axId val="651094048"/>
        <c:axId val="651084864"/>
      </c:barChart>
      <c:lineChart>
        <c:grouping val="standard"/>
        <c:varyColors val="0"/>
        <c:ser>
          <c:idx val="1"/>
          <c:order val="1"/>
          <c:tx>
            <c:strRef>
              <c:f>CHARTS!$A$54</c:f>
              <c:strCache>
                <c:ptCount val="1"/>
                <c:pt idx="0">
                  <c:v>National Baseline</c:v>
                </c:pt>
              </c:strCache>
            </c:strRef>
          </c:tx>
          <c:spPr>
            <a:ln w="28575" cap="rnd">
              <a:solidFill>
                <a:schemeClr val="accent2"/>
              </a:solidFill>
              <a:round/>
            </a:ln>
            <a:effectLst/>
          </c:spPr>
          <c:marker>
            <c:symbol val="none"/>
          </c:marker>
          <c:cat>
            <c:strRef>
              <c:f>CHARTS!$B$52:$I$52</c:f>
              <c:strCache>
                <c:ptCount val="8"/>
                <c:pt idx="0">
                  <c:v>General Population</c:v>
                </c:pt>
                <c:pt idx="1">
                  <c:v>IMD 1-4</c:v>
                </c:pt>
                <c:pt idx="2">
                  <c:v>Families</c:v>
                </c:pt>
                <c:pt idx="3">
                  <c:v>65+</c:v>
                </c:pt>
                <c:pt idx="4">
                  <c:v>Mental Health</c:v>
                </c:pt>
                <c:pt idx="5">
                  <c:v>Key Workers</c:v>
                </c:pt>
                <c:pt idx="6">
                  <c:v>Employment Change</c:v>
                </c:pt>
                <c:pt idx="7">
                  <c:v>Poor Financial Forecast</c:v>
                </c:pt>
              </c:strCache>
            </c:strRef>
          </c:cat>
          <c:val>
            <c:numRef>
              <c:f>CHARTS!$B$54:$I$54</c:f>
              <c:numCache>
                <c:formatCode>0%</c:formatCode>
                <c:ptCount val="8"/>
                <c:pt idx="0">
                  <c:v>0.23</c:v>
                </c:pt>
                <c:pt idx="1">
                  <c:v>0.23</c:v>
                </c:pt>
                <c:pt idx="2">
                  <c:v>0.23</c:v>
                </c:pt>
                <c:pt idx="3">
                  <c:v>0.23</c:v>
                </c:pt>
                <c:pt idx="4">
                  <c:v>0.23</c:v>
                </c:pt>
                <c:pt idx="5">
                  <c:v>0.23</c:v>
                </c:pt>
                <c:pt idx="6">
                  <c:v>0.23</c:v>
                </c:pt>
                <c:pt idx="7">
                  <c:v>0.23</c:v>
                </c:pt>
              </c:numCache>
            </c:numRef>
          </c:val>
          <c:smooth val="0"/>
          <c:extLst>
            <c:ext xmlns:c16="http://schemas.microsoft.com/office/drawing/2014/chart" uri="{C3380CC4-5D6E-409C-BE32-E72D297353CC}">
              <c16:uniqueId val="{00000002-113A-47EE-A07B-C6285E0CF35C}"/>
            </c:ext>
          </c:extLst>
        </c:ser>
        <c:dLbls>
          <c:showLegendKey val="0"/>
          <c:showVal val="0"/>
          <c:showCatName val="0"/>
          <c:showSerName val="0"/>
          <c:showPercent val="0"/>
          <c:showBubbleSize val="0"/>
        </c:dLbls>
        <c:marker val="1"/>
        <c:smooth val="0"/>
        <c:axId val="651094048"/>
        <c:axId val="651084864"/>
      </c:lineChart>
      <c:catAx>
        <c:axId val="65109404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1084864"/>
        <c:crosses val="autoZero"/>
        <c:auto val="1"/>
        <c:lblAlgn val="ctr"/>
        <c:lblOffset val="100"/>
        <c:noMultiLvlLbl val="0"/>
      </c:catAx>
      <c:valAx>
        <c:axId val="651084864"/>
        <c:scaling>
          <c:orientation val="minMax"/>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109404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hannah.taylor@essex..gov.u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200" dirty="0">
                <a:latin typeface="Century Gothic" panose="020B0502020202020204" pitchFamily="34" charset="0"/>
              </a:rPr>
              <a:t>State of Life Findings for </a:t>
            </a:r>
            <a:br>
              <a:rPr lang="en-GB" sz="4200" dirty="0">
                <a:latin typeface="Century Gothic" panose="020B0502020202020204" pitchFamily="34" charset="0"/>
              </a:rPr>
            </a:br>
            <a:r>
              <a:rPr lang="en-GB" sz="4200" dirty="0">
                <a:latin typeface="Century Gothic" panose="020B0502020202020204" pitchFamily="34" charset="0"/>
              </a:rPr>
              <a:t>Active Essex and Essex LDP v.1</a:t>
            </a:r>
          </a:p>
        </p:txBody>
      </p:sp>
      <p:sp>
        <p:nvSpPr>
          <p:cNvPr id="3" name="Subtitle 2"/>
          <p:cNvSpPr>
            <a:spLocks noGrp="1"/>
          </p:cNvSpPr>
          <p:nvPr>
            <p:ph type="subTitle" idx="1"/>
          </p:nvPr>
        </p:nvSpPr>
        <p:spPr/>
        <p:txBody>
          <a:bodyPr/>
          <a:lstStyle/>
          <a:p>
            <a:r>
              <a:rPr lang="en-GB" dirty="0">
                <a:latin typeface="Century Gothic" panose="020B0502020202020204" pitchFamily="34" charset="0"/>
              </a:rPr>
              <a:t>Research &amp; Citizen Insight</a:t>
            </a:r>
          </a:p>
        </p:txBody>
      </p:sp>
      <p:sp>
        <p:nvSpPr>
          <p:cNvPr id="4" name="Text Placeholder 3"/>
          <p:cNvSpPr>
            <a:spLocks noGrp="1"/>
          </p:cNvSpPr>
          <p:nvPr>
            <p:ph type="body" sz="quarter" idx="11"/>
          </p:nvPr>
        </p:nvSpPr>
        <p:spPr/>
        <p:txBody>
          <a:bodyPr/>
          <a:lstStyle/>
          <a:p>
            <a:r>
              <a:rPr lang="en-GB" dirty="0">
                <a:latin typeface="Century Gothic" panose="020B0502020202020204" pitchFamily="34" charset="0"/>
              </a:rPr>
              <a:t>w/b 13</a:t>
            </a:r>
            <a:r>
              <a:rPr lang="en-GB" baseline="30000" dirty="0">
                <a:latin typeface="Century Gothic" panose="020B0502020202020204" pitchFamily="34" charset="0"/>
              </a:rPr>
              <a:t>th</a:t>
            </a:r>
            <a:r>
              <a:rPr lang="en-GB" dirty="0">
                <a:latin typeface="Century Gothic" panose="020B0502020202020204" pitchFamily="34" charset="0"/>
              </a:rPr>
              <a:t> April – w/b 4</a:t>
            </a:r>
            <a:r>
              <a:rPr lang="en-GB" baseline="30000" dirty="0">
                <a:latin typeface="Century Gothic" panose="020B0502020202020204" pitchFamily="34" charset="0"/>
              </a:rPr>
              <a:t>th</a:t>
            </a:r>
            <a:r>
              <a:rPr lang="en-GB" dirty="0">
                <a:latin typeface="Century Gothic" panose="020B0502020202020204" pitchFamily="34" charset="0"/>
              </a:rPr>
              <a:t> May</a:t>
            </a:r>
          </a:p>
        </p:txBody>
      </p:sp>
    </p:spTree>
    <p:extLst>
      <p:ext uri="{BB962C8B-B14F-4D97-AF65-F5344CB8AC3E}">
        <p14:creationId xmlns:p14="http://schemas.microsoft.com/office/powerpoint/2010/main" val="62147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6F609-C4E6-4BB2-B2A9-C5138E9260A1}"/>
              </a:ext>
            </a:extLst>
          </p:cNvPr>
          <p:cNvSpPr>
            <a:spLocks noGrp="1"/>
          </p:cNvSpPr>
          <p:nvPr>
            <p:ph sz="quarter" idx="10"/>
          </p:nvPr>
        </p:nvSpPr>
        <p:spPr>
          <a:xfrm>
            <a:off x="467928" y="980728"/>
            <a:ext cx="8208144" cy="2592289"/>
          </a:xfrm>
        </p:spPr>
        <p:txBody>
          <a:bodyPr/>
          <a:lstStyle/>
          <a:p>
            <a:pPr marL="0" indent="0" algn="just">
              <a:buNone/>
            </a:pPr>
            <a:r>
              <a:rPr lang="en-GB" sz="1600" i="1" dirty="0">
                <a:latin typeface="Century Gothic" panose="020B0502020202020204" pitchFamily="34" charset="0"/>
              </a:rPr>
              <a:t>Following the announcement of the COVID-19 lockdown on 23</a:t>
            </a:r>
            <a:r>
              <a:rPr lang="en-GB" sz="1600" i="1" baseline="30000" dirty="0">
                <a:latin typeface="Century Gothic" panose="020B0502020202020204" pitchFamily="34" charset="0"/>
              </a:rPr>
              <a:t>rd</a:t>
            </a:r>
            <a:r>
              <a:rPr lang="en-GB" sz="1600" i="1" dirty="0">
                <a:latin typeface="Century Gothic" panose="020B0502020202020204" pitchFamily="34" charset="0"/>
              </a:rPr>
              <a:t> March, the University of Essex and Jump, working with the Essex Local Delivery Pilot (LDP) and ECC’s Research and Insight team, launched the State of Life survey. </a:t>
            </a:r>
          </a:p>
          <a:p>
            <a:pPr marL="0" indent="0" algn="just">
              <a:buNone/>
            </a:pPr>
            <a:endParaRPr lang="en-GB" sz="500" i="1" dirty="0">
              <a:latin typeface="Century Gothic" panose="020B0502020202020204" pitchFamily="34" charset="0"/>
            </a:endParaRPr>
          </a:p>
          <a:p>
            <a:pPr marL="0" indent="0" algn="just">
              <a:buNone/>
            </a:pPr>
            <a:r>
              <a:rPr lang="en-GB" sz="1600" i="1" dirty="0">
                <a:latin typeface="Century Gothic" panose="020B0502020202020204" pitchFamily="34" charset="0"/>
              </a:rPr>
              <a:t>The State of Life survey is web-based and distributed via social media channels. It is designed to gather key insights on wellbeing across Essex. As an online, social-media survey, the State of Life does not purport to be strictly representative of the whole-Essex population.</a:t>
            </a:r>
          </a:p>
          <a:p>
            <a:pPr marL="0" indent="0" algn="just">
              <a:buNone/>
            </a:pPr>
            <a:endParaRPr lang="en-GB" sz="500" i="1" dirty="0">
              <a:latin typeface="Century Gothic" panose="020B0502020202020204" pitchFamily="34" charset="0"/>
            </a:endParaRPr>
          </a:p>
          <a:p>
            <a:pPr marL="0" indent="0" algn="just">
              <a:buNone/>
            </a:pPr>
            <a:r>
              <a:rPr lang="en-GB" sz="1600" i="1" dirty="0">
                <a:latin typeface="Century Gothic" panose="020B0502020202020204" pitchFamily="34" charset="0"/>
              </a:rPr>
              <a:t>Data in this report is for weeks 1-4 of the survey (w/b 13</a:t>
            </a:r>
            <a:r>
              <a:rPr lang="en-GB" sz="1600" i="1" baseline="30000" dirty="0">
                <a:latin typeface="Century Gothic" panose="020B0502020202020204" pitchFamily="34" charset="0"/>
              </a:rPr>
              <a:t>th</a:t>
            </a:r>
            <a:r>
              <a:rPr lang="en-GB" sz="1600" i="1" dirty="0">
                <a:latin typeface="Century Gothic" panose="020B0502020202020204" pitchFamily="34" charset="0"/>
              </a:rPr>
              <a:t> April – w/b 4</a:t>
            </a:r>
            <a:r>
              <a:rPr lang="en-GB" sz="1600" i="1" baseline="30000" dirty="0">
                <a:latin typeface="Century Gothic" panose="020B0502020202020204" pitchFamily="34" charset="0"/>
              </a:rPr>
              <a:t>th</a:t>
            </a:r>
            <a:r>
              <a:rPr lang="en-GB" sz="1600" i="1" dirty="0">
                <a:latin typeface="Century Gothic" panose="020B0502020202020204" pitchFamily="34" charset="0"/>
              </a:rPr>
              <a:t> May) with a sample size of 920 respondents. </a:t>
            </a:r>
          </a:p>
          <a:p>
            <a:pPr marL="0" indent="0" algn="just">
              <a:buNone/>
            </a:pPr>
            <a:endParaRPr lang="en-GB" sz="1600" i="1" dirty="0">
              <a:latin typeface="Century Gothic" panose="020B0502020202020204" pitchFamily="34" charset="0"/>
            </a:endParaRPr>
          </a:p>
          <a:p>
            <a:pPr marL="0" indent="0" algn="ctr">
              <a:buNone/>
            </a:pPr>
            <a:r>
              <a:rPr lang="en-GB" sz="1600" i="1" dirty="0">
                <a:latin typeface="Century Gothic" panose="020B0502020202020204" pitchFamily="34" charset="0"/>
              </a:rPr>
              <a:t>For more information or questions, please contact:</a:t>
            </a:r>
            <a:endParaRPr lang="en-GB" sz="1600" i="1" dirty="0">
              <a:latin typeface="Century Gothic" panose="020B0502020202020204" pitchFamily="34" charset="0"/>
              <a:cs typeface="Calibri"/>
            </a:endParaRPr>
          </a:p>
          <a:p>
            <a:pPr marL="0" indent="0" algn="ctr">
              <a:buNone/>
            </a:pPr>
            <a:r>
              <a:rPr lang="en-GB" sz="1600" b="1" i="1" dirty="0">
                <a:latin typeface="Century Gothic" panose="020B0502020202020204" pitchFamily="34" charset="0"/>
                <a:cs typeface="Calibri"/>
              </a:rPr>
              <a:t>Hannah Taylor, Senior Researcher </a:t>
            </a:r>
            <a:r>
              <a:rPr lang="en-GB" sz="1600" i="1" dirty="0">
                <a:latin typeface="Century Gothic" panose="020B0502020202020204" pitchFamily="34" charset="0"/>
                <a:cs typeface="Calibri"/>
              </a:rPr>
              <a:t>– </a:t>
            </a:r>
            <a:r>
              <a:rPr lang="en-GB" sz="1600" i="1" dirty="0">
                <a:latin typeface="Century Gothic" panose="020B0502020202020204" pitchFamily="34" charset="0"/>
                <a:cs typeface="Calibri"/>
                <a:hlinkClick r:id="rId2"/>
              </a:rPr>
              <a:t>hannah.</a:t>
            </a:r>
            <a:r>
              <a:rPr lang="en-GB" sz="1600" i="1" dirty="0" err="1">
                <a:latin typeface="Century Gothic" panose="020B0502020202020204" pitchFamily="34" charset="0"/>
                <a:cs typeface="Calibri"/>
                <a:hlinkClick r:id="rId2"/>
              </a:rPr>
              <a:t>taylor@essex</a:t>
            </a:r>
            <a:r>
              <a:rPr lang="en-GB" sz="1600" i="1" dirty="0">
                <a:latin typeface="Century Gothic" panose="020B0502020202020204" pitchFamily="34" charset="0"/>
                <a:cs typeface="Calibri"/>
                <a:hlinkClick r:id="rId2"/>
              </a:rPr>
              <a:t>..gov.uk</a:t>
            </a:r>
            <a:endParaRPr lang="en-GB" sz="1600" i="1" dirty="0">
              <a:latin typeface="Century Gothic" panose="020B0502020202020204" pitchFamily="34" charset="0"/>
              <a:cs typeface="Calibri"/>
            </a:endParaRPr>
          </a:p>
          <a:p>
            <a:pPr marL="0" indent="0" algn="just">
              <a:buNone/>
            </a:pPr>
            <a:endParaRPr lang="en-GB" dirty="0"/>
          </a:p>
        </p:txBody>
      </p:sp>
    </p:spTree>
    <p:extLst>
      <p:ext uri="{BB962C8B-B14F-4D97-AF65-F5344CB8AC3E}">
        <p14:creationId xmlns:p14="http://schemas.microsoft.com/office/powerpoint/2010/main" val="354805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A4AE7-3FDF-4889-A632-D38DAFD80721}"/>
              </a:ext>
            </a:extLst>
          </p:cNvPr>
          <p:cNvSpPr>
            <a:spLocks noGrp="1"/>
          </p:cNvSpPr>
          <p:nvPr>
            <p:ph sz="quarter" idx="10"/>
          </p:nvPr>
        </p:nvSpPr>
        <p:spPr>
          <a:xfrm>
            <a:off x="467544" y="404665"/>
            <a:ext cx="8208144" cy="6120680"/>
          </a:xfrm>
        </p:spPr>
        <p:txBody>
          <a:bodyPr/>
          <a:lstStyle/>
          <a:p>
            <a:pPr marL="0" indent="0">
              <a:buNone/>
            </a:pPr>
            <a:r>
              <a:rPr lang="en-GB" b="1" dirty="0">
                <a:latin typeface="Century Gothic" panose="020B0502020202020204" pitchFamily="34" charset="0"/>
              </a:rPr>
              <a:t>Key Findings:</a:t>
            </a:r>
          </a:p>
          <a:p>
            <a:pPr marL="0" indent="0">
              <a:buNone/>
            </a:pPr>
            <a:endParaRPr lang="en-GB" sz="500" b="1" dirty="0">
              <a:latin typeface="Century Gothic" panose="020B0502020202020204" pitchFamily="34" charset="0"/>
            </a:endParaRPr>
          </a:p>
          <a:p>
            <a:pPr algn="just"/>
            <a:r>
              <a:rPr lang="en-GB" sz="1600" dirty="0">
                <a:latin typeface="Century Gothic" panose="020B0502020202020204" pitchFamily="34" charset="0"/>
              </a:rPr>
              <a:t>Similar to Sport England findings, respondents are reporting increased physical activity but the % active is similar to baseline (Active Lives).</a:t>
            </a:r>
          </a:p>
          <a:p>
            <a:pPr algn="just"/>
            <a:r>
              <a:rPr lang="en-GB" sz="1600" dirty="0">
                <a:latin typeface="Century Gothic" panose="020B0502020202020204" pitchFamily="34" charset="0"/>
              </a:rPr>
              <a:t>Those living in areas of </a:t>
            </a:r>
            <a:r>
              <a:rPr lang="en-GB" sz="1600" b="1" dirty="0">
                <a:latin typeface="Century Gothic" panose="020B0502020202020204" pitchFamily="34" charset="0"/>
              </a:rPr>
              <a:t>deprivation</a:t>
            </a:r>
            <a:r>
              <a:rPr lang="en-GB" sz="1600" dirty="0">
                <a:latin typeface="Century Gothic" panose="020B0502020202020204" pitchFamily="34" charset="0"/>
              </a:rPr>
              <a:t> (IMD 1-4) continue to have poorer outcomes than average including higher levels of inactivity, lower levels of motivation for physical activity, worse than average performance across all 4 wellbeing measures, lower than average trust in neighbours and higher than average loneliness.  </a:t>
            </a:r>
          </a:p>
          <a:p>
            <a:pPr algn="just"/>
            <a:r>
              <a:rPr lang="en-GB" sz="1600" b="1" dirty="0">
                <a:latin typeface="Century Gothic" panose="020B0502020202020204" pitchFamily="34" charset="0"/>
              </a:rPr>
              <a:t>Families</a:t>
            </a:r>
            <a:r>
              <a:rPr lang="en-GB" sz="1600" dirty="0">
                <a:latin typeface="Century Gothic" panose="020B0502020202020204" pitchFamily="34" charset="0"/>
              </a:rPr>
              <a:t> are generally doing well; they are no longer more inactive than average and their motivation for physical activity is above average.  They also report higher than average life satisfaction and lower than average loneliness.</a:t>
            </a:r>
          </a:p>
          <a:p>
            <a:pPr algn="just"/>
            <a:r>
              <a:rPr lang="en-GB" sz="1600" b="1" dirty="0">
                <a:latin typeface="Century Gothic" panose="020B0502020202020204" pitchFamily="34" charset="0"/>
              </a:rPr>
              <a:t>Older people </a:t>
            </a:r>
            <a:r>
              <a:rPr lang="en-GB" sz="1600" dirty="0">
                <a:latin typeface="Century Gothic" panose="020B0502020202020204" pitchFamily="34" charset="0"/>
              </a:rPr>
              <a:t>continue to be more inactive than average and have lower than average levels of capability, opportunity and motivation for physical activity.  However they perform well on the wellbeing measures, have higher than average levels of neighbourhood trust and levels of loneliness are only slightly higher than average.</a:t>
            </a:r>
          </a:p>
          <a:p>
            <a:pPr algn="just"/>
            <a:r>
              <a:rPr lang="en-GB" sz="1600" dirty="0">
                <a:latin typeface="Century Gothic" panose="020B0502020202020204" pitchFamily="34" charset="0"/>
              </a:rPr>
              <a:t>Those reporting to have a long-term </a:t>
            </a:r>
            <a:r>
              <a:rPr lang="en-GB" sz="1600" b="1" dirty="0">
                <a:latin typeface="Century Gothic" panose="020B0502020202020204" pitchFamily="34" charset="0"/>
              </a:rPr>
              <a:t>mental health </a:t>
            </a:r>
            <a:r>
              <a:rPr lang="en-GB" sz="1600" dirty="0">
                <a:latin typeface="Century Gothic" panose="020B0502020202020204" pitchFamily="34" charset="0"/>
              </a:rPr>
              <a:t>condition have the poorest outcomes of all groups.  They report higher than average levels of inactivity and low levels of capability, opportunity and motivation for physical activity.  They perform worst in all 4 wellbeing measure with the highest level of anxiety and the lowest levels of happiness, life satisfaction and worthwhile.  They also report lower than average levels of neighbourhood trust and much higher than average levels of loneliness. </a:t>
            </a:r>
          </a:p>
          <a:p>
            <a:endParaRPr lang="en-GB" dirty="0"/>
          </a:p>
        </p:txBody>
      </p:sp>
    </p:spTree>
    <p:extLst>
      <p:ext uri="{BB962C8B-B14F-4D97-AF65-F5344CB8AC3E}">
        <p14:creationId xmlns:p14="http://schemas.microsoft.com/office/powerpoint/2010/main" val="276597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7308DA1-685E-4348-BB58-6580856FE7B5}"/>
              </a:ext>
            </a:extLst>
          </p:cNvPr>
          <p:cNvGraphicFramePr>
            <a:graphicFrameLocks/>
          </p:cNvGraphicFramePr>
          <p:nvPr>
            <p:extLst>
              <p:ext uri="{D42A27DB-BD31-4B8C-83A1-F6EECF244321}">
                <p14:modId xmlns:p14="http://schemas.microsoft.com/office/powerpoint/2010/main" val="2702747394"/>
              </p:ext>
            </p:extLst>
          </p:nvPr>
        </p:nvGraphicFramePr>
        <p:xfrm>
          <a:off x="3348811" y="3284984"/>
          <a:ext cx="5508612" cy="3314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F231B51-3A79-4840-AB1E-34C4241CABE4}"/>
              </a:ext>
            </a:extLst>
          </p:cNvPr>
          <p:cNvGraphicFramePr>
            <a:graphicFrameLocks/>
          </p:cNvGraphicFramePr>
          <p:nvPr>
            <p:extLst>
              <p:ext uri="{D42A27DB-BD31-4B8C-83A1-F6EECF244321}">
                <p14:modId xmlns:p14="http://schemas.microsoft.com/office/powerpoint/2010/main" val="3488867053"/>
              </p:ext>
            </p:extLst>
          </p:nvPr>
        </p:nvGraphicFramePr>
        <p:xfrm>
          <a:off x="286577" y="3284984"/>
          <a:ext cx="2916324" cy="3323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F18A5C0-6AA5-486A-A677-F024560ED34C}"/>
              </a:ext>
            </a:extLst>
          </p:cNvPr>
          <p:cNvGraphicFramePr>
            <a:graphicFrameLocks/>
          </p:cNvGraphicFramePr>
          <p:nvPr>
            <p:extLst>
              <p:ext uri="{D42A27DB-BD31-4B8C-83A1-F6EECF244321}">
                <p14:modId xmlns:p14="http://schemas.microsoft.com/office/powerpoint/2010/main" val="889158688"/>
              </p:ext>
            </p:extLst>
          </p:nvPr>
        </p:nvGraphicFramePr>
        <p:xfrm>
          <a:off x="4572000" y="249024"/>
          <a:ext cx="4284476" cy="289194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48E839E-1815-485E-9830-A4AB1DB3D7D7}"/>
              </a:ext>
            </a:extLst>
          </p:cNvPr>
          <p:cNvSpPr txBox="1"/>
          <p:nvPr/>
        </p:nvSpPr>
        <p:spPr>
          <a:xfrm>
            <a:off x="287524" y="171505"/>
            <a:ext cx="4140460" cy="3077766"/>
          </a:xfrm>
          <a:prstGeom prst="rect">
            <a:avLst/>
          </a:prstGeom>
          <a:noFill/>
        </p:spPr>
        <p:txBody>
          <a:bodyPr wrap="square" rtlCol="0">
            <a:spAutoFit/>
          </a:bodyPr>
          <a:lstStyle/>
          <a:p>
            <a:pPr algn="just"/>
            <a:r>
              <a:rPr lang="en-GB" sz="1350" dirty="0">
                <a:latin typeface="Century Gothic" panose="020B0502020202020204" pitchFamily="34" charset="0"/>
              </a:rPr>
              <a:t>A reported increase in the number of days active compared to before COVID-19 restrictions has been observed across all 4 weeks.  The % Active (150+ minutes a week) is similar to baseline (Active Lives Nov 18-19) and has stayed reasonably consistent over the 4 weeks; any differences are likely to be a result of differences in the sample.</a:t>
            </a:r>
          </a:p>
          <a:p>
            <a:pPr algn="just"/>
            <a:endParaRPr lang="en-GB" sz="500" dirty="0">
              <a:latin typeface="Century Gothic" panose="020B0502020202020204" pitchFamily="34" charset="0"/>
            </a:endParaRPr>
          </a:p>
          <a:p>
            <a:pPr algn="just"/>
            <a:r>
              <a:rPr lang="en-GB" sz="1350" dirty="0">
                <a:latin typeface="Century Gothic" panose="020B0502020202020204" pitchFamily="34" charset="0"/>
              </a:rPr>
              <a:t>Higher rates of inactivity were found among those living in areas of deprivation, older people (65+) and those with poor mental health; consistent with LDP baseline data.  However families are no longer more inactive than average.</a:t>
            </a:r>
          </a:p>
        </p:txBody>
      </p:sp>
    </p:spTree>
    <p:extLst>
      <p:ext uri="{BB962C8B-B14F-4D97-AF65-F5344CB8AC3E}">
        <p14:creationId xmlns:p14="http://schemas.microsoft.com/office/powerpoint/2010/main" val="239541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F160113-63DD-4D66-8763-3C06FCD3AD29}"/>
              </a:ext>
            </a:extLst>
          </p:cNvPr>
          <p:cNvGraphicFramePr>
            <a:graphicFrameLocks/>
          </p:cNvGraphicFramePr>
          <p:nvPr>
            <p:extLst>
              <p:ext uri="{D42A27DB-BD31-4B8C-83A1-F6EECF244321}">
                <p14:modId xmlns:p14="http://schemas.microsoft.com/office/powerpoint/2010/main" val="2095008946"/>
              </p:ext>
            </p:extLst>
          </p:nvPr>
        </p:nvGraphicFramePr>
        <p:xfrm>
          <a:off x="251520" y="260648"/>
          <a:ext cx="864096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5FF3D24-9139-4E96-916D-53F9CB5AE0B3}"/>
              </a:ext>
            </a:extLst>
          </p:cNvPr>
          <p:cNvSpPr txBox="1"/>
          <p:nvPr/>
        </p:nvSpPr>
        <p:spPr>
          <a:xfrm>
            <a:off x="251520" y="3985769"/>
            <a:ext cx="8640960" cy="2646878"/>
          </a:xfrm>
          <a:prstGeom prst="rect">
            <a:avLst/>
          </a:prstGeom>
          <a:noFill/>
        </p:spPr>
        <p:txBody>
          <a:bodyPr wrap="square" rtlCol="0">
            <a:spAutoFit/>
          </a:bodyPr>
          <a:lstStyle/>
          <a:p>
            <a:pPr algn="just"/>
            <a:r>
              <a:rPr lang="en-GB" sz="1300" dirty="0">
                <a:latin typeface="Century Gothic" panose="020B0502020202020204" pitchFamily="34" charset="0"/>
              </a:rPr>
              <a:t>Overall 83.7% of respondents agreed or strongly agreed that they have the ability to be physically active.  Capability was higher than average for those with children under 16 (84.8%) and key workers (86.5%).  It was lower than average for those living in areas of deprivation (79.7%), over 65s (77.7%) and those with a long-term mental health condition (69.5%).</a:t>
            </a:r>
          </a:p>
          <a:p>
            <a:pPr algn="just"/>
            <a:endParaRPr lang="en-GB" sz="500" dirty="0">
              <a:latin typeface="Century Gothic" panose="020B0502020202020204" pitchFamily="34" charset="0"/>
            </a:endParaRPr>
          </a:p>
          <a:p>
            <a:pPr algn="just"/>
            <a:r>
              <a:rPr lang="en-GB" sz="1300" dirty="0">
                <a:latin typeface="Century Gothic" panose="020B0502020202020204" pitchFamily="34" charset="0"/>
              </a:rPr>
              <a:t>Overall 76.3% of respondents agreed or strongly agreed that they have the opportunity to be physically active.  Opportunity was higher than average for key workers (81.1%) and those who have been furloughed, had hours reduced or have lost their job (81.3%).  It was lower than average for those living in areas of deprivation (73.1%), over 65s (70.9%) and those with a long-term mental health condition (62.5%).</a:t>
            </a:r>
          </a:p>
          <a:p>
            <a:pPr algn="just"/>
            <a:endParaRPr lang="en-GB" sz="500" dirty="0">
              <a:latin typeface="Century Gothic" panose="020B0502020202020204" pitchFamily="34" charset="0"/>
            </a:endParaRPr>
          </a:p>
          <a:p>
            <a:pPr algn="just"/>
            <a:r>
              <a:rPr lang="en-GB" sz="1300" dirty="0">
                <a:latin typeface="Century Gothic" panose="020B0502020202020204" pitchFamily="34" charset="0"/>
              </a:rPr>
              <a:t>Overall 64.9% of respondents agreed or strongly agreed that they find exercise enjoyable and satisfying.  Motivation was higher than average for those with children under 16 (67.6%).  It was lower than average for those living in areas of deprivation (55.7%), those with a long-term mental health condition (47.7%) and those who have been furloughed, had hours reduced or have lost their job (62.5%).</a:t>
            </a:r>
          </a:p>
        </p:txBody>
      </p:sp>
    </p:spTree>
    <p:extLst>
      <p:ext uri="{BB962C8B-B14F-4D97-AF65-F5344CB8AC3E}">
        <p14:creationId xmlns:p14="http://schemas.microsoft.com/office/powerpoint/2010/main" val="244627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047FA01-EEA2-4F72-B521-49E5E233A177}"/>
              </a:ext>
            </a:extLst>
          </p:cNvPr>
          <p:cNvSpPr txBox="1"/>
          <p:nvPr/>
        </p:nvSpPr>
        <p:spPr>
          <a:xfrm>
            <a:off x="181945" y="71804"/>
            <a:ext cx="2517847" cy="6824945"/>
          </a:xfrm>
          <a:prstGeom prst="rect">
            <a:avLst/>
          </a:prstGeom>
          <a:noFill/>
        </p:spPr>
        <p:txBody>
          <a:bodyPr wrap="square" rtlCol="0">
            <a:spAutoFit/>
          </a:bodyPr>
          <a:lstStyle/>
          <a:p>
            <a:pPr algn="just"/>
            <a:r>
              <a:rPr lang="en-GB" sz="1250" dirty="0">
                <a:latin typeface="Century Gothic" panose="020B0502020202020204" pitchFamily="34" charset="0"/>
              </a:rPr>
              <a:t>Respondents were asked to rate how happy they felt in the previous day from 1 to 10.  The average score given was 6.14.  This level of self-reported happiness is lower than found in both the most recently published Active Lives data and the LDP baseline survey (Nov-Dec 2019). Happiness scores are highest among older people (6.62) and lowest among those living in areas of deprivation (5.85) and those with a long-term mental health condition (5.13).  </a:t>
            </a:r>
          </a:p>
          <a:p>
            <a:pPr algn="just"/>
            <a:endParaRPr lang="en-GB" sz="500" dirty="0">
              <a:latin typeface="Century Gothic" panose="020B0502020202020204" pitchFamily="34" charset="0"/>
            </a:endParaRPr>
          </a:p>
          <a:p>
            <a:pPr algn="just"/>
            <a:r>
              <a:rPr lang="en-GB" sz="1250" dirty="0">
                <a:latin typeface="Century Gothic" panose="020B0502020202020204" pitchFamily="34" charset="0"/>
              </a:rPr>
              <a:t>Respondents were also asked to rate how anxious they felt in the previous day 1-10. The average score given was 4.40. These levels of anxiety are higher than the recent Active Lives data and LDP baseline. Anxiety scores are lowest among over 65s (3.72) and highest among those who have experienced a change to their employment (4.81) or expect to be financially worse off this time next year (4.79) and those with a long-term mental health condition (5.86).</a:t>
            </a:r>
          </a:p>
        </p:txBody>
      </p:sp>
      <p:graphicFrame>
        <p:nvGraphicFramePr>
          <p:cNvPr id="6" name="Chart 5">
            <a:extLst>
              <a:ext uri="{FF2B5EF4-FFF2-40B4-BE49-F238E27FC236}">
                <a16:creationId xmlns:a16="http://schemas.microsoft.com/office/drawing/2014/main" id="{5940F9D0-9855-41F0-A474-77358A0C6589}"/>
              </a:ext>
            </a:extLst>
          </p:cNvPr>
          <p:cNvGraphicFramePr>
            <a:graphicFrameLocks/>
          </p:cNvGraphicFramePr>
          <p:nvPr>
            <p:extLst>
              <p:ext uri="{D42A27DB-BD31-4B8C-83A1-F6EECF244321}">
                <p14:modId xmlns:p14="http://schemas.microsoft.com/office/powerpoint/2010/main" val="2554773518"/>
              </p:ext>
            </p:extLst>
          </p:nvPr>
        </p:nvGraphicFramePr>
        <p:xfrm>
          <a:off x="2769230" y="260648"/>
          <a:ext cx="6195258" cy="30314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48CF8E4-24B1-4BB7-968C-3B3E627F67F9}"/>
              </a:ext>
            </a:extLst>
          </p:cNvPr>
          <p:cNvGraphicFramePr>
            <a:graphicFrameLocks/>
          </p:cNvGraphicFramePr>
          <p:nvPr>
            <p:extLst>
              <p:ext uri="{D42A27DB-BD31-4B8C-83A1-F6EECF244321}">
                <p14:modId xmlns:p14="http://schemas.microsoft.com/office/powerpoint/2010/main" val="1791515044"/>
              </p:ext>
            </p:extLst>
          </p:nvPr>
        </p:nvGraphicFramePr>
        <p:xfrm>
          <a:off x="2769230" y="3565918"/>
          <a:ext cx="6195258" cy="3031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6325C8-18B0-4207-B0B2-7BD36E0A8EE6}"/>
              </a:ext>
            </a:extLst>
          </p:cNvPr>
          <p:cNvSpPr txBox="1"/>
          <p:nvPr/>
        </p:nvSpPr>
        <p:spPr>
          <a:xfrm>
            <a:off x="179512" y="103847"/>
            <a:ext cx="2664296" cy="6709529"/>
          </a:xfrm>
          <a:prstGeom prst="rect">
            <a:avLst/>
          </a:prstGeom>
          <a:noFill/>
        </p:spPr>
        <p:txBody>
          <a:bodyPr wrap="square" rtlCol="0">
            <a:spAutoFit/>
          </a:bodyPr>
          <a:lstStyle/>
          <a:p>
            <a:pPr algn="just"/>
            <a:r>
              <a:rPr lang="en-GB" sz="1250" dirty="0">
                <a:latin typeface="Century Gothic" panose="020B0502020202020204" pitchFamily="34" charset="0"/>
              </a:rPr>
              <a:t>Respondents were asked to rate their overall life satisfaction from 1 to 10.  The average score was 6.05. This is lower than found in both the most recently published Active Lives data and the LDP baseline (Nov-Dec 2019). Life satisfaction is highest among key workers (6.13) and older people (6.03) and lowest among those who have been furloughed, had their hours reduced or have lost their job (5.60) or expect to be financially worse off this time next year (5.71) and those with long-term mental health conditions (5.23).</a:t>
            </a:r>
          </a:p>
          <a:p>
            <a:pPr algn="just"/>
            <a:endParaRPr lang="en-GB" sz="500" dirty="0">
              <a:latin typeface="Century Gothic" panose="020B0502020202020204" pitchFamily="34" charset="0"/>
            </a:endParaRPr>
          </a:p>
          <a:p>
            <a:pPr algn="just"/>
            <a:r>
              <a:rPr lang="en-GB" sz="1250" dirty="0">
                <a:latin typeface="Century Gothic" panose="020B0502020202020204" pitchFamily="34" charset="0"/>
              </a:rPr>
              <a:t>The extent to which respondents feel things in life are worthwhile (average 7.11) is also lower the recent Active Lives data and the LDP baseline, although the differences are fairly small. Again this is highest among key workers (7.39) and over 65s (7.32) as well as families (7.25) and lowest among those who have had a change in employment (6.78) or have a poor financial forecast (6.82) and those with long-term mental health conditions (6.23).</a:t>
            </a:r>
          </a:p>
        </p:txBody>
      </p:sp>
      <p:graphicFrame>
        <p:nvGraphicFramePr>
          <p:cNvPr id="7" name="Chart 6">
            <a:extLst>
              <a:ext uri="{FF2B5EF4-FFF2-40B4-BE49-F238E27FC236}">
                <a16:creationId xmlns:a16="http://schemas.microsoft.com/office/drawing/2014/main" id="{AE0E7A1E-882C-4648-B633-7B18B9FE7B45}"/>
              </a:ext>
            </a:extLst>
          </p:cNvPr>
          <p:cNvGraphicFramePr>
            <a:graphicFrameLocks/>
          </p:cNvGraphicFramePr>
          <p:nvPr>
            <p:extLst>
              <p:ext uri="{D42A27DB-BD31-4B8C-83A1-F6EECF244321}">
                <p14:modId xmlns:p14="http://schemas.microsoft.com/office/powerpoint/2010/main" val="4066836073"/>
              </p:ext>
            </p:extLst>
          </p:nvPr>
        </p:nvGraphicFramePr>
        <p:xfrm>
          <a:off x="2934070" y="260648"/>
          <a:ext cx="6030418" cy="3314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EE183AF-C4D3-45E8-AEEA-EC34007F97B9}"/>
              </a:ext>
            </a:extLst>
          </p:cNvPr>
          <p:cNvGraphicFramePr>
            <a:graphicFrameLocks/>
          </p:cNvGraphicFramePr>
          <p:nvPr>
            <p:extLst>
              <p:ext uri="{D42A27DB-BD31-4B8C-83A1-F6EECF244321}">
                <p14:modId xmlns:p14="http://schemas.microsoft.com/office/powerpoint/2010/main" val="1371731576"/>
              </p:ext>
            </p:extLst>
          </p:nvPr>
        </p:nvGraphicFramePr>
        <p:xfrm>
          <a:off x="2934070" y="3789040"/>
          <a:ext cx="6030418"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44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42CB3BD-18D6-4C1A-94EE-D5698BCD072D}"/>
              </a:ext>
            </a:extLst>
          </p:cNvPr>
          <p:cNvGraphicFramePr>
            <a:graphicFrameLocks/>
          </p:cNvGraphicFramePr>
          <p:nvPr>
            <p:extLst>
              <p:ext uri="{D42A27DB-BD31-4B8C-83A1-F6EECF244321}">
                <p14:modId xmlns:p14="http://schemas.microsoft.com/office/powerpoint/2010/main" val="3729925928"/>
              </p:ext>
            </p:extLst>
          </p:nvPr>
        </p:nvGraphicFramePr>
        <p:xfrm>
          <a:off x="273088" y="3599250"/>
          <a:ext cx="6171120"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3D3F5F1-38A0-4DE2-9C07-C44D3CA135D9}"/>
              </a:ext>
            </a:extLst>
          </p:cNvPr>
          <p:cNvGraphicFramePr>
            <a:graphicFrameLocks/>
          </p:cNvGraphicFramePr>
          <p:nvPr>
            <p:extLst>
              <p:ext uri="{D42A27DB-BD31-4B8C-83A1-F6EECF244321}">
                <p14:modId xmlns:p14="http://schemas.microsoft.com/office/powerpoint/2010/main" val="3751592186"/>
              </p:ext>
            </p:extLst>
          </p:nvPr>
        </p:nvGraphicFramePr>
        <p:xfrm>
          <a:off x="251520" y="260648"/>
          <a:ext cx="6171120"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280AE14-EA29-41AC-BA40-45AF20CF71D8}"/>
              </a:ext>
            </a:extLst>
          </p:cNvPr>
          <p:cNvSpPr txBox="1"/>
          <p:nvPr/>
        </p:nvSpPr>
        <p:spPr>
          <a:xfrm>
            <a:off x="6516216" y="260648"/>
            <a:ext cx="2520280" cy="6517169"/>
          </a:xfrm>
          <a:prstGeom prst="rect">
            <a:avLst/>
          </a:prstGeom>
          <a:noFill/>
        </p:spPr>
        <p:txBody>
          <a:bodyPr wrap="square" rtlCol="0">
            <a:spAutoFit/>
          </a:bodyPr>
          <a:lstStyle/>
          <a:p>
            <a:pPr algn="just"/>
            <a:r>
              <a:rPr lang="en-GB" sz="1250" dirty="0">
                <a:latin typeface="Century Gothic" panose="020B0502020202020204" pitchFamily="34" charset="0"/>
              </a:rPr>
              <a:t>Overall, 63.6% of respondents agreed or strongly agreed that people in their neighbourhood could be trusted. Neighbourhood trust is higher than LDP baseline.  Trust is higher than average among older people (69.9%) and families (66.2%) and lower than average for those living in areas of deprivation (47.2%) and those with a long-term mental health condition (58.6%).</a:t>
            </a:r>
          </a:p>
          <a:p>
            <a:pPr algn="just"/>
            <a:endParaRPr lang="en-GB" sz="500" dirty="0">
              <a:latin typeface="Century Gothic" panose="020B0502020202020204" pitchFamily="34" charset="0"/>
            </a:endParaRPr>
          </a:p>
          <a:p>
            <a:pPr algn="just"/>
            <a:r>
              <a:rPr lang="en-GB" sz="1250" dirty="0">
                <a:latin typeface="Century Gothic" panose="020B0502020202020204" pitchFamily="34" charset="0"/>
              </a:rPr>
              <a:t>Overall, 29.3% of respondents reported feeling lonely some of the time, often or always. These levels of loneliness are higher than national pre-COVID baseline.  Loneliness is lower than average among those with children under 16 and higher than average among those living in areas of deprivation (34.0%), those who have been furloughed, had their hours reduced or have lost their job (33.6%) and those with a poor financial forecast. Loneliness is much higher among those with a long-term mental health condition (47.7%).</a:t>
            </a:r>
          </a:p>
        </p:txBody>
      </p:sp>
    </p:spTree>
    <p:extLst>
      <p:ext uri="{BB962C8B-B14F-4D97-AF65-F5344CB8AC3E}">
        <p14:creationId xmlns:p14="http://schemas.microsoft.com/office/powerpoint/2010/main" val="1307764523"/>
      </p:ext>
    </p:extLst>
  </p:cSld>
  <p:clrMapOvr>
    <a:masterClrMapping/>
  </p:clrMapOvr>
</p:sld>
</file>

<file path=ppt/theme/theme1.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C04D8C8797784D939F7DD0EBF84C43" ma:contentTypeVersion="9" ma:contentTypeDescription="Create a new document." ma:contentTypeScope="" ma:versionID="45c5cbd705894804c3251b89ce48648b">
  <xsd:schema xmlns:xsd="http://www.w3.org/2001/XMLSchema" xmlns:xs="http://www.w3.org/2001/XMLSchema" xmlns:p="http://schemas.microsoft.com/office/2006/metadata/properties" xmlns:ns3="36833d6c-1f4f-43c9-80ba-f86659fe7f91" targetNamespace="http://schemas.microsoft.com/office/2006/metadata/properties" ma:root="true" ma:fieldsID="8a80d079ea9ac3c61deaa73b19bd7083" ns3:_="">
    <xsd:import namespace="36833d6c-1f4f-43c9-80ba-f86659fe7f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33d6c-1f4f-43c9-80ba-f86659fe7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70676A-421E-48C9-8490-0C7F4D58B552}">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6833d6c-1f4f-43c9-80ba-f86659fe7f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BE8DED2-BF86-4C39-B9E0-007CEBCD5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33d6c-1f4f-43c9-80ba-f86659fe7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92DE8D-AE50-4178-912F-8419EB7253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1908</TotalTime>
  <Words>1273</Words>
  <Application>Microsoft Office PowerPoint</Application>
  <PresentationFormat>On-screen Show (4:3)</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Bold</vt:lpstr>
      <vt:lpstr>Century Gothic</vt:lpstr>
      <vt:lpstr>Times</vt:lpstr>
      <vt:lpstr>ECC_Powerpoint_Templates</vt:lpstr>
      <vt:lpstr>State of Life Findings for  Active Essex and Essex LDP v.1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Taylor, Senior Researcher</dc:creator>
  <cp:lastModifiedBy>Chloe Hinds, LDP Admin Assistant</cp:lastModifiedBy>
  <cp:revision>3</cp:revision>
  <dcterms:created xsi:type="dcterms:W3CDTF">2020-05-11T20:55:49Z</dcterms:created>
  <dcterms:modified xsi:type="dcterms:W3CDTF">2020-06-16T09:32:47Z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0x010100FDC04D8C8797784D939F7DD0EBF84C43</vt:lpwstr>
  </property>
</Properties>
</file>