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309" r:id="rId6"/>
    <p:sldId id="273" r:id="rId7"/>
    <p:sldId id="293" r:id="rId8"/>
    <p:sldId id="260" r:id="rId9"/>
    <p:sldId id="303" r:id="rId10"/>
    <p:sldId id="310" r:id="rId11"/>
    <p:sldId id="294" r:id="rId12"/>
    <p:sldId id="263" r:id="rId13"/>
    <p:sldId id="304" r:id="rId14"/>
    <p:sldId id="295" r:id="rId15"/>
    <p:sldId id="308" r:id="rId16"/>
    <p:sldId id="296" r:id="rId17"/>
    <p:sldId id="306" r:id="rId18"/>
    <p:sldId id="307" r:id="rId19"/>
    <p:sldId id="297" r:id="rId20"/>
    <p:sldId id="311" r:id="rId21"/>
    <p:sldId id="301"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65" userDrawn="1">
          <p15:clr>
            <a:srgbClr val="A4A3A4"/>
          </p15:clr>
        </p15:guide>
        <p15:guide id="3" pos="67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Farrow, Analyst - Population Health" initials="EFA-PH" lastIdx="1" clrIdx="0">
    <p:extLst>
      <p:ext uri="{19B8F6BF-5375-455C-9EA6-DF929625EA0E}">
        <p15:presenceInfo xmlns:p15="http://schemas.microsoft.com/office/powerpoint/2012/main" userId="S::Emma.Farrow@essex.gov.uk::c1abfc49-158e-45b9-aeb7-de68c6c40f1f" providerId="AD"/>
      </p:ext>
    </p:extLst>
  </p:cmAuthor>
  <p:cmAuthor id="2" name="Alastair Gordon, Head of Profession Research and Citizen Insight" initials="AGHoPRaCI" lastIdx="1" clrIdx="1">
    <p:extLst>
      <p:ext uri="{19B8F6BF-5375-455C-9EA6-DF929625EA0E}">
        <p15:presenceInfo xmlns:p15="http://schemas.microsoft.com/office/powerpoint/2012/main" userId="S::Alastair.Gordon@essex.gov.uk::25a2190b-df6d-4bf9-8b87-8d0bf2f946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FFFF"/>
    <a:srgbClr val="5E6A6C"/>
    <a:srgbClr val="F6DB60"/>
    <a:srgbClr val="FD6763"/>
    <a:srgbClr val="AFAEAE"/>
    <a:srgbClr val="6ED7C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44" d="100"/>
          <a:sy n="44" d="100"/>
        </p:scale>
        <p:origin x="804" y="60"/>
      </p:cViewPr>
      <p:guideLst>
        <p:guide orient="horz" pos="2160"/>
        <p:guide pos="665"/>
        <p:guide pos="67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CB48A-72AB-4E3A-AFB7-A2AB1928865D}" type="datetimeFigureOut">
              <a:rPr lang="en-GB" smtClean="0"/>
              <a:t>16/06/2020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B319B-A5A0-4497-A49E-5562147A43CE}" type="slidenum">
              <a:rPr lang="en-GB" smtClean="0"/>
              <a:t>‹#›</a:t>
            </a:fld>
            <a:endParaRPr lang="en-GB"/>
          </a:p>
        </p:txBody>
      </p:sp>
    </p:spTree>
    <p:extLst>
      <p:ext uri="{BB962C8B-B14F-4D97-AF65-F5344CB8AC3E}">
        <p14:creationId xmlns:p14="http://schemas.microsoft.com/office/powerpoint/2010/main" val="178330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4B319B-A5A0-4497-A49E-5562147A43CE}" type="slidenum">
              <a:rPr lang="en-GB" smtClean="0"/>
              <a:t>3</a:t>
            </a:fld>
            <a:endParaRPr lang="en-GB"/>
          </a:p>
        </p:txBody>
      </p:sp>
    </p:spTree>
    <p:extLst>
      <p:ext uri="{BB962C8B-B14F-4D97-AF65-F5344CB8AC3E}">
        <p14:creationId xmlns:p14="http://schemas.microsoft.com/office/powerpoint/2010/main" val="1338581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fld id="{7D4B319B-A5A0-4497-A49E-5562147A43CE}" type="slidenum">
              <a:rPr lang="en-GB" smtClean="0"/>
              <a:t>18</a:t>
            </a:fld>
            <a:endParaRPr lang="en-GB"/>
          </a:p>
        </p:txBody>
      </p:sp>
    </p:spTree>
    <p:extLst>
      <p:ext uri="{BB962C8B-B14F-4D97-AF65-F5344CB8AC3E}">
        <p14:creationId xmlns:p14="http://schemas.microsoft.com/office/powerpoint/2010/main" val="149677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4B319B-A5A0-4497-A49E-5562147A43CE}" type="slidenum">
              <a:rPr lang="en-GB" smtClean="0"/>
              <a:t>5</a:t>
            </a:fld>
            <a:endParaRPr lang="en-GB"/>
          </a:p>
        </p:txBody>
      </p:sp>
    </p:spTree>
    <p:extLst>
      <p:ext uri="{BB962C8B-B14F-4D97-AF65-F5344CB8AC3E}">
        <p14:creationId xmlns:p14="http://schemas.microsoft.com/office/powerpoint/2010/main" val="79982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4B319B-A5A0-4497-A49E-5562147A43CE}" type="slidenum">
              <a:rPr lang="en-GB" smtClean="0"/>
              <a:t>6</a:t>
            </a:fld>
            <a:endParaRPr lang="en-GB"/>
          </a:p>
        </p:txBody>
      </p:sp>
    </p:spTree>
    <p:extLst>
      <p:ext uri="{BB962C8B-B14F-4D97-AF65-F5344CB8AC3E}">
        <p14:creationId xmlns:p14="http://schemas.microsoft.com/office/powerpoint/2010/main" val="45055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4B319B-A5A0-4497-A49E-5562147A43CE}" type="slidenum">
              <a:rPr lang="en-GB" smtClean="0"/>
              <a:t>9</a:t>
            </a:fld>
            <a:endParaRPr lang="en-GB"/>
          </a:p>
        </p:txBody>
      </p:sp>
    </p:spTree>
    <p:extLst>
      <p:ext uri="{BB962C8B-B14F-4D97-AF65-F5344CB8AC3E}">
        <p14:creationId xmlns:p14="http://schemas.microsoft.com/office/powerpoint/2010/main" val="71506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4B319B-A5A0-4497-A49E-5562147A43CE}" type="slidenum">
              <a:rPr lang="en-GB" smtClean="0"/>
              <a:t>10</a:t>
            </a:fld>
            <a:endParaRPr lang="en-GB"/>
          </a:p>
        </p:txBody>
      </p:sp>
    </p:spTree>
    <p:extLst>
      <p:ext uri="{BB962C8B-B14F-4D97-AF65-F5344CB8AC3E}">
        <p14:creationId xmlns:p14="http://schemas.microsoft.com/office/powerpoint/2010/main" val="1954761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fld id="{7D4B319B-A5A0-4497-A49E-5562147A43CE}" type="slidenum">
              <a:rPr lang="en-GB" smtClean="0"/>
              <a:t>12</a:t>
            </a:fld>
            <a:endParaRPr lang="en-GB"/>
          </a:p>
        </p:txBody>
      </p:sp>
    </p:spTree>
    <p:extLst>
      <p:ext uri="{BB962C8B-B14F-4D97-AF65-F5344CB8AC3E}">
        <p14:creationId xmlns:p14="http://schemas.microsoft.com/office/powerpoint/2010/main" val="88654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4B319B-A5A0-4497-A49E-5562147A43CE}" type="slidenum">
              <a:rPr lang="en-GB" smtClean="0"/>
              <a:t>14</a:t>
            </a:fld>
            <a:endParaRPr lang="en-GB"/>
          </a:p>
        </p:txBody>
      </p:sp>
    </p:spTree>
    <p:extLst>
      <p:ext uri="{BB962C8B-B14F-4D97-AF65-F5344CB8AC3E}">
        <p14:creationId xmlns:p14="http://schemas.microsoft.com/office/powerpoint/2010/main" val="379207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4B319B-A5A0-4497-A49E-5562147A43CE}" type="slidenum">
              <a:rPr lang="en-GB" smtClean="0"/>
              <a:t>15</a:t>
            </a:fld>
            <a:endParaRPr lang="en-GB"/>
          </a:p>
        </p:txBody>
      </p:sp>
    </p:spTree>
    <p:extLst>
      <p:ext uri="{BB962C8B-B14F-4D97-AF65-F5344CB8AC3E}">
        <p14:creationId xmlns:p14="http://schemas.microsoft.com/office/powerpoint/2010/main" val="537286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B23B-F48C-4F6C-816F-94CCDCD060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300870-AD1F-44E8-BA61-34A5CC99BD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8B8FBB-788F-4EA4-B599-73B0F3306CDB}"/>
              </a:ext>
            </a:extLst>
          </p:cNvPr>
          <p:cNvSpPr>
            <a:spLocks noGrp="1"/>
          </p:cNvSpPr>
          <p:nvPr>
            <p:ph type="dt" sz="half" idx="10"/>
          </p:nvPr>
        </p:nvSpPr>
        <p:spPr/>
        <p:txBody>
          <a:bodyPr/>
          <a:lstStyle/>
          <a:p>
            <a:fld id="{54154B4A-A994-431C-9F64-04194A2A5E87}" type="datetimeFigureOut">
              <a:rPr lang="en-GB" smtClean="0"/>
              <a:t>16/06/2020</a:t>
            </a:fld>
            <a:endParaRPr lang="en-GB"/>
          </a:p>
        </p:txBody>
      </p:sp>
      <p:sp>
        <p:nvSpPr>
          <p:cNvPr id="5" name="Footer Placeholder 4">
            <a:extLst>
              <a:ext uri="{FF2B5EF4-FFF2-40B4-BE49-F238E27FC236}">
                <a16:creationId xmlns:a16="http://schemas.microsoft.com/office/drawing/2014/main" id="{8FC4DCFB-0FB9-4111-B0BA-FFB991CF0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BDAF0-F224-4D63-B2E5-3F518B656AC9}"/>
              </a:ext>
            </a:extLst>
          </p:cNvPr>
          <p:cNvSpPr>
            <a:spLocks noGrp="1"/>
          </p:cNvSpPr>
          <p:nvPr>
            <p:ph type="sldNum" sz="quarter" idx="12"/>
          </p:nvPr>
        </p:nvSpPr>
        <p:spPr/>
        <p:txBody>
          <a:bodyPr/>
          <a:lstStyle/>
          <a:p>
            <a:fld id="{B48AB61B-C73A-4266-9AE6-E33EC831681D}" type="slidenum">
              <a:rPr lang="en-GB" smtClean="0"/>
              <a:t>‹#›</a:t>
            </a:fld>
            <a:endParaRPr lang="en-GB"/>
          </a:p>
        </p:txBody>
      </p:sp>
    </p:spTree>
    <p:extLst>
      <p:ext uri="{BB962C8B-B14F-4D97-AF65-F5344CB8AC3E}">
        <p14:creationId xmlns:p14="http://schemas.microsoft.com/office/powerpoint/2010/main" val="215809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84FB-C506-4F1F-80BA-A94C7C265A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B7CD1C-A168-44E4-809F-95F69CD75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DDF6C1-D3E7-4C85-90A3-8E05AE684960}"/>
              </a:ext>
            </a:extLst>
          </p:cNvPr>
          <p:cNvSpPr>
            <a:spLocks noGrp="1"/>
          </p:cNvSpPr>
          <p:nvPr>
            <p:ph type="dt" sz="half" idx="10"/>
          </p:nvPr>
        </p:nvSpPr>
        <p:spPr/>
        <p:txBody>
          <a:bodyPr/>
          <a:lstStyle/>
          <a:p>
            <a:fld id="{54154B4A-A994-431C-9F64-04194A2A5E87}" type="datetimeFigureOut">
              <a:rPr lang="en-GB" smtClean="0"/>
              <a:t>16/06/2020</a:t>
            </a:fld>
            <a:endParaRPr lang="en-GB"/>
          </a:p>
        </p:txBody>
      </p:sp>
      <p:sp>
        <p:nvSpPr>
          <p:cNvPr id="5" name="Footer Placeholder 4">
            <a:extLst>
              <a:ext uri="{FF2B5EF4-FFF2-40B4-BE49-F238E27FC236}">
                <a16:creationId xmlns:a16="http://schemas.microsoft.com/office/drawing/2014/main" id="{6C355801-4196-4891-9023-A786EE9E57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A482A6-6BDF-44D3-B78C-72465322F9FA}"/>
              </a:ext>
            </a:extLst>
          </p:cNvPr>
          <p:cNvSpPr>
            <a:spLocks noGrp="1"/>
          </p:cNvSpPr>
          <p:nvPr>
            <p:ph type="sldNum" sz="quarter" idx="12"/>
          </p:nvPr>
        </p:nvSpPr>
        <p:spPr/>
        <p:txBody>
          <a:bodyPr/>
          <a:lstStyle/>
          <a:p>
            <a:fld id="{B48AB61B-C73A-4266-9AE6-E33EC831681D}" type="slidenum">
              <a:rPr lang="en-GB" smtClean="0"/>
              <a:t>‹#›</a:t>
            </a:fld>
            <a:endParaRPr lang="en-GB"/>
          </a:p>
        </p:txBody>
      </p:sp>
    </p:spTree>
    <p:extLst>
      <p:ext uri="{BB962C8B-B14F-4D97-AF65-F5344CB8AC3E}">
        <p14:creationId xmlns:p14="http://schemas.microsoft.com/office/powerpoint/2010/main" val="139250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13CF2F-3707-4533-B554-7575EB6A5B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4BDDA8-38D5-4EC3-9B01-E61BC382D7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BBF83-19AB-4541-856A-3141DE40EBCF}"/>
              </a:ext>
            </a:extLst>
          </p:cNvPr>
          <p:cNvSpPr>
            <a:spLocks noGrp="1"/>
          </p:cNvSpPr>
          <p:nvPr>
            <p:ph type="dt" sz="half" idx="10"/>
          </p:nvPr>
        </p:nvSpPr>
        <p:spPr/>
        <p:txBody>
          <a:bodyPr/>
          <a:lstStyle/>
          <a:p>
            <a:fld id="{54154B4A-A994-431C-9F64-04194A2A5E87}" type="datetimeFigureOut">
              <a:rPr lang="en-GB" smtClean="0"/>
              <a:t>16/06/2020</a:t>
            </a:fld>
            <a:endParaRPr lang="en-GB"/>
          </a:p>
        </p:txBody>
      </p:sp>
      <p:sp>
        <p:nvSpPr>
          <p:cNvPr id="5" name="Footer Placeholder 4">
            <a:extLst>
              <a:ext uri="{FF2B5EF4-FFF2-40B4-BE49-F238E27FC236}">
                <a16:creationId xmlns:a16="http://schemas.microsoft.com/office/drawing/2014/main" id="{45E15073-F8D7-4F50-93FD-B2586F115B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BCD568-4C0D-49E5-AE21-C441C0A399F2}"/>
              </a:ext>
            </a:extLst>
          </p:cNvPr>
          <p:cNvSpPr>
            <a:spLocks noGrp="1"/>
          </p:cNvSpPr>
          <p:nvPr>
            <p:ph type="sldNum" sz="quarter" idx="12"/>
          </p:nvPr>
        </p:nvSpPr>
        <p:spPr/>
        <p:txBody>
          <a:bodyPr/>
          <a:lstStyle/>
          <a:p>
            <a:fld id="{B48AB61B-C73A-4266-9AE6-E33EC831681D}" type="slidenum">
              <a:rPr lang="en-GB" smtClean="0"/>
              <a:t>‹#›</a:t>
            </a:fld>
            <a:endParaRPr lang="en-GB"/>
          </a:p>
        </p:txBody>
      </p:sp>
    </p:spTree>
    <p:extLst>
      <p:ext uri="{BB962C8B-B14F-4D97-AF65-F5344CB8AC3E}">
        <p14:creationId xmlns:p14="http://schemas.microsoft.com/office/powerpoint/2010/main" val="292547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E577-4A3A-406B-9CAE-2090124E77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FB9832-0C61-453D-879E-BEF2E4F96B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F709AD-F99A-4AF2-8B3A-A1F942922296}"/>
              </a:ext>
            </a:extLst>
          </p:cNvPr>
          <p:cNvSpPr>
            <a:spLocks noGrp="1"/>
          </p:cNvSpPr>
          <p:nvPr>
            <p:ph type="dt" sz="half" idx="10"/>
          </p:nvPr>
        </p:nvSpPr>
        <p:spPr/>
        <p:txBody>
          <a:bodyPr/>
          <a:lstStyle/>
          <a:p>
            <a:fld id="{54154B4A-A994-431C-9F64-04194A2A5E87}" type="datetimeFigureOut">
              <a:rPr lang="en-GB" smtClean="0"/>
              <a:t>16/06/2020</a:t>
            </a:fld>
            <a:endParaRPr lang="en-GB"/>
          </a:p>
        </p:txBody>
      </p:sp>
      <p:sp>
        <p:nvSpPr>
          <p:cNvPr id="5" name="Footer Placeholder 4">
            <a:extLst>
              <a:ext uri="{FF2B5EF4-FFF2-40B4-BE49-F238E27FC236}">
                <a16:creationId xmlns:a16="http://schemas.microsoft.com/office/drawing/2014/main" id="{49B833B9-8E02-402B-85BD-6699B7B41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0EC4E-F346-4C5B-9BE7-DBA7E571BC97}"/>
              </a:ext>
            </a:extLst>
          </p:cNvPr>
          <p:cNvSpPr>
            <a:spLocks noGrp="1"/>
          </p:cNvSpPr>
          <p:nvPr>
            <p:ph type="sldNum" sz="quarter" idx="12"/>
          </p:nvPr>
        </p:nvSpPr>
        <p:spPr/>
        <p:txBody>
          <a:bodyPr/>
          <a:lstStyle/>
          <a:p>
            <a:fld id="{B48AB61B-C73A-4266-9AE6-E33EC831681D}" type="slidenum">
              <a:rPr lang="en-GB" smtClean="0"/>
              <a:t>‹#›</a:t>
            </a:fld>
            <a:endParaRPr lang="en-GB"/>
          </a:p>
        </p:txBody>
      </p:sp>
    </p:spTree>
    <p:extLst>
      <p:ext uri="{BB962C8B-B14F-4D97-AF65-F5344CB8AC3E}">
        <p14:creationId xmlns:p14="http://schemas.microsoft.com/office/powerpoint/2010/main" val="399126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220D-6DBB-4420-B06C-E0A4918083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2E2500-07DF-42C3-B168-704EA25930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6DB981-C164-408A-8375-CF792C143653}"/>
              </a:ext>
            </a:extLst>
          </p:cNvPr>
          <p:cNvSpPr>
            <a:spLocks noGrp="1"/>
          </p:cNvSpPr>
          <p:nvPr>
            <p:ph type="dt" sz="half" idx="10"/>
          </p:nvPr>
        </p:nvSpPr>
        <p:spPr/>
        <p:txBody>
          <a:bodyPr/>
          <a:lstStyle/>
          <a:p>
            <a:fld id="{54154B4A-A994-431C-9F64-04194A2A5E87}" type="datetimeFigureOut">
              <a:rPr lang="en-GB" smtClean="0"/>
              <a:t>16/06/2020</a:t>
            </a:fld>
            <a:endParaRPr lang="en-GB"/>
          </a:p>
        </p:txBody>
      </p:sp>
      <p:sp>
        <p:nvSpPr>
          <p:cNvPr id="5" name="Footer Placeholder 4">
            <a:extLst>
              <a:ext uri="{FF2B5EF4-FFF2-40B4-BE49-F238E27FC236}">
                <a16:creationId xmlns:a16="http://schemas.microsoft.com/office/drawing/2014/main" id="{7261E3D6-C6F3-4748-805A-8BC53ED008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15F15-112C-4F87-B1A0-D0298F061C33}"/>
              </a:ext>
            </a:extLst>
          </p:cNvPr>
          <p:cNvSpPr>
            <a:spLocks noGrp="1"/>
          </p:cNvSpPr>
          <p:nvPr>
            <p:ph type="sldNum" sz="quarter" idx="12"/>
          </p:nvPr>
        </p:nvSpPr>
        <p:spPr/>
        <p:txBody>
          <a:bodyPr/>
          <a:lstStyle/>
          <a:p>
            <a:fld id="{B48AB61B-C73A-4266-9AE6-E33EC831681D}" type="slidenum">
              <a:rPr lang="en-GB" smtClean="0"/>
              <a:t>‹#›</a:t>
            </a:fld>
            <a:endParaRPr lang="en-GB"/>
          </a:p>
        </p:txBody>
      </p:sp>
    </p:spTree>
    <p:extLst>
      <p:ext uri="{BB962C8B-B14F-4D97-AF65-F5344CB8AC3E}">
        <p14:creationId xmlns:p14="http://schemas.microsoft.com/office/powerpoint/2010/main" val="338990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3560-501D-4379-BE59-15E439B281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9E9BE4-5293-4E8E-9F20-DAD08F5935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D4247E-3FD9-471A-B6C2-5620C6295A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2866E7-4475-40D5-8580-06368C11475D}"/>
              </a:ext>
            </a:extLst>
          </p:cNvPr>
          <p:cNvSpPr>
            <a:spLocks noGrp="1"/>
          </p:cNvSpPr>
          <p:nvPr>
            <p:ph type="dt" sz="half" idx="10"/>
          </p:nvPr>
        </p:nvSpPr>
        <p:spPr/>
        <p:txBody>
          <a:bodyPr/>
          <a:lstStyle/>
          <a:p>
            <a:fld id="{54154B4A-A994-431C-9F64-04194A2A5E87}" type="datetimeFigureOut">
              <a:rPr lang="en-GB" smtClean="0"/>
              <a:t>16/06/2020</a:t>
            </a:fld>
            <a:endParaRPr lang="en-GB"/>
          </a:p>
        </p:txBody>
      </p:sp>
      <p:sp>
        <p:nvSpPr>
          <p:cNvPr id="6" name="Footer Placeholder 5">
            <a:extLst>
              <a:ext uri="{FF2B5EF4-FFF2-40B4-BE49-F238E27FC236}">
                <a16:creationId xmlns:a16="http://schemas.microsoft.com/office/drawing/2014/main" id="{BD588574-22E4-4F0D-B493-A01205CA98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100978-1F93-47D4-BABB-F3B0303395E8}"/>
              </a:ext>
            </a:extLst>
          </p:cNvPr>
          <p:cNvSpPr>
            <a:spLocks noGrp="1"/>
          </p:cNvSpPr>
          <p:nvPr>
            <p:ph type="sldNum" sz="quarter" idx="12"/>
          </p:nvPr>
        </p:nvSpPr>
        <p:spPr/>
        <p:txBody>
          <a:bodyPr/>
          <a:lstStyle/>
          <a:p>
            <a:fld id="{B48AB61B-C73A-4266-9AE6-E33EC831681D}" type="slidenum">
              <a:rPr lang="en-GB" smtClean="0"/>
              <a:t>‹#›</a:t>
            </a:fld>
            <a:endParaRPr lang="en-GB"/>
          </a:p>
        </p:txBody>
      </p:sp>
    </p:spTree>
    <p:extLst>
      <p:ext uri="{BB962C8B-B14F-4D97-AF65-F5344CB8AC3E}">
        <p14:creationId xmlns:p14="http://schemas.microsoft.com/office/powerpoint/2010/main" val="270481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98C6-BC40-4E70-AA09-115A08A0A0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479508-FED1-4386-85B6-CE5636784F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FDB76A-BBD0-475F-9C92-7F1E42751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5D5A1E-FCB8-4659-BF67-1BF2F52654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0CA235-BC76-444D-A321-F6CC8563A0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4D7E8B-BAE5-46BF-B050-C38951333BA6}"/>
              </a:ext>
            </a:extLst>
          </p:cNvPr>
          <p:cNvSpPr>
            <a:spLocks noGrp="1"/>
          </p:cNvSpPr>
          <p:nvPr>
            <p:ph type="dt" sz="half" idx="10"/>
          </p:nvPr>
        </p:nvSpPr>
        <p:spPr/>
        <p:txBody>
          <a:bodyPr/>
          <a:lstStyle/>
          <a:p>
            <a:fld id="{54154B4A-A994-431C-9F64-04194A2A5E87}" type="datetimeFigureOut">
              <a:rPr lang="en-GB" smtClean="0"/>
              <a:t>16/06/2020</a:t>
            </a:fld>
            <a:endParaRPr lang="en-GB"/>
          </a:p>
        </p:txBody>
      </p:sp>
      <p:sp>
        <p:nvSpPr>
          <p:cNvPr id="8" name="Footer Placeholder 7">
            <a:extLst>
              <a:ext uri="{FF2B5EF4-FFF2-40B4-BE49-F238E27FC236}">
                <a16:creationId xmlns:a16="http://schemas.microsoft.com/office/drawing/2014/main" id="{93126145-6A4F-478A-A72C-FA4EDBF23C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96E785-57EA-484E-AE53-CD47A405CB96}"/>
              </a:ext>
            </a:extLst>
          </p:cNvPr>
          <p:cNvSpPr>
            <a:spLocks noGrp="1"/>
          </p:cNvSpPr>
          <p:nvPr>
            <p:ph type="sldNum" sz="quarter" idx="12"/>
          </p:nvPr>
        </p:nvSpPr>
        <p:spPr/>
        <p:txBody>
          <a:bodyPr/>
          <a:lstStyle/>
          <a:p>
            <a:fld id="{B48AB61B-C73A-4266-9AE6-E33EC831681D}" type="slidenum">
              <a:rPr lang="en-GB" smtClean="0"/>
              <a:t>‹#›</a:t>
            </a:fld>
            <a:endParaRPr lang="en-GB"/>
          </a:p>
        </p:txBody>
      </p:sp>
    </p:spTree>
    <p:extLst>
      <p:ext uri="{BB962C8B-B14F-4D97-AF65-F5344CB8AC3E}">
        <p14:creationId xmlns:p14="http://schemas.microsoft.com/office/powerpoint/2010/main" val="18391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8673-BC4B-4A86-B8F3-BDBA1812C8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24D6A7-31F5-4D2E-B885-AB4C42B0A297}"/>
              </a:ext>
            </a:extLst>
          </p:cNvPr>
          <p:cNvSpPr>
            <a:spLocks noGrp="1"/>
          </p:cNvSpPr>
          <p:nvPr>
            <p:ph type="dt" sz="half" idx="10"/>
          </p:nvPr>
        </p:nvSpPr>
        <p:spPr/>
        <p:txBody>
          <a:bodyPr/>
          <a:lstStyle/>
          <a:p>
            <a:fld id="{54154B4A-A994-431C-9F64-04194A2A5E87}" type="datetimeFigureOut">
              <a:rPr lang="en-GB" smtClean="0"/>
              <a:t>16/06/2020</a:t>
            </a:fld>
            <a:endParaRPr lang="en-GB"/>
          </a:p>
        </p:txBody>
      </p:sp>
      <p:sp>
        <p:nvSpPr>
          <p:cNvPr id="4" name="Footer Placeholder 3">
            <a:extLst>
              <a:ext uri="{FF2B5EF4-FFF2-40B4-BE49-F238E27FC236}">
                <a16:creationId xmlns:a16="http://schemas.microsoft.com/office/drawing/2014/main" id="{B1DCE282-1962-4044-B22F-7810BFF2DB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4ED2A5-80BA-44A2-88B6-BA10B4837DF2}"/>
              </a:ext>
            </a:extLst>
          </p:cNvPr>
          <p:cNvSpPr>
            <a:spLocks noGrp="1"/>
          </p:cNvSpPr>
          <p:nvPr>
            <p:ph type="sldNum" sz="quarter" idx="12"/>
          </p:nvPr>
        </p:nvSpPr>
        <p:spPr/>
        <p:txBody>
          <a:bodyPr/>
          <a:lstStyle/>
          <a:p>
            <a:fld id="{B48AB61B-C73A-4266-9AE6-E33EC831681D}" type="slidenum">
              <a:rPr lang="en-GB" smtClean="0"/>
              <a:t>‹#›</a:t>
            </a:fld>
            <a:endParaRPr lang="en-GB"/>
          </a:p>
        </p:txBody>
      </p:sp>
    </p:spTree>
    <p:extLst>
      <p:ext uri="{BB962C8B-B14F-4D97-AF65-F5344CB8AC3E}">
        <p14:creationId xmlns:p14="http://schemas.microsoft.com/office/powerpoint/2010/main" val="338274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51255C-D577-4F2C-896E-74A6A21A91CF}"/>
              </a:ext>
            </a:extLst>
          </p:cNvPr>
          <p:cNvSpPr>
            <a:spLocks noGrp="1"/>
          </p:cNvSpPr>
          <p:nvPr>
            <p:ph type="dt" sz="half" idx="10"/>
          </p:nvPr>
        </p:nvSpPr>
        <p:spPr/>
        <p:txBody>
          <a:bodyPr/>
          <a:lstStyle/>
          <a:p>
            <a:fld id="{54154B4A-A994-431C-9F64-04194A2A5E87}" type="datetimeFigureOut">
              <a:rPr lang="en-GB" smtClean="0"/>
              <a:t>16/06/2020</a:t>
            </a:fld>
            <a:endParaRPr lang="en-GB"/>
          </a:p>
        </p:txBody>
      </p:sp>
      <p:sp>
        <p:nvSpPr>
          <p:cNvPr id="3" name="Footer Placeholder 2">
            <a:extLst>
              <a:ext uri="{FF2B5EF4-FFF2-40B4-BE49-F238E27FC236}">
                <a16:creationId xmlns:a16="http://schemas.microsoft.com/office/drawing/2014/main" id="{4994C352-3F8F-4A7F-BB18-D4C86ABC28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40B0BC-E475-47B6-949F-343915E08B52}"/>
              </a:ext>
            </a:extLst>
          </p:cNvPr>
          <p:cNvSpPr>
            <a:spLocks noGrp="1"/>
          </p:cNvSpPr>
          <p:nvPr>
            <p:ph type="sldNum" sz="quarter" idx="12"/>
          </p:nvPr>
        </p:nvSpPr>
        <p:spPr/>
        <p:txBody>
          <a:bodyPr/>
          <a:lstStyle/>
          <a:p>
            <a:fld id="{B48AB61B-C73A-4266-9AE6-E33EC831681D}" type="slidenum">
              <a:rPr lang="en-GB" smtClean="0"/>
              <a:t>‹#›</a:t>
            </a:fld>
            <a:endParaRPr lang="en-GB"/>
          </a:p>
        </p:txBody>
      </p:sp>
    </p:spTree>
    <p:extLst>
      <p:ext uri="{BB962C8B-B14F-4D97-AF65-F5344CB8AC3E}">
        <p14:creationId xmlns:p14="http://schemas.microsoft.com/office/powerpoint/2010/main" val="410402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82A9-79B6-4A8A-9C6F-EAA408BB2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BADB4B-79D9-4B63-AF5F-526D810B9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3E4C2E-65A7-40C3-BA37-A0B27A2F2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4F0CB2-C161-4D44-90ED-88D10C22EBE4}"/>
              </a:ext>
            </a:extLst>
          </p:cNvPr>
          <p:cNvSpPr>
            <a:spLocks noGrp="1"/>
          </p:cNvSpPr>
          <p:nvPr>
            <p:ph type="dt" sz="half" idx="10"/>
          </p:nvPr>
        </p:nvSpPr>
        <p:spPr/>
        <p:txBody>
          <a:bodyPr/>
          <a:lstStyle/>
          <a:p>
            <a:fld id="{54154B4A-A994-431C-9F64-04194A2A5E87}" type="datetimeFigureOut">
              <a:rPr lang="en-GB" smtClean="0"/>
              <a:t>16/06/2020</a:t>
            </a:fld>
            <a:endParaRPr lang="en-GB"/>
          </a:p>
        </p:txBody>
      </p:sp>
      <p:sp>
        <p:nvSpPr>
          <p:cNvPr id="6" name="Footer Placeholder 5">
            <a:extLst>
              <a:ext uri="{FF2B5EF4-FFF2-40B4-BE49-F238E27FC236}">
                <a16:creationId xmlns:a16="http://schemas.microsoft.com/office/drawing/2014/main" id="{E83F80D2-B2D3-46AD-9BAF-21A03A170F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018DDF-B2A7-4DFE-87B2-1218DC64FFCA}"/>
              </a:ext>
            </a:extLst>
          </p:cNvPr>
          <p:cNvSpPr>
            <a:spLocks noGrp="1"/>
          </p:cNvSpPr>
          <p:nvPr>
            <p:ph type="sldNum" sz="quarter" idx="12"/>
          </p:nvPr>
        </p:nvSpPr>
        <p:spPr/>
        <p:txBody>
          <a:bodyPr/>
          <a:lstStyle/>
          <a:p>
            <a:fld id="{B48AB61B-C73A-4266-9AE6-E33EC831681D}" type="slidenum">
              <a:rPr lang="en-GB" smtClean="0"/>
              <a:t>‹#›</a:t>
            </a:fld>
            <a:endParaRPr lang="en-GB"/>
          </a:p>
        </p:txBody>
      </p:sp>
    </p:spTree>
    <p:extLst>
      <p:ext uri="{BB962C8B-B14F-4D97-AF65-F5344CB8AC3E}">
        <p14:creationId xmlns:p14="http://schemas.microsoft.com/office/powerpoint/2010/main" val="114674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103B-FB23-4B68-AB54-D94EE6CE6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D2EE0A-1B07-4D88-869A-304160240B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25A365-0B66-4EDF-AC2E-7FF96E5D4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2CEC-594D-44D2-B82D-C7BD93C89D20}"/>
              </a:ext>
            </a:extLst>
          </p:cNvPr>
          <p:cNvSpPr>
            <a:spLocks noGrp="1"/>
          </p:cNvSpPr>
          <p:nvPr>
            <p:ph type="dt" sz="half" idx="10"/>
          </p:nvPr>
        </p:nvSpPr>
        <p:spPr/>
        <p:txBody>
          <a:bodyPr/>
          <a:lstStyle/>
          <a:p>
            <a:fld id="{54154B4A-A994-431C-9F64-04194A2A5E87}" type="datetimeFigureOut">
              <a:rPr lang="en-GB" smtClean="0"/>
              <a:t>16/06/2020</a:t>
            </a:fld>
            <a:endParaRPr lang="en-GB"/>
          </a:p>
        </p:txBody>
      </p:sp>
      <p:sp>
        <p:nvSpPr>
          <p:cNvPr id="6" name="Footer Placeholder 5">
            <a:extLst>
              <a:ext uri="{FF2B5EF4-FFF2-40B4-BE49-F238E27FC236}">
                <a16:creationId xmlns:a16="http://schemas.microsoft.com/office/drawing/2014/main" id="{9C9F9738-2143-44D5-A669-6A453A2F4A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9C2836-21FB-4E86-99AF-E9A921222B32}"/>
              </a:ext>
            </a:extLst>
          </p:cNvPr>
          <p:cNvSpPr>
            <a:spLocks noGrp="1"/>
          </p:cNvSpPr>
          <p:nvPr>
            <p:ph type="sldNum" sz="quarter" idx="12"/>
          </p:nvPr>
        </p:nvSpPr>
        <p:spPr/>
        <p:txBody>
          <a:bodyPr/>
          <a:lstStyle/>
          <a:p>
            <a:fld id="{B48AB61B-C73A-4266-9AE6-E33EC831681D}" type="slidenum">
              <a:rPr lang="en-GB" smtClean="0"/>
              <a:t>‹#›</a:t>
            </a:fld>
            <a:endParaRPr lang="en-GB"/>
          </a:p>
        </p:txBody>
      </p:sp>
    </p:spTree>
    <p:extLst>
      <p:ext uri="{BB962C8B-B14F-4D97-AF65-F5344CB8AC3E}">
        <p14:creationId xmlns:p14="http://schemas.microsoft.com/office/powerpoint/2010/main" val="78827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7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9B4907-B0A5-49CC-AB31-0D99FEE74F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6EDB4A-F7B4-4A1D-87E4-044AD3348B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6EC48C-9D05-46DB-B372-5DB753CDF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54B4A-A994-431C-9F64-04194A2A5E87}" type="datetimeFigureOut">
              <a:rPr lang="en-GB" smtClean="0"/>
              <a:t>16/06/2020</a:t>
            </a:fld>
            <a:endParaRPr lang="en-GB"/>
          </a:p>
        </p:txBody>
      </p:sp>
      <p:sp>
        <p:nvSpPr>
          <p:cNvPr id="5" name="Footer Placeholder 4">
            <a:extLst>
              <a:ext uri="{FF2B5EF4-FFF2-40B4-BE49-F238E27FC236}">
                <a16:creationId xmlns:a16="http://schemas.microsoft.com/office/drawing/2014/main" id="{7C1F9677-9CD3-4880-AA42-FDB1EA5CEB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D097FD-BEDB-4767-9996-531FDC7D5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AB61B-C73A-4266-9AE6-E33EC831681D}" type="slidenum">
              <a:rPr lang="en-GB" smtClean="0"/>
              <a:t>‹#›</a:t>
            </a:fld>
            <a:endParaRPr lang="en-GB"/>
          </a:p>
        </p:txBody>
      </p:sp>
    </p:spTree>
    <p:extLst>
      <p:ext uri="{BB962C8B-B14F-4D97-AF65-F5344CB8AC3E}">
        <p14:creationId xmlns:p14="http://schemas.microsoft.com/office/powerpoint/2010/main" val="1846000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mailto:katy.bennett@essex.gov.uk" TargetMode="External"/><Relationship Id="rId2" Type="http://schemas.openxmlformats.org/officeDocument/2006/relationships/hyperlink" Target="mailto:hannah.taylor@essex..gov.uk" TargetMode="External"/><Relationship Id="rId1" Type="http://schemas.openxmlformats.org/officeDocument/2006/relationships/slideLayout" Target="../slideLayouts/slideLayout7.xml"/><Relationship Id="rId4" Type="http://schemas.openxmlformats.org/officeDocument/2006/relationships/hyperlink" Target="https://www.stateoflife.org/2020track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08C63E-FCEF-4515-8A28-3A88AC191D26}"/>
              </a:ext>
            </a:extLst>
          </p:cNvPr>
          <p:cNvSpPr/>
          <p:nvPr/>
        </p:nvSpPr>
        <p:spPr>
          <a:xfrm>
            <a:off x="1" y="5680953"/>
            <a:ext cx="12191999" cy="11770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5801DE1-8B93-452D-AAB1-06B96A3D41FD}"/>
              </a:ext>
            </a:extLst>
          </p:cNvPr>
          <p:cNvSpPr>
            <a:spLocks noGrp="1"/>
          </p:cNvSpPr>
          <p:nvPr>
            <p:ph type="ctrTitle"/>
          </p:nvPr>
        </p:nvSpPr>
        <p:spPr>
          <a:xfrm>
            <a:off x="738888" y="3663739"/>
            <a:ext cx="10668000" cy="1022684"/>
          </a:xfrm>
        </p:spPr>
        <p:txBody>
          <a:bodyPr>
            <a:normAutofit fontScale="90000"/>
          </a:bodyPr>
          <a:lstStyle/>
          <a:p>
            <a:pPr algn="l"/>
            <a:r>
              <a:rPr lang="en-GB" sz="3100" dirty="0">
                <a:solidFill>
                  <a:srgbClr val="C00000"/>
                </a:solidFill>
                <a:latin typeface="Century Gothic" panose="020B0502020202020204" pitchFamily="34" charset="0"/>
              </a:rPr>
              <a:t>State of Life Survey: weeks 1-5</a:t>
            </a:r>
            <a:br>
              <a:rPr lang="en-GB" sz="4400" dirty="0">
                <a:latin typeface="Century Gothic" panose="020B0502020202020204" pitchFamily="34" charset="0"/>
              </a:rPr>
            </a:br>
            <a:br>
              <a:rPr lang="en-GB" sz="2200" dirty="0">
                <a:latin typeface="Century Gothic" panose="020B0502020202020204" pitchFamily="34" charset="0"/>
              </a:rPr>
            </a:br>
            <a:br>
              <a:rPr lang="en-GB" sz="2200" dirty="0">
                <a:latin typeface="Century Gothic" panose="020B0502020202020204" pitchFamily="34" charset="0"/>
              </a:rPr>
            </a:br>
            <a:br>
              <a:rPr lang="en-GB" sz="2200" dirty="0">
                <a:latin typeface="Century Gothic" panose="020B0502020202020204" pitchFamily="34" charset="0"/>
              </a:rPr>
            </a:br>
            <a:br>
              <a:rPr lang="en-GB" sz="2200" dirty="0">
                <a:latin typeface="Century Gothic" panose="020B0502020202020204" pitchFamily="34" charset="0"/>
              </a:rPr>
            </a:br>
            <a:endParaRPr lang="en-GB" sz="1800" dirty="0">
              <a:latin typeface="Century Gothic" panose="020B0502020202020204" pitchFamily="34" charset="0"/>
            </a:endParaRPr>
          </a:p>
        </p:txBody>
      </p:sp>
      <p:pic>
        <p:nvPicPr>
          <p:cNvPr id="1028" name="Picture 4">
            <a:extLst>
              <a:ext uri="{FF2B5EF4-FFF2-40B4-BE49-F238E27FC236}">
                <a16:creationId xmlns:a16="http://schemas.microsoft.com/office/drawing/2014/main" id="{931492A6-A4EB-41B8-B25E-98975DF3A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5903" y="2634519"/>
            <a:ext cx="1791717" cy="6390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A91FBC7-2A76-49EF-95A8-0F16C5F3D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5963" y="3518940"/>
            <a:ext cx="2426037" cy="5580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12E30E-53AE-4E67-90B6-EDFD86FF9D0B}"/>
              </a:ext>
            </a:extLst>
          </p:cNvPr>
          <p:cNvSpPr txBox="1"/>
          <p:nvPr/>
        </p:nvSpPr>
        <p:spPr>
          <a:xfrm>
            <a:off x="8604355" y="5910578"/>
            <a:ext cx="3391996" cy="584775"/>
          </a:xfrm>
          <a:prstGeom prst="rect">
            <a:avLst/>
          </a:prstGeom>
          <a:solidFill>
            <a:srgbClr val="FD6763">
              <a:alpha val="0"/>
            </a:srgbClr>
          </a:solidFill>
        </p:spPr>
        <p:txBody>
          <a:bodyPr wrap="square" rtlCol="0">
            <a:spAutoFit/>
          </a:bodyPr>
          <a:lstStyle/>
          <a:p>
            <a:pPr algn="r"/>
            <a:r>
              <a:rPr lang="en-GB" sz="1600">
                <a:solidFill>
                  <a:schemeClr val="bg1"/>
                </a:solidFill>
                <a:latin typeface="Century Gothic" panose="020B0502020202020204" pitchFamily="34" charset="0"/>
              </a:rPr>
              <a:t>Strategy, Insight &amp; Engagement</a:t>
            </a:r>
            <a:endParaRPr lang="en-GB" sz="1600" dirty="0">
              <a:solidFill>
                <a:schemeClr val="bg1"/>
              </a:solidFill>
              <a:latin typeface="Century Gothic" panose="020B0502020202020204" pitchFamily="34" charset="0"/>
            </a:endParaRPr>
          </a:p>
          <a:p>
            <a:pPr algn="r"/>
            <a:r>
              <a:rPr lang="en-GB" sz="1600" dirty="0">
                <a:solidFill>
                  <a:schemeClr val="bg1"/>
                </a:solidFill>
                <a:latin typeface="Century Gothic" panose="020B0502020202020204" pitchFamily="34" charset="0"/>
              </a:rPr>
              <a:t>Essex County Council</a:t>
            </a:r>
          </a:p>
        </p:txBody>
      </p:sp>
      <p:pic>
        <p:nvPicPr>
          <p:cNvPr id="1032" name="Picture 8">
            <a:extLst>
              <a:ext uri="{FF2B5EF4-FFF2-40B4-BE49-F238E27FC236}">
                <a16:creationId xmlns:a16="http://schemas.microsoft.com/office/drawing/2014/main" id="{820AEB0C-C723-4452-8B3F-0B9955CFC5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79"/>
          <a:stretch/>
        </p:blipFill>
        <p:spPr bwMode="auto">
          <a:xfrm>
            <a:off x="9942554" y="4026386"/>
            <a:ext cx="1634848" cy="11114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LDP Contact Us Form - Active Essex">
            <a:extLst>
              <a:ext uri="{FF2B5EF4-FFF2-40B4-BE49-F238E27FC236}">
                <a16:creationId xmlns:a16="http://schemas.microsoft.com/office/drawing/2014/main" id="{2AE33E44-3235-44A9-8D7E-E87B362E0C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1033" y="1499016"/>
            <a:ext cx="2176671" cy="11114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B8F8B12-DD0F-41DD-8856-BF226C574AB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814252" y="521586"/>
            <a:ext cx="1877695" cy="907415"/>
          </a:xfrm>
          <a:prstGeom prst="rect">
            <a:avLst/>
          </a:prstGeom>
        </p:spPr>
      </p:pic>
      <p:sp>
        <p:nvSpPr>
          <p:cNvPr id="16" name="Text Box 15">
            <a:extLst>
              <a:ext uri="{FF2B5EF4-FFF2-40B4-BE49-F238E27FC236}">
                <a16:creationId xmlns:a16="http://schemas.microsoft.com/office/drawing/2014/main" id="{D6AD002A-752F-486F-9345-2F03AD0CB5D0}"/>
              </a:ext>
            </a:extLst>
          </p:cNvPr>
          <p:cNvSpPr txBox="1"/>
          <p:nvPr/>
        </p:nvSpPr>
        <p:spPr>
          <a:xfrm>
            <a:off x="738888" y="3940637"/>
            <a:ext cx="6494956" cy="3703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dirty="0">
                <a:solidFill>
                  <a:schemeClr val="tx1">
                    <a:lumMod val="50000"/>
                    <a:lumOff val="50000"/>
                  </a:schemeClr>
                </a:solidFill>
                <a:latin typeface="Century Gothic" panose="020B0502020202020204" pitchFamily="34" charset="0"/>
                <a:ea typeface="Calibri" panose="020F0502020204030204" pitchFamily="34" charset="0"/>
                <a:cs typeface="Times New Roman" panose="02020603050405020304" pitchFamily="18" charset="0"/>
              </a:rPr>
              <a:t>22</a:t>
            </a:r>
            <a:r>
              <a:rPr lang="en-GB" baseline="30000" dirty="0">
                <a:solidFill>
                  <a:schemeClr val="tx1">
                    <a:lumMod val="50000"/>
                    <a:lumOff val="50000"/>
                  </a:schemeClr>
                </a:solidFill>
                <a:latin typeface="Century Gothic" panose="020B0502020202020204" pitchFamily="34" charset="0"/>
                <a:ea typeface="Calibri" panose="020F0502020204030204" pitchFamily="34" charset="0"/>
                <a:cs typeface="Times New Roman" panose="02020603050405020304" pitchFamily="18" charset="0"/>
              </a:rPr>
              <a:t>nd </a:t>
            </a:r>
            <a:r>
              <a:rPr lang="en-GB" dirty="0">
                <a:solidFill>
                  <a:schemeClr val="tx1">
                    <a:lumMod val="50000"/>
                    <a:lumOff val="50000"/>
                  </a:schemeClr>
                </a:solidFill>
                <a:latin typeface="Century Gothic" panose="020B0502020202020204" pitchFamily="34" charset="0"/>
                <a:ea typeface="Calibri" panose="020F0502020204030204" pitchFamily="34" charset="0"/>
                <a:cs typeface="Times New Roman" panose="02020603050405020304" pitchFamily="18" charset="0"/>
              </a:rPr>
              <a:t>May 2020</a:t>
            </a:r>
            <a:endParaRPr lang="en-GB" dirty="0">
              <a:solidFill>
                <a:schemeClr val="tx1">
                  <a:lumMod val="50000"/>
                  <a:lumOff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770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essex county council logo">
            <a:extLst>
              <a:ext uri="{FF2B5EF4-FFF2-40B4-BE49-F238E27FC236}">
                <a16:creationId xmlns:a16="http://schemas.microsoft.com/office/drawing/2014/main" id="{C63028E6-2C72-4779-9013-8E7B4E8DC6B5}"/>
              </a:ext>
            </a:extLst>
          </p:cNvPr>
          <p:cNvPicPr>
            <a:picLocks noChangeAspect="1" noChangeArrowheads="1"/>
          </p:cNvPicPr>
          <p:nvPr/>
        </p:nvPicPr>
        <p:blipFill rotWithShape="1">
          <a:blip r:embed="rId3">
            <a:duotone>
              <a:prstClr val="black"/>
              <a:schemeClr val="bg1">
                <a:lumMod val="75000"/>
                <a:tint val="45000"/>
                <a:satMod val="400000"/>
              </a:schemeClr>
            </a:duotone>
            <a:extLst>
              <a:ext uri="{BEBA8EAE-BF5A-486C-A8C5-ECC9F3942E4B}">
                <a14:imgProps xmlns:a14="http://schemas.microsoft.com/office/drawing/2010/main">
                  <a14:imgLayer r:embed="rId4">
                    <a14:imgEffect>
                      <a14:backgroundRemoval t="19252" b="60858" l="33699" r="65479">
                        <a14:foregroundMark x1="56822" y1="21807" x2="56822" y2="21807"/>
                        <a14:foregroundMark x1="56822" y1="21807" x2="54795" y2="21807"/>
                        <a14:foregroundMark x1="65260" y1="26642" x2="65260" y2="26642"/>
                        <a14:foregroundMark x1="65205" y1="26642" x2="65205" y2="26642"/>
                        <a14:foregroundMark x1="65205" y1="26642" x2="65205" y2="26642"/>
                        <a14:foregroundMark x1="34301" y1="29106" x2="34301" y2="29106"/>
                        <a14:foregroundMark x1="34301" y1="29106" x2="34301" y2="29106"/>
                        <a14:foregroundMark x1="34301" y1="29106" x2="34301" y2="29106"/>
                        <a14:foregroundMark x1="34301" y1="28741" x2="34301" y2="28741"/>
                        <a14:foregroundMark x1="34082" y1="44617" x2="34082" y2="44617"/>
                        <a14:foregroundMark x1="34082" y1="44617" x2="34082" y2="44617"/>
                        <a14:foregroundMark x1="33699" y1="44799" x2="33699" y2="44799"/>
                        <a14:foregroundMark x1="42575" y1="54288" x2="42575" y2="54288"/>
                        <a14:foregroundMark x1="42575" y1="54288" x2="42575" y2="54288"/>
                        <a14:foregroundMark x1="65479" y1="41515" x2="65479" y2="41515"/>
                        <a14:foregroundMark x1="65479" y1="41515" x2="65479" y2="41515"/>
                        <a14:backgroundMark x1="65644" y1="33759" x2="65644" y2="33759"/>
                        <a14:backgroundMark x1="65753" y1="33759" x2="65753" y2="33759"/>
                        <a14:backgroundMark x1="65753" y1="33759" x2="65753" y2="33759"/>
                      </a14:backgroundRemoval>
                    </a14:imgEffect>
                  </a14:imgLayer>
                </a14:imgProps>
              </a:ext>
              <a:ext uri="{28A0092B-C50C-407E-A947-70E740481C1C}">
                <a14:useLocalDpi xmlns:a14="http://schemas.microsoft.com/office/drawing/2010/main" val="0"/>
              </a:ext>
            </a:extLst>
          </a:blip>
          <a:srcRect l="32220" t="14271" r="32563" b="33892"/>
          <a:stretch/>
        </p:blipFill>
        <p:spPr bwMode="auto">
          <a:xfrm>
            <a:off x="7598507" y="3728116"/>
            <a:ext cx="4488502" cy="3129884"/>
          </a:xfrm>
          <a:prstGeom prst="rect">
            <a:avLst/>
          </a:prstGeom>
          <a:noFill/>
        </p:spPr>
      </p:pic>
      <p:sp>
        <p:nvSpPr>
          <p:cNvPr id="6" name="TextBox 5">
            <a:extLst>
              <a:ext uri="{FF2B5EF4-FFF2-40B4-BE49-F238E27FC236}">
                <a16:creationId xmlns:a16="http://schemas.microsoft.com/office/drawing/2014/main" id="{C08EE251-4DB8-4BA1-9220-B29ED8CBD471}"/>
              </a:ext>
            </a:extLst>
          </p:cNvPr>
          <p:cNvSpPr txBox="1"/>
          <p:nvPr/>
        </p:nvSpPr>
        <p:spPr>
          <a:xfrm>
            <a:off x="873597" y="274290"/>
            <a:ext cx="4896665" cy="6309420"/>
          </a:xfrm>
          <a:prstGeom prst="rect">
            <a:avLst/>
          </a:prstGeom>
          <a:solidFill>
            <a:schemeClr val="bg1">
              <a:lumMod val="95000"/>
              <a:alpha val="61000"/>
            </a:schemeClr>
          </a:solidFill>
        </p:spPr>
        <p:txBody>
          <a:bodyPr wrap="square" rtlCol="0">
            <a:spAutoFit/>
          </a:bodyPr>
          <a:lstStyle/>
          <a:p>
            <a:r>
              <a:rPr lang="en-GB" sz="1400" b="1" dirty="0">
                <a:latin typeface="Century Gothic" panose="020B0502020202020204" pitchFamily="34" charset="0"/>
              </a:rPr>
              <a:t>A</a:t>
            </a:r>
            <a:r>
              <a:rPr lang="en-GB" sz="1300" b="1" dirty="0">
                <a:latin typeface="Century Gothic" panose="020B0502020202020204" pitchFamily="34" charset="0"/>
              </a:rPr>
              <a:t>lthough the majority of residents feel a sense of personal resilience, there are some early signs that the COVID pandemic may be placing pressure upon, and exposing limitations within support networks.   </a:t>
            </a:r>
          </a:p>
          <a:p>
            <a:endParaRPr lang="en-GB" sz="1300" b="1" dirty="0">
              <a:latin typeface="Century Gothic" panose="020B0502020202020204" pitchFamily="34" charset="0"/>
            </a:endParaRPr>
          </a:p>
          <a:p>
            <a:pPr marL="285750" indent="-285750">
              <a:buFont typeface="Arial" panose="020B0604020202020204" pitchFamily="34" charset="0"/>
              <a:buChar char="•"/>
            </a:pPr>
            <a:r>
              <a:rPr lang="en-GB" sz="1300" b="1" dirty="0">
                <a:latin typeface="Century Gothic" panose="020B0502020202020204" pitchFamily="34" charset="0"/>
              </a:rPr>
              <a:t>the proportion of respondents who report that they could only rely on their friends and family to a limited degree if they had a serious problem has remained consistent since week 2</a:t>
            </a:r>
          </a:p>
          <a:p>
            <a:pPr marL="285750" indent="-285750">
              <a:buFont typeface="Arial" panose="020B0604020202020204" pitchFamily="34" charset="0"/>
              <a:buChar char="•"/>
            </a:pPr>
            <a:endParaRPr lang="en-GB" sz="1300" b="1" dirty="0">
              <a:latin typeface="Century Gothic" panose="020B0502020202020204" pitchFamily="34" charset="0"/>
            </a:endParaRPr>
          </a:p>
          <a:p>
            <a:pPr marL="268288"/>
            <a:r>
              <a:rPr lang="en-GB" sz="1300" dirty="0">
                <a:latin typeface="Century Gothic" panose="020B0502020202020204" pitchFamily="34" charset="0"/>
              </a:rPr>
              <a:t>The percentage who felt they could rely on their immediate family only a little or not at all has remained fairly constant from </a:t>
            </a:r>
            <a:r>
              <a:rPr lang="en-GB" sz="1300" b="1" dirty="0">
                <a:latin typeface="Century Gothic" panose="020B0502020202020204" pitchFamily="34" charset="0"/>
              </a:rPr>
              <a:t>16.6% </a:t>
            </a:r>
            <a:r>
              <a:rPr lang="en-GB" sz="1300" dirty="0">
                <a:latin typeface="Century Gothic" panose="020B0502020202020204" pitchFamily="34" charset="0"/>
              </a:rPr>
              <a:t>in w/c 20</a:t>
            </a:r>
            <a:r>
              <a:rPr lang="en-GB" sz="1300" baseline="30000" dirty="0">
                <a:latin typeface="Century Gothic" panose="020B0502020202020204" pitchFamily="34" charset="0"/>
              </a:rPr>
              <a:t>th</a:t>
            </a:r>
            <a:r>
              <a:rPr lang="en-GB" sz="1300" dirty="0">
                <a:latin typeface="Century Gothic" panose="020B0502020202020204" pitchFamily="34" charset="0"/>
              </a:rPr>
              <a:t> April to </a:t>
            </a:r>
            <a:r>
              <a:rPr lang="en-GB" sz="1300" b="1" dirty="0">
                <a:latin typeface="Century Gothic" panose="020B0502020202020204" pitchFamily="34" charset="0"/>
              </a:rPr>
              <a:t>16.8%</a:t>
            </a:r>
            <a:r>
              <a:rPr lang="en-GB" sz="1300" dirty="0">
                <a:latin typeface="Century Gothic" panose="020B0502020202020204" pitchFamily="34" charset="0"/>
              </a:rPr>
              <a:t> in w/c 4</a:t>
            </a:r>
            <a:r>
              <a:rPr lang="en-GB" sz="1300" baseline="30000" dirty="0">
                <a:latin typeface="Century Gothic" panose="020B0502020202020204" pitchFamily="34" charset="0"/>
              </a:rPr>
              <a:t>th</a:t>
            </a:r>
            <a:r>
              <a:rPr lang="en-GB" sz="1300" dirty="0">
                <a:latin typeface="Century Gothic" panose="020B0502020202020204" pitchFamily="34" charset="0"/>
              </a:rPr>
              <a:t> May. This is higher than the national pre-COVID baseline of 15.9%, however this proportion dipped below the baseline in w/c 11</a:t>
            </a:r>
            <a:r>
              <a:rPr lang="en-GB" sz="1300" baseline="30000" dirty="0">
                <a:latin typeface="Century Gothic" panose="020B0502020202020204" pitchFamily="34" charset="0"/>
              </a:rPr>
              <a:t>th</a:t>
            </a:r>
            <a:r>
              <a:rPr lang="en-GB" sz="1300" dirty="0">
                <a:latin typeface="Century Gothic" panose="020B0502020202020204" pitchFamily="34" charset="0"/>
              </a:rPr>
              <a:t> May (</a:t>
            </a:r>
            <a:r>
              <a:rPr lang="en-GB" sz="1300" b="1" dirty="0">
                <a:latin typeface="Century Gothic" panose="020B0502020202020204" pitchFamily="34" charset="0"/>
              </a:rPr>
              <a:t>15%</a:t>
            </a:r>
            <a:r>
              <a:rPr lang="en-GB" sz="1300" dirty="0">
                <a:latin typeface="Century Gothic" panose="020B0502020202020204" pitchFamily="34" charset="0"/>
              </a:rPr>
              <a:t>).</a:t>
            </a:r>
          </a:p>
          <a:p>
            <a:pPr marL="268288"/>
            <a:endParaRPr lang="en-GB" sz="1300" dirty="0">
              <a:latin typeface="Century Gothic" panose="020B0502020202020204" pitchFamily="34" charset="0"/>
            </a:endParaRPr>
          </a:p>
          <a:p>
            <a:pPr marL="268288"/>
            <a:r>
              <a:rPr lang="en-GB" sz="1300" dirty="0">
                <a:latin typeface="Century Gothic" panose="020B0502020202020204" pitchFamily="34" charset="0"/>
              </a:rPr>
              <a:t>The proportion who felt they could rely on friends only a little or not at all increased from </a:t>
            </a:r>
            <a:r>
              <a:rPr lang="en-GB" sz="1300" b="1" dirty="0">
                <a:latin typeface="Century Gothic" panose="020B0502020202020204" pitchFamily="34" charset="0"/>
              </a:rPr>
              <a:t>21.1% </a:t>
            </a:r>
            <a:r>
              <a:rPr lang="en-GB" sz="1300" dirty="0">
                <a:latin typeface="Century Gothic" panose="020B0502020202020204" pitchFamily="34" charset="0"/>
              </a:rPr>
              <a:t>in w/c 13</a:t>
            </a:r>
            <a:r>
              <a:rPr lang="en-GB" sz="1300" baseline="30000" dirty="0">
                <a:latin typeface="Century Gothic" panose="020B0502020202020204" pitchFamily="34" charset="0"/>
              </a:rPr>
              <a:t>th</a:t>
            </a:r>
            <a:r>
              <a:rPr lang="en-GB" sz="1300" dirty="0">
                <a:latin typeface="Century Gothic" panose="020B0502020202020204" pitchFamily="34" charset="0"/>
              </a:rPr>
              <a:t> April to </a:t>
            </a:r>
            <a:r>
              <a:rPr lang="en-GB" sz="1300" b="1" dirty="0">
                <a:latin typeface="Century Gothic" panose="020B0502020202020204" pitchFamily="34" charset="0"/>
              </a:rPr>
              <a:t>27.4% </a:t>
            </a:r>
            <a:r>
              <a:rPr lang="en-GB" sz="1300" dirty="0">
                <a:latin typeface="Century Gothic" panose="020B0502020202020204" pitchFamily="34" charset="0"/>
              </a:rPr>
              <a:t>in w/c 20</a:t>
            </a:r>
            <a:r>
              <a:rPr lang="en-GB" sz="1300" baseline="30000" dirty="0">
                <a:latin typeface="Century Gothic" panose="020B0502020202020204" pitchFamily="34" charset="0"/>
              </a:rPr>
              <a:t>th</a:t>
            </a:r>
            <a:r>
              <a:rPr lang="en-GB" sz="1300" dirty="0">
                <a:latin typeface="Century Gothic" panose="020B0502020202020204" pitchFamily="34" charset="0"/>
              </a:rPr>
              <a:t> April.  This figure has decreased over weeks 3, 4 and 5 of the survey (</a:t>
            </a:r>
            <a:r>
              <a:rPr lang="en-GB" sz="1300" b="1" dirty="0">
                <a:latin typeface="Century Gothic" panose="020B0502020202020204" pitchFamily="34" charset="0"/>
              </a:rPr>
              <a:t>24%</a:t>
            </a:r>
            <a:r>
              <a:rPr lang="en-GB" sz="1300" dirty="0">
                <a:latin typeface="Century Gothic" panose="020B0502020202020204" pitchFamily="34" charset="0"/>
              </a:rPr>
              <a:t> in w/c 11</a:t>
            </a:r>
            <a:r>
              <a:rPr lang="en-GB" sz="1300" baseline="30000" dirty="0">
                <a:latin typeface="Century Gothic" panose="020B0502020202020204" pitchFamily="34" charset="0"/>
              </a:rPr>
              <a:t>th</a:t>
            </a:r>
            <a:r>
              <a:rPr lang="en-GB" sz="1300" dirty="0">
                <a:latin typeface="Century Gothic" panose="020B0502020202020204" pitchFamily="34" charset="0"/>
              </a:rPr>
              <a:t> May), but still compares unfavourably to the national pre-COVID baseline of 20.2%.</a:t>
            </a:r>
          </a:p>
          <a:p>
            <a:endParaRPr lang="en-GB" sz="1300" dirty="0">
              <a:latin typeface="Century Gothic" panose="020B0502020202020204" pitchFamily="34" charset="0"/>
            </a:endParaRPr>
          </a:p>
          <a:p>
            <a:pPr marL="285750" indent="-285750">
              <a:buFont typeface="Arial" panose="020B0604020202020204" pitchFamily="34" charset="0"/>
              <a:buChar char="•"/>
            </a:pPr>
            <a:r>
              <a:rPr lang="en-GB" sz="1300" b="1" dirty="0">
                <a:latin typeface="Century Gothic" panose="020B0502020202020204" pitchFamily="34" charset="0"/>
              </a:rPr>
              <a:t>although small, the percentage of residents who can rely on neither family nor friends, appears to be increasing.</a:t>
            </a:r>
          </a:p>
          <a:p>
            <a:pPr marL="285750" indent="-285750">
              <a:buFont typeface="Arial" panose="020B0604020202020204" pitchFamily="34" charset="0"/>
              <a:buChar char="•"/>
            </a:pPr>
            <a:endParaRPr lang="en-GB" sz="1300" b="1" dirty="0">
              <a:latin typeface="Century Gothic" panose="020B0502020202020204" pitchFamily="34" charset="0"/>
            </a:endParaRPr>
          </a:p>
          <a:p>
            <a:pPr marL="268288"/>
            <a:r>
              <a:rPr lang="en-GB" sz="1300" dirty="0">
                <a:latin typeface="Century Gothic" panose="020B0502020202020204" pitchFamily="34" charset="0"/>
              </a:rPr>
              <a:t>The percentage who felt they could rely on neither family nor friends increased from </a:t>
            </a:r>
            <a:r>
              <a:rPr lang="en-GB" sz="1300" b="1" dirty="0">
                <a:latin typeface="Century Gothic" panose="020B0502020202020204" pitchFamily="34" charset="0"/>
              </a:rPr>
              <a:t>6.6% </a:t>
            </a:r>
            <a:r>
              <a:rPr lang="en-GB" sz="1300" dirty="0">
                <a:latin typeface="Century Gothic" panose="020B0502020202020204" pitchFamily="34" charset="0"/>
              </a:rPr>
              <a:t>in w/c 13</a:t>
            </a:r>
            <a:r>
              <a:rPr lang="en-GB" sz="1300" baseline="30000" dirty="0">
                <a:latin typeface="Century Gothic" panose="020B0502020202020204" pitchFamily="34" charset="0"/>
              </a:rPr>
              <a:t>th</a:t>
            </a:r>
            <a:r>
              <a:rPr lang="en-GB" sz="1300" dirty="0">
                <a:latin typeface="Century Gothic" panose="020B0502020202020204" pitchFamily="34" charset="0"/>
              </a:rPr>
              <a:t> April to </a:t>
            </a:r>
            <a:r>
              <a:rPr lang="en-GB" sz="1300" b="1" dirty="0">
                <a:latin typeface="Century Gothic" panose="020B0502020202020204" pitchFamily="34" charset="0"/>
              </a:rPr>
              <a:t>10.5% </a:t>
            </a:r>
            <a:r>
              <a:rPr lang="en-GB" sz="1300" dirty="0">
                <a:latin typeface="Century Gothic" panose="020B0502020202020204" pitchFamily="34" charset="0"/>
              </a:rPr>
              <a:t>in w/c 11</a:t>
            </a:r>
            <a:r>
              <a:rPr lang="en-GB" sz="1300" baseline="30000" dirty="0">
                <a:latin typeface="Century Gothic" panose="020B0502020202020204" pitchFamily="34" charset="0"/>
              </a:rPr>
              <a:t>th</a:t>
            </a:r>
            <a:r>
              <a:rPr lang="en-GB" sz="1300" dirty="0">
                <a:latin typeface="Century Gothic" panose="020B0502020202020204" pitchFamily="34" charset="0"/>
              </a:rPr>
              <a:t> May.</a:t>
            </a:r>
          </a:p>
        </p:txBody>
      </p:sp>
      <p:sp>
        <p:nvSpPr>
          <p:cNvPr id="9" name="TextBox 8">
            <a:extLst>
              <a:ext uri="{FF2B5EF4-FFF2-40B4-BE49-F238E27FC236}">
                <a16:creationId xmlns:a16="http://schemas.microsoft.com/office/drawing/2014/main" id="{E443B493-BF27-40C2-9ADD-AA36426AB47B}"/>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8E386A11-D320-4654-99DF-E6073D56FED7}"/>
              </a:ext>
            </a:extLst>
          </p:cNvPr>
          <p:cNvSpPr/>
          <p:nvPr/>
        </p:nvSpPr>
        <p:spPr>
          <a:xfrm rot="16200000">
            <a:off x="-1924462" y="2049075"/>
            <a:ext cx="4398961" cy="400110"/>
          </a:xfrm>
          <a:prstGeom prst="rect">
            <a:avLst/>
          </a:prstGeom>
        </p:spPr>
        <p:txBody>
          <a:bodyPr wrap="none">
            <a:spAutoFit/>
          </a:bodyPr>
          <a:lstStyle/>
          <a:p>
            <a:pPr lvl="1" algn="r"/>
            <a:r>
              <a:rPr lang="en-GB" sz="2000" b="1" dirty="0">
                <a:solidFill>
                  <a:schemeClr val="bg1"/>
                </a:solidFill>
                <a:latin typeface="Century Gothic"/>
              </a:rPr>
              <a:t>Reliance on family and friends</a:t>
            </a:r>
            <a:endParaRPr lang="en-GB" sz="2000" b="1" dirty="0">
              <a:solidFill>
                <a:schemeClr val="bg1"/>
              </a:solidFill>
              <a:latin typeface="Century Gothic" panose="020B0502020202020204" pitchFamily="34" charset="0"/>
            </a:endParaRPr>
          </a:p>
        </p:txBody>
      </p:sp>
      <p:pic>
        <p:nvPicPr>
          <p:cNvPr id="2" name="Picture 1">
            <a:extLst>
              <a:ext uri="{FF2B5EF4-FFF2-40B4-BE49-F238E27FC236}">
                <a16:creationId xmlns:a16="http://schemas.microsoft.com/office/drawing/2014/main" id="{3D841FE8-3F1E-4170-8618-CD82F003A666}"/>
              </a:ext>
            </a:extLst>
          </p:cNvPr>
          <p:cNvPicPr>
            <a:picLocks noChangeAspect="1"/>
          </p:cNvPicPr>
          <p:nvPr/>
        </p:nvPicPr>
        <p:blipFill>
          <a:blip r:embed="rId5"/>
          <a:stretch>
            <a:fillRect/>
          </a:stretch>
        </p:blipFill>
        <p:spPr>
          <a:xfrm>
            <a:off x="6089861" y="61320"/>
            <a:ext cx="6096000" cy="3410226"/>
          </a:xfrm>
          <a:prstGeom prst="rect">
            <a:avLst/>
          </a:prstGeom>
        </p:spPr>
      </p:pic>
      <p:pic>
        <p:nvPicPr>
          <p:cNvPr id="3" name="Picture 2">
            <a:extLst>
              <a:ext uri="{FF2B5EF4-FFF2-40B4-BE49-F238E27FC236}">
                <a16:creationId xmlns:a16="http://schemas.microsoft.com/office/drawing/2014/main" id="{3914B1AD-ECEA-44BD-8776-135CF3696908}"/>
              </a:ext>
            </a:extLst>
          </p:cNvPr>
          <p:cNvPicPr>
            <a:picLocks noChangeAspect="1"/>
          </p:cNvPicPr>
          <p:nvPr/>
        </p:nvPicPr>
        <p:blipFill>
          <a:blip r:embed="rId6"/>
          <a:stretch>
            <a:fillRect/>
          </a:stretch>
        </p:blipFill>
        <p:spPr>
          <a:xfrm>
            <a:off x="6158685" y="3515615"/>
            <a:ext cx="5958352" cy="3342385"/>
          </a:xfrm>
          <a:prstGeom prst="rect">
            <a:avLst/>
          </a:prstGeom>
        </p:spPr>
      </p:pic>
      <p:pic>
        <p:nvPicPr>
          <p:cNvPr id="8" name="Picture 7">
            <a:extLst>
              <a:ext uri="{FF2B5EF4-FFF2-40B4-BE49-F238E27FC236}">
                <a16:creationId xmlns:a16="http://schemas.microsoft.com/office/drawing/2014/main" id="{DE2E08A3-6394-4DDD-9079-3A6C1B03727E}"/>
              </a:ext>
            </a:extLst>
          </p:cNvPr>
          <p:cNvPicPr>
            <a:picLocks noChangeAspect="1"/>
          </p:cNvPicPr>
          <p:nvPr/>
        </p:nvPicPr>
        <p:blipFill>
          <a:blip r:embed="rId7"/>
          <a:stretch>
            <a:fillRect/>
          </a:stretch>
        </p:blipFill>
        <p:spPr>
          <a:xfrm>
            <a:off x="8410107" y="3113110"/>
            <a:ext cx="1455508" cy="197503"/>
          </a:xfrm>
          <a:prstGeom prst="rect">
            <a:avLst/>
          </a:prstGeom>
        </p:spPr>
      </p:pic>
      <p:pic>
        <p:nvPicPr>
          <p:cNvPr id="11" name="Picture 10">
            <a:extLst>
              <a:ext uri="{FF2B5EF4-FFF2-40B4-BE49-F238E27FC236}">
                <a16:creationId xmlns:a16="http://schemas.microsoft.com/office/drawing/2014/main" id="{D66B0F9E-2B31-4DE3-9647-F51BC1A554ED}"/>
              </a:ext>
            </a:extLst>
          </p:cNvPr>
          <p:cNvPicPr>
            <a:picLocks noChangeAspect="1"/>
          </p:cNvPicPr>
          <p:nvPr/>
        </p:nvPicPr>
        <p:blipFill>
          <a:blip r:embed="rId7"/>
          <a:stretch>
            <a:fillRect/>
          </a:stretch>
        </p:blipFill>
        <p:spPr>
          <a:xfrm>
            <a:off x="8605065" y="6658253"/>
            <a:ext cx="1472053" cy="199748"/>
          </a:xfrm>
          <a:prstGeom prst="rect">
            <a:avLst/>
          </a:prstGeom>
        </p:spPr>
      </p:pic>
    </p:spTree>
    <p:extLst>
      <p:ext uri="{BB962C8B-B14F-4D97-AF65-F5344CB8AC3E}">
        <p14:creationId xmlns:p14="http://schemas.microsoft.com/office/powerpoint/2010/main" val="54317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AAF6-2988-43EE-BA6D-6545435D9EE8}"/>
              </a:ext>
            </a:extLst>
          </p:cNvPr>
          <p:cNvSpPr>
            <a:spLocks noGrp="1"/>
          </p:cNvSpPr>
          <p:nvPr>
            <p:ph type="title"/>
          </p:nvPr>
        </p:nvSpPr>
        <p:spPr>
          <a:xfrm>
            <a:off x="1808179" y="2766218"/>
            <a:ext cx="10515600" cy="1325563"/>
          </a:xfrm>
        </p:spPr>
        <p:txBody>
          <a:bodyPr>
            <a:normAutofit/>
          </a:bodyPr>
          <a:lstStyle/>
          <a:p>
            <a:r>
              <a:rPr lang="en-GB" sz="3200" b="1" dirty="0">
                <a:latin typeface="Century Gothic" panose="020B0502020202020204" pitchFamily="34" charset="0"/>
              </a:rPr>
              <a:t>Trust</a:t>
            </a:r>
            <a:r>
              <a:rPr lang="en-GB" sz="1800" dirty="0">
                <a:solidFill>
                  <a:schemeClr val="tx1">
                    <a:lumMod val="50000"/>
                    <a:lumOff val="50000"/>
                  </a:schemeClr>
                </a:solidFill>
                <a:latin typeface="Century Gothic" panose="020B0502020202020204" pitchFamily="34" charset="0"/>
              </a:rPr>
              <a:t> </a:t>
            </a:r>
            <a:endParaRPr lang="en-GB" sz="3200" dirty="0">
              <a:solidFill>
                <a:schemeClr val="tx1">
                  <a:lumMod val="50000"/>
                  <a:lumOff val="50000"/>
                </a:schemeClr>
              </a:solidFill>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D7F25CD1-EE8F-4EEB-83F4-CF79E1AFD75B}"/>
              </a:ext>
            </a:extLst>
          </p:cNvPr>
          <p:cNvCxnSpPr>
            <a:cxnSpLocks/>
          </p:cNvCxnSpPr>
          <p:nvPr/>
        </p:nvCxnSpPr>
        <p:spPr>
          <a:xfrm>
            <a:off x="1706937" y="2830099"/>
            <a:ext cx="0" cy="15238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Graphic 7" descr="Handshake">
            <a:extLst>
              <a:ext uri="{FF2B5EF4-FFF2-40B4-BE49-F238E27FC236}">
                <a16:creationId xmlns:a16="http://schemas.microsoft.com/office/drawing/2014/main" id="{9828AE68-0957-430A-828E-10694DADFA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888" y="2971799"/>
            <a:ext cx="914400" cy="914400"/>
          </a:xfrm>
          <a:prstGeom prst="rect">
            <a:avLst/>
          </a:prstGeom>
        </p:spPr>
      </p:pic>
      <p:sp>
        <p:nvSpPr>
          <p:cNvPr id="9" name="TextBox 8">
            <a:extLst>
              <a:ext uri="{FF2B5EF4-FFF2-40B4-BE49-F238E27FC236}">
                <a16:creationId xmlns:a16="http://schemas.microsoft.com/office/drawing/2014/main" id="{95CE9936-324F-47F9-B062-796016453FC4}"/>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grpSp>
        <p:nvGrpSpPr>
          <p:cNvPr id="10" name="Group 9">
            <a:extLst>
              <a:ext uri="{FF2B5EF4-FFF2-40B4-BE49-F238E27FC236}">
                <a16:creationId xmlns:a16="http://schemas.microsoft.com/office/drawing/2014/main" id="{A569EC16-CE45-4308-BFD9-481C02BFF6D9}"/>
              </a:ext>
            </a:extLst>
          </p:cNvPr>
          <p:cNvGrpSpPr/>
          <p:nvPr/>
        </p:nvGrpSpPr>
        <p:grpSpPr>
          <a:xfrm>
            <a:off x="399647" y="-514452"/>
            <a:ext cx="4652038" cy="2570688"/>
            <a:chOff x="399647" y="-514452"/>
            <a:chExt cx="4652038" cy="2570688"/>
          </a:xfrm>
        </p:grpSpPr>
        <p:pic>
          <p:nvPicPr>
            <p:cNvPr id="11" name="Picture 2" descr="State of life">
              <a:extLst>
                <a:ext uri="{FF2B5EF4-FFF2-40B4-BE49-F238E27FC236}">
                  <a16:creationId xmlns:a16="http://schemas.microsoft.com/office/drawing/2014/main" id="{B833AE3E-42B8-4D03-9D8C-9871B327F5E8}"/>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647" y="-514452"/>
              <a:ext cx="4538871" cy="2570688"/>
            </a:xfrm>
            <a:prstGeom prst="rect">
              <a:avLst/>
            </a:prstGeom>
            <a:noFill/>
            <a:ln>
              <a:noFill/>
            </a:ln>
          </p:spPr>
        </p:pic>
        <p:sp>
          <p:nvSpPr>
            <p:cNvPr id="12" name="Rectangle 11">
              <a:extLst>
                <a:ext uri="{FF2B5EF4-FFF2-40B4-BE49-F238E27FC236}">
                  <a16:creationId xmlns:a16="http://schemas.microsoft.com/office/drawing/2014/main" id="{1606FDA6-B1D5-4B4A-8A74-14BBE09CA5E7}"/>
                </a:ext>
              </a:extLst>
            </p:cNvPr>
            <p:cNvSpPr/>
            <p:nvPr/>
          </p:nvSpPr>
          <p:spPr>
            <a:xfrm>
              <a:off x="644577" y="0"/>
              <a:ext cx="4407108" cy="1409075"/>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0333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F564FFE-68BA-4A25-811C-2AC16A800D08}"/>
              </a:ext>
            </a:extLst>
          </p:cNvPr>
          <p:cNvSpPr txBox="1"/>
          <p:nvPr/>
        </p:nvSpPr>
        <p:spPr>
          <a:xfrm>
            <a:off x="857943" y="474344"/>
            <a:ext cx="4729179" cy="5909310"/>
          </a:xfrm>
          <a:prstGeom prst="rect">
            <a:avLst/>
          </a:prstGeom>
          <a:solidFill>
            <a:schemeClr val="bg1">
              <a:lumMod val="95000"/>
              <a:alpha val="61000"/>
            </a:schemeClr>
          </a:solidFill>
          <a:ln>
            <a:noFill/>
          </a:ln>
        </p:spPr>
        <p:txBody>
          <a:bodyPr wrap="square" rtlCol="0">
            <a:spAutoFit/>
          </a:bodyPr>
          <a:lstStyle/>
          <a:p>
            <a:r>
              <a:rPr lang="en-GB" sz="1400" b="1" dirty="0">
                <a:latin typeface="Century Gothic" panose="020B0502020202020204" pitchFamily="34" charset="0"/>
              </a:rPr>
              <a:t>Essex residents’ trust in their neighbours have increased overall since the start of the survey. Trust in public bodies appears to be fluctuating throughout the COVID outbreak and lockdown, but levels of trust in the local council has recently increased above pre-COVID levels.</a:t>
            </a:r>
          </a:p>
          <a:p>
            <a:endParaRPr lang="en-GB" sz="1400" dirty="0">
              <a:latin typeface="Century Gothic" panose="020B0502020202020204" pitchFamily="34" charset="0"/>
            </a:endParaRPr>
          </a:p>
          <a:p>
            <a:r>
              <a:rPr lang="en-GB" sz="1400" dirty="0">
                <a:latin typeface="Century Gothic" panose="020B0502020202020204" pitchFamily="34" charset="0"/>
              </a:rPr>
              <a:t>Responses to the survey suggest that people may be becoming </a:t>
            </a:r>
            <a:r>
              <a:rPr lang="en-GB" sz="1400" b="1" dirty="0">
                <a:latin typeface="Century Gothic" panose="020B0502020202020204" pitchFamily="34" charset="0"/>
              </a:rPr>
              <a:t>more</a:t>
            </a:r>
            <a:r>
              <a:rPr lang="en-GB" sz="1400" dirty="0">
                <a:latin typeface="Century Gothic" panose="020B0502020202020204" pitchFamily="34" charset="0"/>
              </a:rPr>
              <a:t> trusting of:</a:t>
            </a:r>
          </a:p>
          <a:p>
            <a:endParaRPr lang="en-GB" sz="1400" dirty="0">
              <a:latin typeface="Century Gothic" panose="020B0502020202020204" pitchFamily="34" charset="0"/>
            </a:endParaRPr>
          </a:p>
          <a:p>
            <a:pPr marL="285750" indent="-285750">
              <a:buFont typeface="Arial" panose="020B0604020202020204" pitchFamily="34" charset="0"/>
              <a:buChar char="•"/>
            </a:pPr>
            <a:r>
              <a:rPr lang="en-GB" sz="1400" b="1" dirty="0">
                <a:latin typeface="Century Gothic" panose="020B0502020202020204" pitchFamily="34" charset="0"/>
              </a:rPr>
              <a:t>Local council: 48%</a:t>
            </a:r>
            <a:r>
              <a:rPr lang="en-GB" sz="1400" dirty="0">
                <a:latin typeface="Century Gothic" panose="020B0502020202020204" pitchFamily="34" charset="0"/>
              </a:rPr>
              <a:t> reported trust in the local council in w/c 13</a:t>
            </a:r>
            <a:r>
              <a:rPr lang="en-GB" sz="1400" baseline="30000" dirty="0">
                <a:latin typeface="Century Gothic" panose="020B0502020202020204" pitchFamily="34" charset="0"/>
              </a:rPr>
              <a:t>th</a:t>
            </a:r>
            <a:r>
              <a:rPr lang="en-GB" sz="1400" dirty="0">
                <a:latin typeface="Century Gothic" panose="020B0502020202020204" pitchFamily="34" charset="0"/>
              </a:rPr>
              <a:t> April. This increased to </a:t>
            </a:r>
            <a:r>
              <a:rPr lang="en-GB" sz="1400" b="1" dirty="0">
                <a:latin typeface="Century Gothic" panose="020B0502020202020204" pitchFamily="34" charset="0"/>
              </a:rPr>
              <a:t>69.9% </a:t>
            </a:r>
            <a:r>
              <a:rPr lang="en-GB" sz="1400" dirty="0">
                <a:latin typeface="Century Gothic" panose="020B0502020202020204" pitchFamily="34" charset="0"/>
              </a:rPr>
              <a:t>in w/c 11</a:t>
            </a:r>
            <a:r>
              <a:rPr lang="en-GB" sz="1400" baseline="30000" dirty="0">
                <a:latin typeface="Century Gothic" panose="020B0502020202020204" pitchFamily="34" charset="0"/>
              </a:rPr>
              <a:t>th</a:t>
            </a:r>
            <a:r>
              <a:rPr lang="en-GB" sz="1400" dirty="0">
                <a:latin typeface="Century Gothic" panose="020B0502020202020204" pitchFamily="34" charset="0"/>
              </a:rPr>
              <a:t> May, which takes current levels of trust to be above the pre-COVID baseline (62.5%). </a:t>
            </a:r>
          </a:p>
          <a:p>
            <a:endParaRPr lang="en-GB" sz="1400" dirty="0">
              <a:latin typeface="Century Gothic" panose="020B0502020202020204" pitchFamily="34" charset="0"/>
            </a:endParaRPr>
          </a:p>
          <a:p>
            <a:pPr marL="285750" indent="-285750">
              <a:buFont typeface="Arial" panose="020B0604020202020204" pitchFamily="34" charset="0"/>
              <a:buChar char="•"/>
            </a:pPr>
            <a:r>
              <a:rPr lang="en-GB" sz="1400" b="1" dirty="0">
                <a:latin typeface="Century Gothic" panose="020B0502020202020204" pitchFamily="34" charset="0"/>
              </a:rPr>
              <a:t>their neighbours: </a:t>
            </a:r>
            <a:r>
              <a:rPr lang="en-GB" sz="1400" dirty="0">
                <a:latin typeface="Century Gothic" panose="020B0502020202020204" pitchFamily="34" charset="0"/>
              </a:rPr>
              <a:t>despite a decrease between weeks 1 and 2 of the survey, respondents’ trust in their neighbours has remained higher than the pre-COVID baseline (54.1%). Trust has even increased overall, reaching a peak of </a:t>
            </a:r>
            <a:r>
              <a:rPr lang="en-GB" sz="1400" b="1" dirty="0">
                <a:latin typeface="Century Gothic" panose="020B0502020202020204" pitchFamily="34" charset="0"/>
              </a:rPr>
              <a:t>71%</a:t>
            </a:r>
            <a:r>
              <a:rPr lang="en-GB" sz="1400" dirty="0">
                <a:latin typeface="Century Gothic" panose="020B0502020202020204" pitchFamily="34" charset="0"/>
              </a:rPr>
              <a:t> in w/c 4</a:t>
            </a:r>
            <a:r>
              <a:rPr lang="en-GB" sz="1400" baseline="30000" dirty="0">
                <a:latin typeface="Century Gothic" panose="020B0502020202020204" pitchFamily="34" charset="0"/>
              </a:rPr>
              <a:t>th</a:t>
            </a:r>
            <a:r>
              <a:rPr lang="en-GB" sz="1400" dirty="0">
                <a:latin typeface="Century Gothic" panose="020B0502020202020204" pitchFamily="34" charset="0"/>
              </a:rPr>
              <a:t> May.</a:t>
            </a:r>
            <a:endParaRPr lang="en-GB" sz="1400" b="1" dirty="0">
              <a:latin typeface="Century Gothic" panose="020B0502020202020204" pitchFamily="34" charset="0"/>
            </a:endParaRPr>
          </a:p>
          <a:p>
            <a:endParaRPr lang="en-GB" sz="1400" b="1" dirty="0">
              <a:latin typeface="Century Gothic" panose="020B0502020202020204" pitchFamily="34" charset="0"/>
            </a:endParaRPr>
          </a:p>
          <a:p>
            <a:r>
              <a:rPr lang="en-GB" sz="1400" b="1" dirty="0">
                <a:latin typeface="Century Gothic" panose="020B0502020202020204" pitchFamily="34" charset="0"/>
              </a:rPr>
              <a:t>Trust in the Government </a:t>
            </a:r>
            <a:r>
              <a:rPr lang="en-GB" sz="1400" dirty="0">
                <a:latin typeface="Century Gothic" panose="020B0502020202020204" pitchFamily="34" charset="0"/>
              </a:rPr>
              <a:t>has remained higher than the pre-COVID baseline (20.9%), but has fluctuated throughout and a considerable overall decrease has been observed between w/c 13</a:t>
            </a:r>
            <a:r>
              <a:rPr lang="en-GB" sz="1400" baseline="30000" dirty="0">
                <a:latin typeface="Century Gothic" panose="020B0502020202020204" pitchFamily="34" charset="0"/>
              </a:rPr>
              <a:t>th</a:t>
            </a:r>
            <a:r>
              <a:rPr lang="en-GB" sz="1400" dirty="0">
                <a:latin typeface="Century Gothic" panose="020B0502020202020204" pitchFamily="34" charset="0"/>
              </a:rPr>
              <a:t> April (</a:t>
            </a:r>
            <a:r>
              <a:rPr lang="en-GB" sz="1400" b="1" dirty="0">
                <a:latin typeface="Century Gothic" panose="020B0502020202020204" pitchFamily="34" charset="0"/>
              </a:rPr>
              <a:t>57%</a:t>
            </a:r>
            <a:r>
              <a:rPr lang="en-GB" sz="1400" dirty="0">
                <a:latin typeface="Century Gothic" panose="020B0502020202020204" pitchFamily="34" charset="0"/>
              </a:rPr>
              <a:t>) to w/c 11</a:t>
            </a:r>
            <a:r>
              <a:rPr lang="en-GB" sz="1400" baseline="30000" dirty="0">
                <a:latin typeface="Century Gothic" panose="020B0502020202020204" pitchFamily="34" charset="0"/>
              </a:rPr>
              <a:t>th</a:t>
            </a:r>
            <a:r>
              <a:rPr lang="en-GB" sz="1400" dirty="0">
                <a:latin typeface="Century Gothic" panose="020B0502020202020204" pitchFamily="34" charset="0"/>
              </a:rPr>
              <a:t> May (</a:t>
            </a:r>
            <a:r>
              <a:rPr lang="en-GB" sz="1400" b="1" dirty="0">
                <a:latin typeface="Century Gothic" panose="020B0502020202020204" pitchFamily="34" charset="0"/>
              </a:rPr>
              <a:t>48%</a:t>
            </a:r>
            <a:r>
              <a:rPr lang="en-GB" sz="1400" dirty="0">
                <a:latin typeface="Century Gothic" panose="020B0502020202020204" pitchFamily="34" charset="0"/>
              </a:rPr>
              <a:t>).</a:t>
            </a:r>
            <a:endParaRPr lang="en-GB" sz="1400" b="1" dirty="0">
              <a:latin typeface="Century Gothic" panose="020B0502020202020204" pitchFamily="34" charset="0"/>
            </a:endParaRPr>
          </a:p>
        </p:txBody>
      </p:sp>
      <p:sp>
        <p:nvSpPr>
          <p:cNvPr id="10" name="TextBox 9">
            <a:extLst>
              <a:ext uri="{FF2B5EF4-FFF2-40B4-BE49-F238E27FC236}">
                <a16:creationId xmlns:a16="http://schemas.microsoft.com/office/drawing/2014/main" id="{C6023F26-EBC0-44D1-A3B5-B8BE81A6CDF2}"/>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AB59563B-B545-4BC3-B6AD-748DFEDE56A8}"/>
              </a:ext>
            </a:extLst>
          </p:cNvPr>
          <p:cNvSpPr/>
          <p:nvPr/>
        </p:nvSpPr>
        <p:spPr>
          <a:xfrm rot="16200000">
            <a:off x="-314250" y="430147"/>
            <a:ext cx="1178528" cy="400110"/>
          </a:xfrm>
          <a:prstGeom prst="rect">
            <a:avLst/>
          </a:prstGeom>
        </p:spPr>
        <p:txBody>
          <a:bodyPr wrap="none">
            <a:spAutoFit/>
          </a:bodyPr>
          <a:lstStyle/>
          <a:p>
            <a:pPr lvl="1" algn="r"/>
            <a:r>
              <a:rPr lang="en-GB" sz="2000" b="1" dirty="0">
                <a:solidFill>
                  <a:schemeClr val="bg1"/>
                </a:solidFill>
                <a:latin typeface="Century Gothic"/>
              </a:rPr>
              <a:t>Trust</a:t>
            </a:r>
            <a:endParaRPr lang="en-GB" sz="2000" b="1" dirty="0">
              <a:solidFill>
                <a:schemeClr val="bg1"/>
              </a:solidFill>
              <a:latin typeface="Century Gothic" panose="020B0502020202020204" pitchFamily="34" charset="0"/>
            </a:endParaRPr>
          </a:p>
        </p:txBody>
      </p:sp>
      <p:pic>
        <p:nvPicPr>
          <p:cNvPr id="2" name="Picture 1">
            <a:extLst>
              <a:ext uri="{FF2B5EF4-FFF2-40B4-BE49-F238E27FC236}">
                <a16:creationId xmlns:a16="http://schemas.microsoft.com/office/drawing/2014/main" id="{32E985C8-C0BC-4006-A99A-0A4F3079219A}"/>
              </a:ext>
            </a:extLst>
          </p:cNvPr>
          <p:cNvPicPr>
            <a:picLocks noChangeAspect="1"/>
          </p:cNvPicPr>
          <p:nvPr/>
        </p:nvPicPr>
        <p:blipFill>
          <a:blip r:embed="rId3"/>
          <a:stretch>
            <a:fillRect/>
          </a:stretch>
        </p:blipFill>
        <p:spPr>
          <a:xfrm>
            <a:off x="5891067" y="1694118"/>
            <a:ext cx="6194402" cy="3469763"/>
          </a:xfrm>
          <a:prstGeom prst="rect">
            <a:avLst/>
          </a:prstGeom>
        </p:spPr>
      </p:pic>
      <p:pic>
        <p:nvPicPr>
          <p:cNvPr id="6" name="Picture 5">
            <a:extLst>
              <a:ext uri="{FF2B5EF4-FFF2-40B4-BE49-F238E27FC236}">
                <a16:creationId xmlns:a16="http://schemas.microsoft.com/office/drawing/2014/main" id="{2A40E31B-227F-4B80-B889-E746878797E5}"/>
              </a:ext>
            </a:extLst>
          </p:cNvPr>
          <p:cNvPicPr>
            <a:picLocks noChangeAspect="1"/>
          </p:cNvPicPr>
          <p:nvPr/>
        </p:nvPicPr>
        <p:blipFill>
          <a:blip r:embed="rId4"/>
          <a:stretch>
            <a:fillRect/>
          </a:stretch>
        </p:blipFill>
        <p:spPr>
          <a:xfrm>
            <a:off x="8452934" y="4804207"/>
            <a:ext cx="1455508" cy="197503"/>
          </a:xfrm>
          <a:prstGeom prst="rect">
            <a:avLst/>
          </a:prstGeom>
        </p:spPr>
      </p:pic>
    </p:spTree>
    <p:extLst>
      <p:ext uri="{BB962C8B-B14F-4D97-AF65-F5344CB8AC3E}">
        <p14:creationId xmlns:p14="http://schemas.microsoft.com/office/powerpoint/2010/main" val="170016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AAF6-2988-43EE-BA6D-6545435D9EE8}"/>
              </a:ext>
            </a:extLst>
          </p:cNvPr>
          <p:cNvSpPr>
            <a:spLocks noGrp="1"/>
          </p:cNvSpPr>
          <p:nvPr>
            <p:ph type="title"/>
          </p:nvPr>
        </p:nvSpPr>
        <p:spPr>
          <a:xfrm>
            <a:off x="1808179" y="2766218"/>
            <a:ext cx="10515600" cy="1325563"/>
          </a:xfrm>
        </p:spPr>
        <p:txBody>
          <a:bodyPr>
            <a:normAutofit/>
          </a:bodyPr>
          <a:lstStyle/>
          <a:p>
            <a:r>
              <a:rPr lang="en-GB" sz="3200" b="1" dirty="0">
                <a:latin typeface="Century Gothic" panose="020B0502020202020204" pitchFamily="34" charset="0"/>
              </a:rPr>
              <a:t>Volunteering</a:t>
            </a:r>
            <a:endParaRPr lang="en-GB" sz="3200" dirty="0">
              <a:solidFill>
                <a:schemeClr val="tx1">
                  <a:lumMod val="50000"/>
                  <a:lumOff val="50000"/>
                </a:schemeClr>
              </a:solidFill>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D7F25CD1-EE8F-4EEB-83F4-CF79E1AFD75B}"/>
              </a:ext>
            </a:extLst>
          </p:cNvPr>
          <p:cNvCxnSpPr>
            <a:cxnSpLocks/>
          </p:cNvCxnSpPr>
          <p:nvPr/>
        </p:nvCxnSpPr>
        <p:spPr>
          <a:xfrm>
            <a:off x="1706937" y="2830099"/>
            <a:ext cx="0" cy="15238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Graphic 7" descr="Medical">
            <a:extLst>
              <a:ext uri="{FF2B5EF4-FFF2-40B4-BE49-F238E27FC236}">
                <a16:creationId xmlns:a16="http://schemas.microsoft.com/office/drawing/2014/main" id="{E5BE8839-B0B3-4419-A44A-718AD38AD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239" y="3006557"/>
            <a:ext cx="844884" cy="844884"/>
          </a:xfrm>
          <a:prstGeom prst="rect">
            <a:avLst/>
          </a:prstGeom>
        </p:spPr>
      </p:pic>
      <p:sp>
        <p:nvSpPr>
          <p:cNvPr id="9" name="TextBox 8">
            <a:extLst>
              <a:ext uri="{FF2B5EF4-FFF2-40B4-BE49-F238E27FC236}">
                <a16:creationId xmlns:a16="http://schemas.microsoft.com/office/drawing/2014/main" id="{66079F3E-B870-4739-86FD-BE2FC0ABCECE}"/>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grpSp>
        <p:nvGrpSpPr>
          <p:cNvPr id="10" name="Group 9">
            <a:extLst>
              <a:ext uri="{FF2B5EF4-FFF2-40B4-BE49-F238E27FC236}">
                <a16:creationId xmlns:a16="http://schemas.microsoft.com/office/drawing/2014/main" id="{214EA4B3-AECF-40DB-A616-694570F9ADEC}"/>
              </a:ext>
            </a:extLst>
          </p:cNvPr>
          <p:cNvGrpSpPr/>
          <p:nvPr/>
        </p:nvGrpSpPr>
        <p:grpSpPr>
          <a:xfrm>
            <a:off x="399647" y="-514452"/>
            <a:ext cx="4652038" cy="2570688"/>
            <a:chOff x="399647" y="-514452"/>
            <a:chExt cx="4652038" cy="2570688"/>
          </a:xfrm>
        </p:grpSpPr>
        <p:pic>
          <p:nvPicPr>
            <p:cNvPr id="11" name="Picture 2" descr="State of life">
              <a:extLst>
                <a:ext uri="{FF2B5EF4-FFF2-40B4-BE49-F238E27FC236}">
                  <a16:creationId xmlns:a16="http://schemas.microsoft.com/office/drawing/2014/main" id="{10FBB053-7B06-4EF5-B6DA-4F01991BC485}"/>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647" y="-514452"/>
              <a:ext cx="4538871" cy="2570688"/>
            </a:xfrm>
            <a:prstGeom prst="rect">
              <a:avLst/>
            </a:prstGeom>
            <a:noFill/>
            <a:ln>
              <a:noFill/>
            </a:ln>
          </p:spPr>
        </p:pic>
        <p:sp>
          <p:nvSpPr>
            <p:cNvPr id="12" name="Rectangle 11">
              <a:extLst>
                <a:ext uri="{FF2B5EF4-FFF2-40B4-BE49-F238E27FC236}">
                  <a16:creationId xmlns:a16="http://schemas.microsoft.com/office/drawing/2014/main" id="{E9FC2BB2-90EA-42F5-A80B-01B0C90F67D2}"/>
                </a:ext>
              </a:extLst>
            </p:cNvPr>
            <p:cNvSpPr/>
            <p:nvPr/>
          </p:nvSpPr>
          <p:spPr>
            <a:xfrm>
              <a:off x="644577" y="0"/>
              <a:ext cx="4407108" cy="1409075"/>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8478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essex county council logo">
            <a:extLst>
              <a:ext uri="{FF2B5EF4-FFF2-40B4-BE49-F238E27FC236}">
                <a16:creationId xmlns:a16="http://schemas.microsoft.com/office/drawing/2014/main" id="{F4619920-0B19-4190-A864-830CCCBC7DE5}"/>
              </a:ext>
            </a:extLst>
          </p:cNvPr>
          <p:cNvPicPr>
            <a:picLocks noChangeAspect="1" noChangeArrowheads="1"/>
          </p:cNvPicPr>
          <p:nvPr/>
        </p:nvPicPr>
        <p:blipFill rotWithShape="1">
          <a:blip r:embed="rId3">
            <a:duotone>
              <a:prstClr val="black"/>
              <a:schemeClr val="bg1">
                <a:lumMod val="75000"/>
                <a:tint val="45000"/>
                <a:satMod val="400000"/>
              </a:schemeClr>
            </a:duotone>
            <a:extLst>
              <a:ext uri="{BEBA8EAE-BF5A-486C-A8C5-ECC9F3942E4B}">
                <a14:imgProps xmlns:a14="http://schemas.microsoft.com/office/drawing/2010/main">
                  <a14:imgLayer r:embed="rId4">
                    <a14:imgEffect>
                      <a14:backgroundRemoval t="19252" b="60858" l="33699" r="65479">
                        <a14:foregroundMark x1="56822" y1="21807" x2="56822" y2="21807"/>
                        <a14:foregroundMark x1="56822" y1="21807" x2="54795" y2="21807"/>
                        <a14:foregroundMark x1="65260" y1="26642" x2="65260" y2="26642"/>
                        <a14:foregroundMark x1="65205" y1="26642" x2="65205" y2="26642"/>
                        <a14:foregroundMark x1="65205" y1="26642" x2="65205" y2="26642"/>
                        <a14:foregroundMark x1="34301" y1="29106" x2="34301" y2="29106"/>
                        <a14:foregroundMark x1="34301" y1="29106" x2="34301" y2="29106"/>
                        <a14:foregroundMark x1="34301" y1="29106" x2="34301" y2="29106"/>
                        <a14:foregroundMark x1="34301" y1="28741" x2="34301" y2="28741"/>
                        <a14:foregroundMark x1="34082" y1="44617" x2="34082" y2="44617"/>
                        <a14:foregroundMark x1="34082" y1="44617" x2="34082" y2="44617"/>
                        <a14:foregroundMark x1="33699" y1="44799" x2="33699" y2="44799"/>
                        <a14:foregroundMark x1="42575" y1="54288" x2="42575" y2="54288"/>
                        <a14:foregroundMark x1="42575" y1="54288" x2="42575" y2="54288"/>
                        <a14:foregroundMark x1="65479" y1="41515" x2="65479" y2="41515"/>
                        <a14:foregroundMark x1="65479" y1="41515" x2="65479" y2="41515"/>
                        <a14:backgroundMark x1="65644" y1="33759" x2="65644" y2="33759"/>
                        <a14:backgroundMark x1="65753" y1="33759" x2="65753" y2="33759"/>
                        <a14:backgroundMark x1="65753" y1="33759" x2="65753" y2="33759"/>
                      </a14:backgroundRemoval>
                    </a14:imgEffect>
                  </a14:imgLayer>
                </a14:imgProps>
              </a:ext>
              <a:ext uri="{28A0092B-C50C-407E-A947-70E740481C1C}">
                <a14:useLocalDpi xmlns:a14="http://schemas.microsoft.com/office/drawing/2010/main" val="0"/>
              </a:ext>
            </a:extLst>
          </a:blip>
          <a:srcRect l="32220" t="14271" r="32563" b="33892"/>
          <a:stretch/>
        </p:blipFill>
        <p:spPr bwMode="auto">
          <a:xfrm>
            <a:off x="7628540" y="3783349"/>
            <a:ext cx="4488502" cy="3129884"/>
          </a:xfrm>
          <a:prstGeom prst="rect">
            <a:avLst/>
          </a:prstGeom>
          <a:noFill/>
        </p:spPr>
      </p:pic>
      <p:sp>
        <p:nvSpPr>
          <p:cNvPr id="7" name="TextBox 6">
            <a:extLst>
              <a:ext uri="{FF2B5EF4-FFF2-40B4-BE49-F238E27FC236}">
                <a16:creationId xmlns:a16="http://schemas.microsoft.com/office/drawing/2014/main" id="{17E111C5-0148-4C00-ABF0-67FEC834F3B4}"/>
              </a:ext>
            </a:extLst>
          </p:cNvPr>
          <p:cNvSpPr txBox="1"/>
          <p:nvPr/>
        </p:nvSpPr>
        <p:spPr>
          <a:xfrm>
            <a:off x="1111341" y="181957"/>
            <a:ext cx="4709008" cy="6494085"/>
          </a:xfrm>
          <a:prstGeom prst="rect">
            <a:avLst/>
          </a:prstGeom>
          <a:solidFill>
            <a:schemeClr val="bg1">
              <a:lumMod val="95000"/>
              <a:alpha val="61000"/>
            </a:schemeClr>
          </a:solidFill>
          <a:ln>
            <a:noFill/>
          </a:ln>
        </p:spPr>
        <p:txBody>
          <a:bodyPr wrap="square" rtlCol="0">
            <a:spAutoFit/>
          </a:bodyPr>
          <a:lstStyle/>
          <a:p>
            <a:r>
              <a:rPr lang="en-GB" sz="1300" b="1" dirty="0">
                <a:latin typeface="Century Gothic" panose="020B0502020202020204" pitchFamily="34" charset="0"/>
              </a:rPr>
              <a:t>Although the pandemic has prompted a wave of volunteering – principally to support the NHS and other public agencies’ emergency response – there are signs that the pandemic and lockdown may be reducing levels of volunteering overall. </a:t>
            </a:r>
          </a:p>
          <a:p>
            <a:endParaRPr lang="en-GB" sz="1300" b="1" dirty="0">
              <a:latin typeface="Century Gothic" panose="020B0502020202020204" pitchFamily="34" charset="0"/>
            </a:endParaRPr>
          </a:p>
          <a:p>
            <a:r>
              <a:rPr lang="en-GB" sz="1300" dirty="0">
                <a:latin typeface="Century Gothic" panose="020B0502020202020204" pitchFamily="34" charset="0"/>
              </a:rPr>
              <a:t>There is some evidence of impacts on both formal and informal volunteering:</a:t>
            </a:r>
          </a:p>
          <a:p>
            <a:endParaRPr lang="en-GB" sz="1300" dirty="0">
              <a:latin typeface="Century Gothic" panose="020B0502020202020204" pitchFamily="34" charset="0"/>
            </a:endParaRPr>
          </a:p>
          <a:p>
            <a:pPr marL="285750" indent="-285750">
              <a:buFont typeface="Arial" panose="020B0604020202020204" pitchFamily="34" charset="0"/>
              <a:buChar char="•"/>
            </a:pPr>
            <a:r>
              <a:rPr lang="en-GB" sz="1300" dirty="0">
                <a:latin typeface="Century Gothic" panose="020B0502020202020204" pitchFamily="34" charset="0"/>
              </a:rPr>
              <a:t>overall, the proportion of respondents who have formally volunteered during the COVID-19 outbreak has remained consistently below the pre-COVID baseline (32%), with less than a quarter of all respondents reporting that they have formally volunteered during the outbreak (</a:t>
            </a:r>
            <a:r>
              <a:rPr lang="en-GB" sz="1300" b="1" dirty="0">
                <a:latin typeface="Century Gothic" panose="020B0502020202020204" pitchFamily="34" charset="0"/>
              </a:rPr>
              <a:t>24%</a:t>
            </a:r>
            <a:r>
              <a:rPr lang="en-GB" sz="1300" dirty="0">
                <a:latin typeface="Century Gothic" panose="020B0502020202020204" pitchFamily="34" charset="0"/>
              </a:rPr>
              <a:t>).  This could be particularly concerning as those responding to the survey were more likely than average to have formally volunteered in the last 12 months. </a:t>
            </a:r>
          </a:p>
          <a:p>
            <a:pPr marL="285750" indent="-285750">
              <a:buFont typeface="Arial" panose="020B0604020202020204" pitchFamily="34" charset="0"/>
              <a:buChar char="•"/>
            </a:pPr>
            <a:endParaRPr lang="en-GB" sz="1300" dirty="0">
              <a:latin typeface="Century Gothic" panose="020B0502020202020204" pitchFamily="34" charset="0"/>
            </a:endParaRPr>
          </a:p>
          <a:p>
            <a:pPr marL="285750" indent="-285750">
              <a:buFont typeface="Arial" panose="020B0604020202020204" pitchFamily="34" charset="0"/>
              <a:buChar char="•"/>
            </a:pPr>
            <a:r>
              <a:rPr lang="en-GB" sz="1300" dirty="0">
                <a:latin typeface="Century Gothic" panose="020B0502020202020204" pitchFamily="34" charset="0"/>
              </a:rPr>
              <a:t>overall, nearly 30% of respondents (</a:t>
            </a:r>
            <a:r>
              <a:rPr lang="en-GB" sz="1300" b="1" dirty="0">
                <a:latin typeface="Century Gothic" panose="020B0502020202020204" pitchFamily="34" charset="0"/>
              </a:rPr>
              <a:t>29.2%</a:t>
            </a:r>
            <a:r>
              <a:rPr lang="en-GB" sz="1300" dirty="0">
                <a:latin typeface="Century Gothic" panose="020B0502020202020204" pitchFamily="34" charset="0"/>
              </a:rPr>
              <a:t>)</a:t>
            </a:r>
            <a:r>
              <a:rPr lang="en-GB" sz="1300" b="1" dirty="0">
                <a:latin typeface="Century Gothic" panose="020B0502020202020204" pitchFamily="34" charset="0"/>
              </a:rPr>
              <a:t> </a:t>
            </a:r>
            <a:r>
              <a:rPr lang="en-GB" sz="1300" dirty="0">
                <a:latin typeface="Century Gothic" panose="020B0502020202020204" pitchFamily="34" charset="0"/>
              </a:rPr>
              <a:t>have informally volunteered during the COVID-19 outbreak. Whilst this proportion has increased overall since the survey has been live, it is still considerably lower than the national pre-COVID baseline (52%).  </a:t>
            </a:r>
          </a:p>
          <a:p>
            <a:endParaRPr lang="en-GB" sz="1300" dirty="0">
              <a:latin typeface="Century Gothic" panose="020B0502020202020204" pitchFamily="34" charset="0"/>
            </a:endParaRPr>
          </a:p>
          <a:p>
            <a:r>
              <a:rPr lang="en-GB" sz="1300" dirty="0">
                <a:latin typeface="Century Gothic" panose="020B0502020202020204" pitchFamily="34" charset="0"/>
              </a:rPr>
              <a:t>This may be a function of reduced opportunities for volunteering during lockdown.  It does however, raise questions about the extent to which the large number of people who have spontaneously volunteered are ‘new volunteers’ or whether many of these would be volunteering in other areas under different circumstances</a:t>
            </a:r>
          </a:p>
        </p:txBody>
      </p:sp>
      <p:sp>
        <p:nvSpPr>
          <p:cNvPr id="11" name="TextBox 10">
            <a:extLst>
              <a:ext uri="{FF2B5EF4-FFF2-40B4-BE49-F238E27FC236}">
                <a16:creationId xmlns:a16="http://schemas.microsoft.com/office/drawing/2014/main" id="{12F3B1BC-158E-4461-AB1B-F8CBD66CA159}"/>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sp>
        <p:nvSpPr>
          <p:cNvPr id="14" name="Rectangle 13">
            <a:extLst>
              <a:ext uri="{FF2B5EF4-FFF2-40B4-BE49-F238E27FC236}">
                <a16:creationId xmlns:a16="http://schemas.microsoft.com/office/drawing/2014/main" id="{E3B4C6A4-3B08-421D-8826-FD8D819EA110}"/>
              </a:ext>
            </a:extLst>
          </p:cNvPr>
          <p:cNvSpPr/>
          <p:nvPr/>
        </p:nvSpPr>
        <p:spPr>
          <a:xfrm rot="16200000">
            <a:off x="-839234" y="954798"/>
            <a:ext cx="2228495" cy="400110"/>
          </a:xfrm>
          <a:prstGeom prst="rect">
            <a:avLst/>
          </a:prstGeom>
        </p:spPr>
        <p:txBody>
          <a:bodyPr wrap="none">
            <a:spAutoFit/>
          </a:bodyPr>
          <a:lstStyle/>
          <a:p>
            <a:pPr lvl="1" algn="r"/>
            <a:r>
              <a:rPr lang="en-GB" sz="2000" b="1" dirty="0">
                <a:solidFill>
                  <a:schemeClr val="bg1"/>
                </a:solidFill>
                <a:latin typeface="Century Gothic"/>
              </a:rPr>
              <a:t>Volunteering</a:t>
            </a:r>
            <a:endParaRPr lang="en-GB" sz="2000" b="1"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6F540D6D-5E02-4881-BC67-BD654FF84C4A}"/>
              </a:ext>
            </a:extLst>
          </p:cNvPr>
          <p:cNvPicPr>
            <a:picLocks noChangeAspect="1"/>
          </p:cNvPicPr>
          <p:nvPr/>
        </p:nvPicPr>
        <p:blipFill>
          <a:blip r:embed="rId5"/>
          <a:stretch>
            <a:fillRect/>
          </a:stretch>
        </p:blipFill>
        <p:spPr>
          <a:xfrm>
            <a:off x="6118971" y="69733"/>
            <a:ext cx="5998071" cy="3359267"/>
          </a:xfrm>
          <a:prstGeom prst="rect">
            <a:avLst/>
          </a:prstGeom>
        </p:spPr>
      </p:pic>
      <p:pic>
        <p:nvPicPr>
          <p:cNvPr id="5" name="Picture 4">
            <a:extLst>
              <a:ext uri="{FF2B5EF4-FFF2-40B4-BE49-F238E27FC236}">
                <a16:creationId xmlns:a16="http://schemas.microsoft.com/office/drawing/2014/main" id="{65DFFC27-CA24-4157-87E3-10FBD5C7186D}"/>
              </a:ext>
            </a:extLst>
          </p:cNvPr>
          <p:cNvPicPr>
            <a:picLocks noChangeAspect="1"/>
          </p:cNvPicPr>
          <p:nvPr/>
        </p:nvPicPr>
        <p:blipFill>
          <a:blip r:embed="rId6"/>
          <a:stretch>
            <a:fillRect/>
          </a:stretch>
        </p:blipFill>
        <p:spPr>
          <a:xfrm>
            <a:off x="6118971" y="3496300"/>
            <a:ext cx="5998071" cy="3361700"/>
          </a:xfrm>
          <a:prstGeom prst="rect">
            <a:avLst/>
          </a:prstGeom>
        </p:spPr>
      </p:pic>
      <p:pic>
        <p:nvPicPr>
          <p:cNvPr id="8" name="Picture 7">
            <a:extLst>
              <a:ext uri="{FF2B5EF4-FFF2-40B4-BE49-F238E27FC236}">
                <a16:creationId xmlns:a16="http://schemas.microsoft.com/office/drawing/2014/main" id="{02D8341B-4D1B-45D3-B6C7-F22584E34A5E}"/>
              </a:ext>
            </a:extLst>
          </p:cNvPr>
          <p:cNvPicPr>
            <a:picLocks noChangeAspect="1"/>
          </p:cNvPicPr>
          <p:nvPr/>
        </p:nvPicPr>
        <p:blipFill>
          <a:blip r:embed="rId7"/>
          <a:stretch>
            <a:fillRect/>
          </a:stretch>
        </p:blipFill>
        <p:spPr>
          <a:xfrm>
            <a:off x="8629095" y="3086956"/>
            <a:ext cx="1305980" cy="177213"/>
          </a:xfrm>
          <a:prstGeom prst="rect">
            <a:avLst/>
          </a:prstGeom>
        </p:spPr>
      </p:pic>
      <p:pic>
        <p:nvPicPr>
          <p:cNvPr id="9" name="Picture 8">
            <a:extLst>
              <a:ext uri="{FF2B5EF4-FFF2-40B4-BE49-F238E27FC236}">
                <a16:creationId xmlns:a16="http://schemas.microsoft.com/office/drawing/2014/main" id="{8A562425-143B-43CA-B9B9-51C221D5183E}"/>
              </a:ext>
            </a:extLst>
          </p:cNvPr>
          <p:cNvPicPr>
            <a:picLocks noChangeAspect="1"/>
          </p:cNvPicPr>
          <p:nvPr/>
        </p:nvPicPr>
        <p:blipFill>
          <a:blip r:embed="rId7"/>
          <a:stretch>
            <a:fillRect/>
          </a:stretch>
        </p:blipFill>
        <p:spPr>
          <a:xfrm>
            <a:off x="8726609" y="6702471"/>
            <a:ext cx="1146182" cy="155529"/>
          </a:xfrm>
          <a:prstGeom prst="rect">
            <a:avLst/>
          </a:prstGeom>
        </p:spPr>
      </p:pic>
    </p:spTree>
    <p:extLst>
      <p:ext uri="{BB962C8B-B14F-4D97-AF65-F5344CB8AC3E}">
        <p14:creationId xmlns:p14="http://schemas.microsoft.com/office/powerpoint/2010/main" val="116989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378D5F-94CB-4E09-A112-768779A511DE}"/>
              </a:ext>
            </a:extLst>
          </p:cNvPr>
          <p:cNvSpPr txBox="1"/>
          <p:nvPr/>
        </p:nvSpPr>
        <p:spPr>
          <a:xfrm>
            <a:off x="1065627" y="1337421"/>
            <a:ext cx="4420773" cy="4185761"/>
          </a:xfrm>
          <a:prstGeom prst="rect">
            <a:avLst/>
          </a:prstGeom>
          <a:solidFill>
            <a:schemeClr val="bg1">
              <a:lumMod val="95000"/>
              <a:alpha val="61000"/>
            </a:schemeClr>
          </a:solidFill>
          <a:ln>
            <a:noFill/>
          </a:ln>
        </p:spPr>
        <p:txBody>
          <a:bodyPr wrap="square" rtlCol="0">
            <a:spAutoFit/>
          </a:bodyPr>
          <a:lstStyle/>
          <a:p>
            <a:r>
              <a:rPr lang="en-GB" sz="1400" b="1" dirty="0">
                <a:latin typeface="Century Gothic" panose="020B0502020202020204" pitchFamily="34" charset="0"/>
              </a:rPr>
              <a:t>Over half of all respondents have volunteered in some form in response to the COVID-19 pandemic.</a:t>
            </a:r>
          </a:p>
          <a:p>
            <a:endParaRPr lang="en-GB" sz="1400" b="1" dirty="0">
              <a:latin typeface="Century Gothic" panose="020B0502020202020204" pitchFamily="34" charset="0"/>
            </a:endParaRPr>
          </a:p>
          <a:p>
            <a:r>
              <a:rPr lang="en-GB" sz="1400" dirty="0">
                <a:latin typeface="Century Gothic" panose="020B0502020202020204" pitchFamily="34" charset="0"/>
              </a:rPr>
              <a:t>The proportion of respondents who have volunteered during the COVID-19 pandemic (either formally or informally) has </a:t>
            </a:r>
            <a:r>
              <a:rPr lang="en-GB" sz="1400" b="1" dirty="0">
                <a:latin typeface="Century Gothic" panose="020B0502020202020204" pitchFamily="34" charset="0"/>
              </a:rPr>
              <a:t>remained fairly constant since the survey has been live </a:t>
            </a:r>
            <a:r>
              <a:rPr lang="en-GB" sz="1400" dirty="0">
                <a:latin typeface="Century Gothic" panose="020B0502020202020204" pitchFamily="34" charset="0"/>
              </a:rPr>
              <a:t>(</a:t>
            </a:r>
            <a:r>
              <a:rPr lang="en-GB" sz="1400" b="1" dirty="0">
                <a:latin typeface="Century Gothic" panose="020B0502020202020204" pitchFamily="34" charset="0"/>
              </a:rPr>
              <a:t>53</a:t>
            </a:r>
            <a:r>
              <a:rPr lang="en-GB" sz="1400" dirty="0">
                <a:latin typeface="Century Gothic" panose="020B0502020202020204" pitchFamily="34" charset="0"/>
              </a:rPr>
              <a:t>%). </a:t>
            </a:r>
          </a:p>
          <a:p>
            <a:endParaRPr lang="en-GB" sz="1400" dirty="0">
              <a:latin typeface="Century Gothic" panose="020B0502020202020204" pitchFamily="34" charset="0"/>
            </a:endParaRPr>
          </a:p>
          <a:p>
            <a:r>
              <a:rPr lang="en-GB" sz="1400" dirty="0">
                <a:latin typeface="Century Gothic" panose="020B0502020202020204" pitchFamily="34" charset="0"/>
              </a:rPr>
              <a:t>However, these figures are still around </a:t>
            </a:r>
            <a:r>
              <a:rPr lang="en-GB" sz="1400" b="1" dirty="0">
                <a:latin typeface="Century Gothic" panose="020B0502020202020204" pitchFamily="34" charset="0"/>
              </a:rPr>
              <a:t>9.5% lower </a:t>
            </a:r>
            <a:r>
              <a:rPr lang="en-GB" sz="1400" dirty="0">
                <a:latin typeface="Century Gothic" panose="020B0502020202020204" pitchFamily="34" charset="0"/>
              </a:rPr>
              <a:t>than national baseline figures, which states that 62.5% of people nationally have volunteered in some way within a 12 month period.</a:t>
            </a:r>
          </a:p>
          <a:p>
            <a:endParaRPr lang="en-GB" sz="1400" dirty="0">
              <a:latin typeface="Century Gothic" panose="020B0502020202020204" pitchFamily="34" charset="0"/>
            </a:endParaRPr>
          </a:p>
          <a:p>
            <a:r>
              <a:rPr lang="en-GB" sz="1400" dirty="0">
                <a:latin typeface="Century Gothic" panose="020B0502020202020204" pitchFamily="34" charset="0"/>
              </a:rPr>
              <a:t>The most common voluntary activities have been giving informal help to friends and neighbours (</a:t>
            </a:r>
            <a:r>
              <a:rPr lang="en-GB" sz="1400" b="1" dirty="0">
                <a:latin typeface="Century Gothic" panose="020B0502020202020204" pitchFamily="34" charset="0"/>
              </a:rPr>
              <a:t>29.2%</a:t>
            </a:r>
            <a:r>
              <a:rPr lang="en-GB" sz="1400" dirty="0">
                <a:latin typeface="Century Gothic" panose="020B0502020202020204" pitchFamily="34" charset="0"/>
              </a:rPr>
              <a:t>). Overall, </a:t>
            </a:r>
            <a:r>
              <a:rPr lang="en-GB" sz="1400" b="1" dirty="0">
                <a:latin typeface="Century Gothic" panose="020B0502020202020204" pitchFamily="34" charset="0"/>
              </a:rPr>
              <a:t>7%</a:t>
            </a:r>
            <a:r>
              <a:rPr lang="en-GB" sz="1400" dirty="0">
                <a:latin typeface="Century Gothic" panose="020B0502020202020204" pitchFamily="34" charset="0"/>
              </a:rPr>
              <a:t> have signed up to support the NHS and </a:t>
            </a:r>
            <a:r>
              <a:rPr lang="en-GB" sz="1400" b="1" dirty="0">
                <a:latin typeface="Century Gothic" panose="020B0502020202020204" pitchFamily="34" charset="0"/>
              </a:rPr>
              <a:t>16.9%</a:t>
            </a:r>
            <a:r>
              <a:rPr lang="en-GB" sz="1400" dirty="0">
                <a:latin typeface="Century Gothic" panose="020B0502020202020204" pitchFamily="34" charset="0"/>
              </a:rPr>
              <a:t> have signed up to help in a local community group.</a:t>
            </a:r>
          </a:p>
        </p:txBody>
      </p:sp>
      <p:sp>
        <p:nvSpPr>
          <p:cNvPr id="8" name="TextBox 7">
            <a:extLst>
              <a:ext uri="{FF2B5EF4-FFF2-40B4-BE49-F238E27FC236}">
                <a16:creationId xmlns:a16="http://schemas.microsoft.com/office/drawing/2014/main" id="{06483CB8-3A26-4AE1-87E4-6474F5231BD8}"/>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sp>
        <p:nvSpPr>
          <p:cNvPr id="12" name="Rectangle 11">
            <a:extLst>
              <a:ext uri="{FF2B5EF4-FFF2-40B4-BE49-F238E27FC236}">
                <a16:creationId xmlns:a16="http://schemas.microsoft.com/office/drawing/2014/main" id="{70AB95E9-B9E7-42ED-B518-820C55097359}"/>
              </a:ext>
            </a:extLst>
          </p:cNvPr>
          <p:cNvSpPr/>
          <p:nvPr/>
        </p:nvSpPr>
        <p:spPr>
          <a:xfrm rot="16200000">
            <a:off x="-1496462" y="1614367"/>
            <a:ext cx="3542958" cy="400110"/>
          </a:xfrm>
          <a:prstGeom prst="rect">
            <a:avLst/>
          </a:prstGeom>
        </p:spPr>
        <p:txBody>
          <a:bodyPr wrap="none">
            <a:spAutoFit/>
          </a:bodyPr>
          <a:lstStyle/>
          <a:p>
            <a:pPr lvl="1" algn="r"/>
            <a:r>
              <a:rPr lang="en-GB" sz="2000" b="1" dirty="0">
                <a:solidFill>
                  <a:schemeClr val="bg1"/>
                </a:solidFill>
                <a:latin typeface="Century Gothic"/>
              </a:rPr>
              <a:t>COVID-19 Volunteering</a:t>
            </a:r>
            <a:endParaRPr lang="en-GB" sz="2000" b="1" dirty="0">
              <a:solidFill>
                <a:schemeClr val="bg1"/>
              </a:solidFill>
              <a:latin typeface="Century Gothic" panose="020B0502020202020204" pitchFamily="34" charset="0"/>
            </a:endParaRPr>
          </a:p>
        </p:txBody>
      </p:sp>
      <p:pic>
        <p:nvPicPr>
          <p:cNvPr id="2" name="Picture 1">
            <a:extLst>
              <a:ext uri="{FF2B5EF4-FFF2-40B4-BE49-F238E27FC236}">
                <a16:creationId xmlns:a16="http://schemas.microsoft.com/office/drawing/2014/main" id="{13C36469-7D61-44EC-AA85-B044543030BD}"/>
              </a:ext>
            </a:extLst>
          </p:cNvPr>
          <p:cNvPicPr>
            <a:picLocks noChangeAspect="1"/>
          </p:cNvPicPr>
          <p:nvPr/>
        </p:nvPicPr>
        <p:blipFill>
          <a:blip r:embed="rId3"/>
          <a:stretch>
            <a:fillRect/>
          </a:stretch>
        </p:blipFill>
        <p:spPr>
          <a:xfrm>
            <a:off x="5561157" y="1828118"/>
            <a:ext cx="6257980" cy="3515566"/>
          </a:xfrm>
          <a:prstGeom prst="rect">
            <a:avLst/>
          </a:prstGeom>
        </p:spPr>
      </p:pic>
    </p:spTree>
    <p:extLst>
      <p:ext uri="{BB962C8B-B14F-4D97-AF65-F5344CB8AC3E}">
        <p14:creationId xmlns:p14="http://schemas.microsoft.com/office/powerpoint/2010/main" val="232985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AAF6-2988-43EE-BA6D-6545435D9EE8}"/>
              </a:ext>
            </a:extLst>
          </p:cNvPr>
          <p:cNvSpPr>
            <a:spLocks noGrp="1"/>
          </p:cNvSpPr>
          <p:nvPr>
            <p:ph type="title"/>
          </p:nvPr>
        </p:nvSpPr>
        <p:spPr>
          <a:xfrm>
            <a:off x="1808179" y="2766218"/>
            <a:ext cx="10515600" cy="1325563"/>
          </a:xfrm>
        </p:spPr>
        <p:txBody>
          <a:bodyPr>
            <a:normAutofit/>
          </a:bodyPr>
          <a:lstStyle/>
          <a:p>
            <a:r>
              <a:rPr lang="en-GB" sz="3200" b="1" dirty="0">
                <a:latin typeface="Century Gothic" panose="020B0502020202020204" pitchFamily="34" charset="0"/>
              </a:rPr>
              <a:t>Economic Wellbeing </a:t>
            </a:r>
            <a:endParaRPr lang="en-GB" sz="3200" dirty="0">
              <a:solidFill>
                <a:schemeClr val="tx1">
                  <a:lumMod val="50000"/>
                  <a:lumOff val="50000"/>
                </a:schemeClr>
              </a:solidFill>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D7F25CD1-EE8F-4EEB-83F4-CF79E1AFD75B}"/>
              </a:ext>
            </a:extLst>
          </p:cNvPr>
          <p:cNvCxnSpPr>
            <a:cxnSpLocks/>
          </p:cNvCxnSpPr>
          <p:nvPr/>
        </p:nvCxnSpPr>
        <p:spPr>
          <a:xfrm>
            <a:off x="1706937" y="2830099"/>
            <a:ext cx="0" cy="15238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Graphic 7" descr="Bar graph with upward trend">
            <a:extLst>
              <a:ext uri="{FF2B5EF4-FFF2-40B4-BE49-F238E27FC236}">
                <a16:creationId xmlns:a16="http://schemas.microsoft.com/office/drawing/2014/main" id="{638F0024-EB51-491C-8597-4DBFFBC3DA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9979" y="3022322"/>
            <a:ext cx="920977" cy="813353"/>
          </a:xfrm>
          <a:prstGeom prst="rect">
            <a:avLst/>
          </a:prstGeom>
        </p:spPr>
      </p:pic>
      <p:grpSp>
        <p:nvGrpSpPr>
          <p:cNvPr id="9" name="Group 8">
            <a:extLst>
              <a:ext uri="{FF2B5EF4-FFF2-40B4-BE49-F238E27FC236}">
                <a16:creationId xmlns:a16="http://schemas.microsoft.com/office/drawing/2014/main" id="{2289C8FE-034A-46DE-9614-0163928F276F}"/>
              </a:ext>
            </a:extLst>
          </p:cNvPr>
          <p:cNvGrpSpPr/>
          <p:nvPr/>
        </p:nvGrpSpPr>
        <p:grpSpPr>
          <a:xfrm>
            <a:off x="399647" y="-514452"/>
            <a:ext cx="4652038" cy="2570688"/>
            <a:chOff x="399647" y="-514452"/>
            <a:chExt cx="4652038" cy="2570688"/>
          </a:xfrm>
        </p:grpSpPr>
        <p:pic>
          <p:nvPicPr>
            <p:cNvPr id="10" name="Picture 2" descr="State of life">
              <a:extLst>
                <a:ext uri="{FF2B5EF4-FFF2-40B4-BE49-F238E27FC236}">
                  <a16:creationId xmlns:a16="http://schemas.microsoft.com/office/drawing/2014/main" id="{6090116A-366E-4F34-8DEC-C3FFA4C260C4}"/>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647" y="-514452"/>
              <a:ext cx="4538871" cy="2570688"/>
            </a:xfrm>
            <a:prstGeom prst="rect">
              <a:avLst/>
            </a:prstGeom>
            <a:noFill/>
            <a:ln>
              <a:noFill/>
            </a:ln>
          </p:spPr>
        </p:pic>
        <p:sp>
          <p:nvSpPr>
            <p:cNvPr id="11" name="Rectangle 10">
              <a:extLst>
                <a:ext uri="{FF2B5EF4-FFF2-40B4-BE49-F238E27FC236}">
                  <a16:creationId xmlns:a16="http://schemas.microsoft.com/office/drawing/2014/main" id="{AF3845BC-3290-4D6D-A5FC-C13BB387DC2E}"/>
                </a:ext>
              </a:extLst>
            </p:cNvPr>
            <p:cNvSpPr/>
            <p:nvPr/>
          </p:nvSpPr>
          <p:spPr>
            <a:xfrm>
              <a:off x="644577" y="0"/>
              <a:ext cx="4407108" cy="1409075"/>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E991C063-0206-41C9-8729-6DABC6AE9DE4}"/>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4344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7CE6468-C8F7-4F1E-8496-043BEDC88CAF}"/>
              </a:ext>
            </a:extLst>
          </p:cNvPr>
          <p:cNvSpPr txBox="1"/>
          <p:nvPr/>
        </p:nvSpPr>
        <p:spPr>
          <a:xfrm>
            <a:off x="1022452" y="754674"/>
            <a:ext cx="4631166" cy="5262979"/>
          </a:xfrm>
          <a:prstGeom prst="round2SameRect">
            <a:avLst>
              <a:gd name="adj1" fmla="val 0"/>
              <a:gd name="adj2" fmla="val 0"/>
            </a:avLst>
          </a:prstGeom>
          <a:solidFill>
            <a:schemeClr val="bg2">
              <a:alpha val="49000"/>
            </a:schemeClr>
          </a:solidFill>
        </p:spPr>
        <p:txBody>
          <a:bodyPr wrap="square" rtlCol="0" anchor="t">
            <a:spAutoFit/>
          </a:bodyPr>
          <a:lstStyle/>
          <a:p>
            <a:r>
              <a:rPr lang="en-GB" sz="1400" b="1" dirty="0">
                <a:latin typeface="Century Gothic"/>
              </a:rPr>
              <a:t>The Coronavirus outbreak is impacting on Essex residents’ economic wellbeing.  Survey responses from residents across Essex suggest that:</a:t>
            </a:r>
          </a:p>
          <a:p>
            <a:endParaRPr lang="en-GB" sz="1400" dirty="0">
              <a:latin typeface="Century Gothic"/>
            </a:endParaRPr>
          </a:p>
          <a:p>
            <a:pPr marL="285750" indent="-285750">
              <a:buFont typeface="Arial" panose="020B0604020202020204" pitchFamily="34" charset="0"/>
              <a:buChar char="•"/>
            </a:pPr>
            <a:r>
              <a:rPr lang="en-GB" sz="1400" b="1" dirty="0">
                <a:latin typeface="Century Gothic"/>
              </a:rPr>
              <a:t>more people are struggling to get by financially.  </a:t>
            </a:r>
          </a:p>
          <a:p>
            <a:endParaRPr lang="en-GB" sz="1400" b="1" dirty="0">
              <a:latin typeface="Century Gothic"/>
            </a:endParaRPr>
          </a:p>
          <a:p>
            <a:pPr marL="269875"/>
            <a:r>
              <a:rPr lang="en-GB" sz="1400" dirty="0">
                <a:latin typeface="Century Gothic" panose="020B0502020202020204" pitchFamily="34" charset="0"/>
              </a:rPr>
              <a:t>The proportion of respondents who say they are “just about getting by” or “finding it difficult financially” has increased overall since the survey has been live, with </a:t>
            </a:r>
            <a:r>
              <a:rPr lang="en-GB" sz="1400" b="1" dirty="0">
                <a:latin typeface="Century Gothic" panose="020B0502020202020204" pitchFamily="34" charset="0"/>
              </a:rPr>
              <a:t>18.7%</a:t>
            </a:r>
            <a:r>
              <a:rPr lang="en-GB" sz="1400" dirty="0">
                <a:latin typeface="Century Gothic" panose="020B0502020202020204" pitchFamily="34" charset="0"/>
              </a:rPr>
              <a:t> of people in w/c 13</a:t>
            </a:r>
            <a:r>
              <a:rPr lang="en-GB" sz="1400" baseline="30000" dirty="0">
                <a:latin typeface="Century Gothic" panose="020B0502020202020204" pitchFamily="34" charset="0"/>
              </a:rPr>
              <a:t>th</a:t>
            </a:r>
            <a:r>
              <a:rPr lang="en-GB" sz="1400" dirty="0">
                <a:latin typeface="Century Gothic" panose="020B0502020202020204" pitchFamily="34" charset="0"/>
              </a:rPr>
              <a:t> April struggling financially and </a:t>
            </a:r>
            <a:r>
              <a:rPr lang="en-GB" sz="1400" b="1" dirty="0">
                <a:latin typeface="Century Gothic" panose="020B0502020202020204" pitchFamily="34" charset="0"/>
              </a:rPr>
              <a:t>19.5%</a:t>
            </a:r>
            <a:r>
              <a:rPr lang="en-GB" sz="1400" dirty="0">
                <a:latin typeface="Century Gothic" panose="020B0502020202020204" pitchFamily="34" charset="0"/>
              </a:rPr>
              <a:t> in w/c 11</a:t>
            </a:r>
            <a:r>
              <a:rPr lang="en-GB" sz="1400" baseline="30000" dirty="0">
                <a:latin typeface="Century Gothic" panose="020B0502020202020204" pitchFamily="34" charset="0"/>
              </a:rPr>
              <a:t>th</a:t>
            </a:r>
            <a:r>
              <a:rPr lang="en-GB" sz="1400" dirty="0">
                <a:latin typeface="Century Gothic" panose="020B0502020202020204" pitchFamily="34" charset="0"/>
              </a:rPr>
              <a:t> May.  This level of response is consistent with national polling.  </a:t>
            </a:r>
          </a:p>
          <a:p>
            <a:pPr marL="269875"/>
            <a:endParaRPr lang="en-GB" sz="1400" b="1" dirty="0">
              <a:latin typeface="Century Gothic"/>
            </a:endParaRPr>
          </a:p>
          <a:p>
            <a:pPr marL="269875"/>
            <a:endParaRPr lang="en-GB" sz="1400" b="1" dirty="0">
              <a:latin typeface="Century Gothic"/>
            </a:endParaRPr>
          </a:p>
          <a:p>
            <a:pPr marL="269875" indent="-269875">
              <a:buFont typeface="Arial" panose="020B0604020202020204" pitchFamily="34" charset="0"/>
              <a:buChar char="•"/>
            </a:pPr>
            <a:r>
              <a:rPr lang="en-GB" sz="1400" b="1" dirty="0">
                <a:latin typeface="Century Gothic"/>
              </a:rPr>
              <a:t>many are still pessimistic about their future prosperity, but the proportion is decreasing</a:t>
            </a:r>
          </a:p>
          <a:p>
            <a:pPr marL="269875"/>
            <a:endParaRPr lang="en-GB" sz="1400" dirty="0">
              <a:latin typeface="Century Gothic" panose="020B0502020202020204" pitchFamily="34" charset="0"/>
            </a:endParaRPr>
          </a:p>
          <a:p>
            <a:pPr marL="269875"/>
            <a:r>
              <a:rPr lang="en-GB" sz="1400" dirty="0">
                <a:latin typeface="Century Gothic" panose="020B0502020202020204" pitchFamily="34" charset="0"/>
              </a:rPr>
              <a:t>Overall, around a third of all residents (</a:t>
            </a:r>
            <a:r>
              <a:rPr lang="en-GB" sz="1400" b="1" dirty="0">
                <a:latin typeface="Century Gothic" panose="020B0502020202020204" pitchFamily="34" charset="0"/>
              </a:rPr>
              <a:t>32.7%</a:t>
            </a:r>
            <a:r>
              <a:rPr lang="en-GB" sz="1400" dirty="0">
                <a:latin typeface="Century Gothic" panose="020B0502020202020204" pitchFamily="34" charset="0"/>
              </a:rPr>
              <a:t>) reported that they believe they will be financially worse off one year from now.  However, the overall proportion is continuing to decrease over the weeks the survey has been live, from </a:t>
            </a:r>
            <a:r>
              <a:rPr lang="en-GB" sz="1400" b="1" dirty="0">
                <a:latin typeface="Century Gothic" panose="020B0502020202020204" pitchFamily="34" charset="0"/>
              </a:rPr>
              <a:t>36.6%</a:t>
            </a:r>
            <a:r>
              <a:rPr lang="en-GB" sz="1400" dirty="0">
                <a:latin typeface="Century Gothic" panose="020B0502020202020204" pitchFamily="34" charset="0"/>
              </a:rPr>
              <a:t> in week 1 to </a:t>
            </a:r>
            <a:r>
              <a:rPr lang="en-GB" sz="1400" b="1" dirty="0">
                <a:latin typeface="Century Gothic" panose="020B0502020202020204" pitchFamily="34" charset="0"/>
              </a:rPr>
              <a:t>29.1%</a:t>
            </a:r>
            <a:r>
              <a:rPr lang="en-GB" sz="1400" dirty="0">
                <a:latin typeface="Century Gothic" panose="020B0502020202020204" pitchFamily="34" charset="0"/>
              </a:rPr>
              <a:t> in week 5.</a:t>
            </a:r>
          </a:p>
        </p:txBody>
      </p:sp>
      <p:sp>
        <p:nvSpPr>
          <p:cNvPr id="14" name="TextBox 13">
            <a:extLst>
              <a:ext uri="{FF2B5EF4-FFF2-40B4-BE49-F238E27FC236}">
                <a16:creationId xmlns:a16="http://schemas.microsoft.com/office/drawing/2014/main" id="{55448DEE-F694-45F3-BA45-B74F59B1CC47}"/>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sp>
        <p:nvSpPr>
          <p:cNvPr id="15" name="Rectangle 14">
            <a:extLst>
              <a:ext uri="{FF2B5EF4-FFF2-40B4-BE49-F238E27FC236}">
                <a16:creationId xmlns:a16="http://schemas.microsoft.com/office/drawing/2014/main" id="{8A98F3D2-82E0-4A41-883E-CA26B8A2D1EC}"/>
              </a:ext>
            </a:extLst>
          </p:cNvPr>
          <p:cNvSpPr/>
          <p:nvPr/>
        </p:nvSpPr>
        <p:spPr>
          <a:xfrm rot="16200000">
            <a:off x="-1247189" y="1374527"/>
            <a:ext cx="3044424" cy="400110"/>
          </a:xfrm>
          <a:prstGeom prst="rect">
            <a:avLst/>
          </a:prstGeom>
        </p:spPr>
        <p:txBody>
          <a:bodyPr wrap="none">
            <a:spAutoFit/>
          </a:bodyPr>
          <a:lstStyle/>
          <a:p>
            <a:pPr lvl="1" algn="r"/>
            <a:r>
              <a:rPr lang="en-GB" sz="2000" b="1" dirty="0">
                <a:solidFill>
                  <a:schemeClr val="bg1"/>
                </a:solidFill>
                <a:latin typeface="Century Gothic"/>
              </a:rPr>
              <a:t>Financial wellbeing</a:t>
            </a:r>
            <a:endParaRPr lang="en-GB" sz="2000" b="1" dirty="0">
              <a:solidFill>
                <a:schemeClr val="bg1"/>
              </a:solidFill>
              <a:latin typeface="Century Gothic" panose="020B0502020202020204" pitchFamily="34" charset="0"/>
            </a:endParaRPr>
          </a:p>
        </p:txBody>
      </p:sp>
      <p:pic>
        <p:nvPicPr>
          <p:cNvPr id="2" name="Picture 1">
            <a:extLst>
              <a:ext uri="{FF2B5EF4-FFF2-40B4-BE49-F238E27FC236}">
                <a16:creationId xmlns:a16="http://schemas.microsoft.com/office/drawing/2014/main" id="{839867A3-0328-4253-895A-67EF219A8E3C}"/>
              </a:ext>
            </a:extLst>
          </p:cNvPr>
          <p:cNvPicPr>
            <a:picLocks noChangeAspect="1"/>
          </p:cNvPicPr>
          <p:nvPr/>
        </p:nvPicPr>
        <p:blipFill rotWithShape="1">
          <a:blip r:embed="rId3"/>
          <a:srcRect t="84"/>
          <a:stretch/>
        </p:blipFill>
        <p:spPr>
          <a:xfrm>
            <a:off x="6122072" y="52370"/>
            <a:ext cx="5945181" cy="3333794"/>
          </a:xfrm>
          <a:prstGeom prst="rect">
            <a:avLst/>
          </a:prstGeom>
        </p:spPr>
      </p:pic>
      <p:pic>
        <p:nvPicPr>
          <p:cNvPr id="3" name="Picture 2">
            <a:extLst>
              <a:ext uri="{FF2B5EF4-FFF2-40B4-BE49-F238E27FC236}">
                <a16:creationId xmlns:a16="http://schemas.microsoft.com/office/drawing/2014/main" id="{1E61AA31-9ACD-4245-96DD-895D11349110}"/>
              </a:ext>
            </a:extLst>
          </p:cNvPr>
          <p:cNvPicPr>
            <a:picLocks noChangeAspect="1"/>
          </p:cNvPicPr>
          <p:nvPr/>
        </p:nvPicPr>
        <p:blipFill>
          <a:blip r:embed="rId4"/>
          <a:stretch>
            <a:fillRect/>
          </a:stretch>
        </p:blipFill>
        <p:spPr>
          <a:xfrm>
            <a:off x="6122072" y="3471837"/>
            <a:ext cx="5922437" cy="3333794"/>
          </a:xfrm>
          <a:prstGeom prst="rect">
            <a:avLst/>
          </a:prstGeom>
        </p:spPr>
      </p:pic>
      <p:pic>
        <p:nvPicPr>
          <p:cNvPr id="7" name="Picture 6">
            <a:extLst>
              <a:ext uri="{FF2B5EF4-FFF2-40B4-BE49-F238E27FC236}">
                <a16:creationId xmlns:a16="http://schemas.microsoft.com/office/drawing/2014/main" id="{0F0FD678-EBE4-43C0-B2CD-A5819186CBB3}"/>
              </a:ext>
            </a:extLst>
          </p:cNvPr>
          <p:cNvPicPr>
            <a:picLocks noChangeAspect="1"/>
          </p:cNvPicPr>
          <p:nvPr/>
        </p:nvPicPr>
        <p:blipFill>
          <a:blip r:embed="rId5"/>
          <a:stretch>
            <a:fillRect/>
          </a:stretch>
        </p:blipFill>
        <p:spPr>
          <a:xfrm>
            <a:off x="8596847" y="3246461"/>
            <a:ext cx="1345233" cy="182539"/>
          </a:xfrm>
          <a:prstGeom prst="rect">
            <a:avLst/>
          </a:prstGeom>
        </p:spPr>
      </p:pic>
      <p:pic>
        <p:nvPicPr>
          <p:cNvPr id="8" name="Picture 7">
            <a:extLst>
              <a:ext uri="{FF2B5EF4-FFF2-40B4-BE49-F238E27FC236}">
                <a16:creationId xmlns:a16="http://schemas.microsoft.com/office/drawing/2014/main" id="{AD14F8E0-6D0D-4FD6-A193-0434B8FF23C2}"/>
              </a:ext>
            </a:extLst>
          </p:cNvPr>
          <p:cNvPicPr>
            <a:picLocks noChangeAspect="1"/>
          </p:cNvPicPr>
          <p:nvPr/>
        </p:nvPicPr>
        <p:blipFill>
          <a:blip r:embed="rId5"/>
          <a:stretch>
            <a:fillRect/>
          </a:stretch>
        </p:blipFill>
        <p:spPr>
          <a:xfrm>
            <a:off x="8651985" y="6638054"/>
            <a:ext cx="1234958" cy="167576"/>
          </a:xfrm>
          <a:prstGeom prst="rect">
            <a:avLst/>
          </a:prstGeom>
        </p:spPr>
      </p:pic>
    </p:spTree>
    <p:extLst>
      <p:ext uri="{BB962C8B-B14F-4D97-AF65-F5344CB8AC3E}">
        <p14:creationId xmlns:p14="http://schemas.microsoft.com/office/powerpoint/2010/main" val="1621676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7CE6468-C8F7-4F1E-8496-043BEDC88CAF}"/>
              </a:ext>
            </a:extLst>
          </p:cNvPr>
          <p:cNvSpPr txBox="1"/>
          <p:nvPr/>
        </p:nvSpPr>
        <p:spPr>
          <a:xfrm>
            <a:off x="855536" y="2054262"/>
            <a:ext cx="4631166" cy="2893100"/>
          </a:xfrm>
          <a:prstGeom prst="round2SameRect">
            <a:avLst>
              <a:gd name="adj1" fmla="val 0"/>
              <a:gd name="adj2" fmla="val 0"/>
            </a:avLst>
          </a:prstGeom>
          <a:solidFill>
            <a:schemeClr val="bg2">
              <a:alpha val="49000"/>
            </a:schemeClr>
          </a:solidFill>
        </p:spPr>
        <p:txBody>
          <a:bodyPr wrap="square" rtlCol="0" anchor="t">
            <a:spAutoFit/>
          </a:bodyPr>
          <a:lstStyle/>
          <a:p>
            <a:endParaRPr lang="en-GB" sz="1400" dirty="0">
              <a:latin typeface="Century Gothic"/>
            </a:endParaRPr>
          </a:p>
          <a:p>
            <a:r>
              <a:rPr lang="en-GB" sz="1400" b="1" dirty="0">
                <a:latin typeface="Century Gothic"/>
              </a:rPr>
              <a:t>The majority of employed residents are still working from home.</a:t>
            </a:r>
            <a:endParaRPr lang="en-GB" b="1" dirty="0">
              <a:latin typeface="Century Gothic"/>
            </a:endParaRPr>
          </a:p>
          <a:p>
            <a:endParaRPr lang="en-GB" sz="1400" b="1" dirty="0">
              <a:latin typeface="Century Gothic"/>
            </a:endParaRPr>
          </a:p>
          <a:p>
            <a:r>
              <a:rPr lang="en-GB" sz="1400" dirty="0">
                <a:latin typeface="Century Gothic"/>
              </a:rPr>
              <a:t>Of all those who are employed,</a:t>
            </a:r>
            <a:r>
              <a:rPr lang="en-GB" sz="1400" b="1" dirty="0">
                <a:latin typeface="Century Gothic"/>
              </a:rPr>
              <a:t> 72.8% </a:t>
            </a:r>
            <a:r>
              <a:rPr lang="en-GB" sz="1400" dirty="0">
                <a:latin typeface="Century Gothic"/>
              </a:rPr>
              <a:t>reported to be working from home, and this proportion has remained fairly consistent throughout the weeks the survey has been live.</a:t>
            </a:r>
          </a:p>
          <a:p>
            <a:endParaRPr lang="en-GB" sz="1400" dirty="0">
              <a:latin typeface="Century Gothic"/>
            </a:endParaRPr>
          </a:p>
          <a:p>
            <a:r>
              <a:rPr lang="en-GB" sz="1400" dirty="0">
                <a:latin typeface="Century Gothic"/>
              </a:rPr>
              <a:t>It is expected that these levels will decrease over the coming weeks and months as employees are able to return to their normal place of work.</a:t>
            </a:r>
          </a:p>
          <a:p>
            <a:endParaRPr lang="en-GB" sz="1400" dirty="0">
              <a:latin typeface="Century Gothic"/>
            </a:endParaRPr>
          </a:p>
        </p:txBody>
      </p:sp>
      <p:sp>
        <p:nvSpPr>
          <p:cNvPr id="18" name="TextBox 17">
            <a:extLst>
              <a:ext uri="{FF2B5EF4-FFF2-40B4-BE49-F238E27FC236}">
                <a16:creationId xmlns:a16="http://schemas.microsoft.com/office/drawing/2014/main" id="{B243FD64-7D43-411C-9A38-D2EE072AE9D3}"/>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sp>
        <p:nvSpPr>
          <p:cNvPr id="20" name="Rectangle 19">
            <a:extLst>
              <a:ext uri="{FF2B5EF4-FFF2-40B4-BE49-F238E27FC236}">
                <a16:creationId xmlns:a16="http://schemas.microsoft.com/office/drawing/2014/main" id="{F5F9E295-5A88-4089-89D0-6D652C73B924}"/>
              </a:ext>
            </a:extLst>
          </p:cNvPr>
          <p:cNvSpPr/>
          <p:nvPr/>
        </p:nvSpPr>
        <p:spPr>
          <a:xfrm rot="16200000">
            <a:off x="-1764160" y="1854207"/>
            <a:ext cx="4078361" cy="400110"/>
          </a:xfrm>
          <a:prstGeom prst="rect">
            <a:avLst/>
          </a:prstGeom>
        </p:spPr>
        <p:txBody>
          <a:bodyPr wrap="none">
            <a:spAutoFit/>
          </a:bodyPr>
          <a:lstStyle/>
          <a:p>
            <a:pPr lvl="1" algn="r"/>
            <a:r>
              <a:rPr lang="en-GB" sz="2000" b="1" dirty="0">
                <a:solidFill>
                  <a:schemeClr val="bg1"/>
                </a:solidFill>
                <a:latin typeface="Century Gothic"/>
              </a:rPr>
              <a:t>Changes in working pattern</a:t>
            </a:r>
            <a:endParaRPr lang="en-GB" sz="2000" b="1"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877E0F89-E4D3-4E2B-A391-6B4C5325DCC9}"/>
              </a:ext>
            </a:extLst>
          </p:cNvPr>
          <p:cNvPicPr>
            <a:picLocks noChangeAspect="1"/>
          </p:cNvPicPr>
          <p:nvPr/>
        </p:nvPicPr>
        <p:blipFill>
          <a:blip r:embed="rId3"/>
          <a:stretch>
            <a:fillRect/>
          </a:stretch>
        </p:blipFill>
        <p:spPr>
          <a:xfrm>
            <a:off x="5788240" y="1717887"/>
            <a:ext cx="6213933" cy="3573230"/>
          </a:xfrm>
          <a:prstGeom prst="rect">
            <a:avLst/>
          </a:prstGeom>
        </p:spPr>
      </p:pic>
      <p:pic>
        <p:nvPicPr>
          <p:cNvPr id="6" name="Picture 5">
            <a:extLst>
              <a:ext uri="{FF2B5EF4-FFF2-40B4-BE49-F238E27FC236}">
                <a16:creationId xmlns:a16="http://schemas.microsoft.com/office/drawing/2014/main" id="{C03272D4-6692-4190-9273-15E49CB40A78}"/>
              </a:ext>
            </a:extLst>
          </p:cNvPr>
          <p:cNvPicPr>
            <a:picLocks noChangeAspect="1"/>
          </p:cNvPicPr>
          <p:nvPr/>
        </p:nvPicPr>
        <p:blipFill>
          <a:blip r:embed="rId4"/>
          <a:stretch>
            <a:fillRect/>
          </a:stretch>
        </p:blipFill>
        <p:spPr>
          <a:xfrm>
            <a:off x="8513686" y="5123541"/>
            <a:ext cx="1234958" cy="167576"/>
          </a:xfrm>
          <a:prstGeom prst="rect">
            <a:avLst/>
          </a:prstGeom>
        </p:spPr>
      </p:pic>
    </p:spTree>
    <p:extLst>
      <p:ext uri="{BB962C8B-B14F-4D97-AF65-F5344CB8AC3E}">
        <p14:creationId xmlns:p14="http://schemas.microsoft.com/office/powerpoint/2010/main" val="217369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2286BD2-146F-4FC0-9A1E-1D6243F0769C}"/>
              </a:ext>
            </a:extLst>
          </p:cNvPr>
          <p:cNvSpPr/>
          <p:nvPr/>
        </p:nvSpPr>
        <p:spPr>
          <a:xfrm>
            <a:off x="1079621" y="2503388"/>
            <a:ext cx="10469266" cy="1560375"/>
          </a:xfrm>
          <a:prstGeom prst="round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2A20AEB-98DB-4572-B25E-5AC9F718B95B}"/>
              </a:ext>
            </a:extLst>
          </p:cNvPr>
          <p:cNvSpPr txBox="1"/>
          <p:nvPr/>
        </p:nvSpPr>
        <p:spPr>
          <a:xfrm>
            <a:off x="1289953" y="2494103"/>
            <a:ext cx="9822426" cy="1569660"/>
          </a:xfrm>
          <a:prstGeom prst="rect">
            <a:avLst/>
          </a:prstGeom>
          <a:noFill/>
        </p:spPr>
        <p:txBody>
          <a:bodyPr wrap="square" rtlCol="0">
            <a:spAutoFit/>
          </a:bodyPr>
          <a:lstStyle/>
          <a:p>
            <a:pPr algn="ctr"/>
            <a:r>
              <a:rPr lang="en-GB" sz="1600" b="1" u="sng" dirty="0">
                <a:latin typeface="Century Gothic" panose="020B0502020202020204" pitchFamily="34" charset="0"/>
              </a:rPr>
              <a:t>Baseline sources:</a:t>
            </a:r>
          </a:p>
          <a:p>
            <a:pPr algn="ctr"/>
            <a:r>
              <a:rPr lang="en-GB" sz="1600" dirty="0">
                <a:latin typeface="Century Gothic" panose="020B0502020202020204" pitchFamily="34" charset="0"/>
              </a:rPr>
              <a:t>Active Lives Survey (Sport England)</a:t>
            </a:r>
          </a:p>
          <a:p>
            <a:pPr algn="ctr"/>
            <a:r>
              <a:rPr lang="en-GB" sz="1600" dirty="0">
                <a:latin typeface="Century Gothic" panose="020B0502020202020204" pitchFamily="34" charset="0"/>
              </a:rPr>
              <a:t>Community Life Survey</a:t>
            </a:r>
          </a:p>
          <a:p>
            <a:pPr algn="ctr"/>
            <a:r>
              <a:rPr lang="en-GB" sz="1600" dirty="0" err="1">
                <a:latin typeface="Century Gothic" panose="020B0502020202020204" pitchFamily="34" charset="0"/>
              </a:rPr>
              <a:t>EuroBarometer</a:t>
            </a:r>
            <a:endParaRPr lang="en-GB" sz="1600" dirty="0">
              <a:latin typeface="Century Gothic" panose="020B0502020202020204" pitchFamily="34" charset="0"/>
            </a:endParaRPr>
          </a:p>
          <a:p>
            <a:pPr algn="ctr"/>
            <a:r>
              <a:rPr lang="en-GB" sz="1600" dirty="0">
                <a:latin typeface="Century Gothic" panose="020B0502020202020204" pitchFamily="34" charset="0"/>
              </a:rPr>
              <a:t>LDP Baseline Dataset (Essex Local Delivery Pilot, ECC)</a:t>
            </a:r>
          </a:p>
          <a:p>
            <a:pPr algn="ctr"/>
            <a:r>
              <a:rPr lang="en-GB" sz="1600" dirty="0">
                <a:latin typeface="Century Gothic" panose="020B0502020202020204" pitchFamily="34" charset="0"/>
              </a:rPr>
              <a:t>Understanding Society</a:t>
            </a:r>
          </a:p>
        </p:txBody>
      </p:sp>
      <p:sp>
        <p:nvSpPr>
          <p:cNvPr id="11" name="Rectangle: Rounded Corners 10">
            <a:extLst>
              <a:ext uri="{FF2B5EF4-FFF2-40B4-BE49-F238E27FC236}">
                <a16:creationId xmlns:a16="http://schemas.microsoft.com/office/drawing/2014/main" id="{3F1A5816-3B6B-4573-9E66-7C3E60654CCA}"/>
              </a:ext>
            </a:extLst>
          </p:cNvPr>
          <p:cNvSpPr/>
          <p:nvPr/>
        </p:nvSpPr>
        <p:spPr>
          <a:xfrm>
            <a:off x="1079621" y="4307055"/>
            <a:ext cx="10469266" cy="1960172"/>
          </a:xfrm>
          <a:prstGeom prst="round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BEE9AD6-1EE6-469B-A1FC-02ECFDC7EE2D}"/>
              </a:ext>
            </a:extLst>
          </p:cNvPr>
          <p:cNvSpPr txBox="1"/>
          <p:nvPr/>
        </p:nvSpPr>
        <p:spPr>
          <a:xfrm>
            <a:off x="2837053" y="4557457"/>
            <a:ext cx="7171522" cy="1323439"/>
          </a:xfrm>
          <a:prstGeom prst="rect">
            <a:avLst/>
          </a:prstGeom>
          <a:noFill/>
        </p:spPr>
        <p:txBody>
          <a:bodyPr wrap="square" rtlCol="0" anchor="t">
            <a:spAutoFit/>
          </a:bodyPr>
          <a:lstStyle/>
          <a:p>
            <a:pPr algn="ctr"/>
            <a:r>
              <a:rPr lang="en-GB" sz="1600" dirty="0">
                <a:latin typeface="Century Gothic" panose="020B0502020202020204" pitchFamily="34" charset="0"/>
              </a:rPr>
              <a:t>This briefing report was produced by Essex County Council’s </a:t>
            </a:r>
          </a:p>
          <a:p>
            <a:pPr algn="ctr"/>
            <a:r>
              <a:rPr lang="en-GB" sz="1600" dirty="0">
                <a:latin typeface="Century Gothic" panose="020B0502020202020204" pitchFamily="34" charset="0"/>
              </a:rPr>
              <a:t>Strategy, Insight and Engagement function.</a:t>
            </a:r>
          </a:p>
          <a:p>
            <a:pPr algn="ctr"/>
            <a:r>
              <a:rPr lang="en-GB" sz="1600" dirty="0">
                <a:latin typeface="Century Gothic" panose="020B0502020202020204" pitchFamily="34" charset="0"/>
              </a:rPr>
              <a:t>For more information or questions, please contact:</a:t>
            </a:r>
            <a:endParaRPr lang="en-GB" sz="1600" dirty="0">
              <a:latin typeface="Century Gothic" panose="020B0502020202020204" pitchFamily="34" charset="0"/>
              <a:cs typeface="Calibri"/>
            </a:endParaRPr>
          </a:p>
          <a:p>
            <a:pPr algn="ctr"/>
            <a:r>
              <a:rPr lang="en-GB" sz="1600" b="1" dirty="0">
                <a:latin typeface="Century Gothic" panose="020B0502020202020204" pitchFamily="34" charset="0"/>
                <a:cs typeface="Calibri"/>
              </a:rPr>
              <a:t>Hannah Taylor, Senior Researcher </a:t>
            </a:r>
            <a:r>
              <a:rPr lang="en-GB" sz="1600" dirty="0">
                <a:latin typeface="Century Gothic" panose="020B0502020202020204" pitchFamily="34" charset="0"/>
                <a:cs typeface="Calibri"/>
              </a:rPr>
              <a:t>– </a:t>
            </a:r>
            <a:r>
              <a:rPr lang="en-GB" sz="1600" dirty="0">
                <a:latin typeface="Century Gothic" panose="020B0502020202020204" pitchFamily="34" charset="0"/>
                <a:cs typeface="Calibri"/>
                <a:hlinkClick r:id="rId2"/>
              </a:rPr>
              <a:t>hannah.</a:t>
            </a:r>
            <a:r>
              <a:rPr lang="en-GB" sz="1600" dirty="0" err="1">
                <a:latin typeface="Century Gothic" panose="020B0502020202020204" pitchFamily="34" charset="0"/>
                <a:cs typeface="Calibri"/>
                <a:hlinkClick r:id="rId2"/>
              </a:rPr>
              <a:t>taylor@essex</a:t>
            </a:r>
            <a:r>
              <a:rPr lang="en-GB" sz="1600" dirty="0">
                <a:latin typeface="Century Gothic" panose="020B0502020202020204" pitchFamily="34" charset="0"/>
                <a:cs typeface="Calibri"/>
                <a:hlinkClick r:id="rId2"/>
              </a:rPr>
              <a:t>..gov.uk</a:t>
            </a:r>
            <a:endParaRPr lang="en-GB" sz="1600" dirty="0">
              <a:latin typeface="Century Gothic" panose="020B0502020202020204" pitchFamily="34" charset="0"/>
              <a:cs typeface="Calibri"/>
            </a:endParaRPr>
          </a:p>
          <a:p>
            <a:pPr algn="ctr"/>
            <a:r>
              <a:rPr lang="en-GB" sz="1600" b="1" dirty="0">
                <a:latin typeface="Century Gothic" panose="020B0502020202020204" pitchFamily="34" charset="0"/>
                <a:cs typeface="Calibri"/>
              </a:rPr>
              <a:t>Katy Bennett, Analyst </a:t>
            </a:r>
            <a:r>
              <a:rPr lang="en-GB" sz="1600" dirty="0">
                <a:latin typeface="Century Gothic" panose="020B0502020202020204" pitchFamily="34" charset="0"/>
                <a:cs typeface="Calibri"/>
              </a:rPr>
              <a:t>– </a:t>
            </a:r>
            <a:r>
              <a:rPr lang="en-GB" sz="1600" dirty="0">
                <a:latin typeface="Century Gothic" panose="020B0502020202020204" pitchFamily="34" charset="0"/>
                <a:cs typeface="Calibri"/>
                <a:hlinkClick r:id="rId3"/>
              </a:rPr>
              <a:t>katy.bennett@essex.gov.uk</a:t>
            </a:r>
            <a:r>
              <a:rPr lang="en-GB" sz="1600" dirty="0">
                <a:latin typeface="Century Gothic" panose="020B0502020202020204" pitchFamily="34" charset="0"/>
                <a:cs typeface="Calibri"/>
              </a:rPr>
              <a:t> </a:t>
            </a:r>
          </a:p>
        </p:txBody>
      </p:sp>
      <p:sp>
        <p:nvSpPr>
          <p:cNvPr id="14" name="Rectangle: Rounded Corners 13">
            <a:extLst>
              <a:ext uri="{FF2B5EF4-FFF2-40B4-BE49-F238E27FC236}">
                <a16:creationId xmlns:a16="http://schemas.microsoft.com/office/drawing/2014/main" id="{31414B92-4731-4FEA-BF74-8AC078F2E915}"/>
              </a:ext>
            </a:extLst>
          </p:cNvPr>
          <p:cNvSpPr/>
          <p:nvPr/>
        </p:nvSpPr>
        <p:spPr>
          <a:xfrm>
            <a:off x="1079621" y="699721"/>
            <a:ext cx="10469266" cy="1560375"/>
          </a:xfrm>
          <a:prstGeom prst="round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E8433E4-F0BB-4A24-BCAA-7DF3A953BFFC}"/>
              </a:ext>
            </a:extLst>
          </p:cNvPr>
          <p:cNvSpPr txBox="1"/>
          <p:nvPr/>
        </p:nvSpPr>
        <p:spPr>
          <a:xfrm>
            <a:off x="1511601" y="879743"/>
            <a:ext cx="9822426" cy="1077218"/>
          </a:xfrm>
          <a:prstGeom prst="rect">
            <a:avLst/>
          </a:prstGeom>
          <a:noFill/>
        </p:spPr>
        <p:txBody>
          <a:bodyPr wrap="square" rtlCol="0">
            <a:spAutoFit/>
          </a:bodyPr>
          <a:lstStyle/>
          <a:p>
            <a:pPr algn="ctr"/>
            <a:r>
              <a:rPr lang="en-GB" sz="1600" b="1" u="sng" dirty="0">
                <a:latin typeface="Century Gothic" panose="020B0502020202020204" pitchFamily="34" charset="0"/>
              </a:rPr>
              <a:t>State of Life Survey – COVID-19, 2020 tracker</a:t>
            </a:r>
          </a:p>
          <a:p>
            <a:pPr algn="ctr"/>
            <a:r>
              <a:rPr lang="en-GB" sz="1600" dirty="0">
                <a:latin typeface="Century Gothic" panose="020B0502020202020204" pitchFamily="34" charset="0"/>
              </a:rPr>
              <a:t>Created by: Jump Projects LTD &amp; Reason Digital</a:t>
            </a:r>
          </a:p>
          <a:p>
            <a:pPr algn="ctr"/>
            <a:r>
              <a:rPr lang="en-GB" sz="1600" dirty="0">
                <a:latin typeface="Century Gothic" panose="020B0502020202020204" pitchFamily="34" charset="0"/>
              </a:rPr>
              <a:t>Supported by: Active Essex &amp; University of Essex</a:t>
            </a:r>
          </a:p>
          <a:p>
            <a:pPr algn="ctr"/>
            <a:r>
              <a:rPr lang="en-GB" sz="1600" dirty="0">
                <a:latin typeface="Century Gothic" panose="020B0502020202020204" pitchFamily="34" charset="0"/>
              </a:rPr>
              <a:t>Found at: </a:t>
            </a:r>
            <a:r>
              <a:rPr lang="en-GB" sz="1600" dirty="0">
                <a:latin typeface="Century Gothic" panose="020B0502020202020204" pitchFamily="34" charset="0"/>
                <a:hlinkClick r:id="rId4"/>
              </a:rPr>
              <a:t>https://www.stateoflife.org/2020tracker</a:t>
            </a:r>
            <a:r>
              <a:rPr lang="en-GB" sz="1600" dirty="0">
                <a:latin typeface="Century Gothic" panose="020B0502020202020204" pitchFamily="34" charset="0"/>
              </a:rPr>
              <a:t> </a:t>
            </a:r>
          </a:p>
        </p:txBody>
      </p:sp>
      <p:sp>
        <p:nvSpPr>
          <p:cNvPr id="17" name="TextBox 16">
            <a:extLst>
              <a:ext uri="{FF2B5EF4-FFF2-40B4-BE49-F238E27FC236}">
                <a16:creationId xmlns:a16="http://schemas.microsoft.com/office/drawing/2014/main" id="{4754BF74-020E-413D-94F5-F41D9E2E6EB4}"/>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sp>
        <p:nvSpPr>
          <p:cNvPr id="18" name="Rectangle 17">
            <a:extLst>
              <a:ext uri="{FF2B5EF4-FFF2-40B4-BE49-F238E27FC236}">
                <a16:creationId xmlns:a16="http://schemas.microsoft.com/office/drawing/2014/main" id="{560D9FA8-42E4-43D7-A3FF-6427DE660E40}"/>
              </a:ext>
            </a:extLst>
          </p:cNvPr>
          <p:cNvSpPr/>
          <p:nvPr/>
        </p:nvSpPr>
        <p:spPr>
          <a:xfrm rot="16200000">
            <a:off x="-1336952" y="1434487"/>
            <a:ext cx="3223959" cy="400110"/>
          </a:xfrm>
          <a:prstGeom prst="rect">
            <a:avLst/>
          </a:prstGeom>
        </p:spPr>
        <p:txBody>
          <a:bodyPr wrap="none">
            <a:spAutoFit/>
          </a:bodyPr>
          <a:lstStyle/>
          <a:p>
            <a:pPr lvl="1" algn="r"/>
            <a:r>
              <a:rPr lang="en-GB" sz="2000" b="1" dirty="0">
                <a:solidFill>
                  <a:schemeClr val="bg1"/>
                </a:solidFill>
                <a:latin typeface="Century Gothic"/>
              </a:rPr>
              <a:t>Source and contacts</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5298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96DAD2C-9635-4FAC-A1C1-35617E9F94C0}"/>
              </a:ext>
            </a:extLst>
          </p:cNvPr>
          <p:cNvSpPr txBox="1"/>
          <p:nvPr/>
        </p:nvSpPr>
        <p:spPr>
          <a:xfrm>
            <a:off x="799060" y="1770172"/>
            <a:ext cx="10473382" cy="3677603"/>
          </a:xfrm>
          <a:prstGeom prst="roundRect">
            <a:avLst/>
          </a:prstGeom>
          <a:noFill/>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400" dirty="0">
                <a:latin typeface="Century Gothic" panose="020B0502020202020204" pitchFamily="34" charset="0"/>
              </a:rPr>
              <a:t>Following the announcement of the COVID-19 lockdown on 23</a:t>
            </a:r>
            <a:r>
              <a:rPr lang="en-GB" sz="1400" baseline="30000" dirty="0">
                <a:latin typeface="Century Gothic" panose="020B0502020202020204" pitchFamily="34" charset="0"/>
              </a:rPr>
              <a:t>rd</a:t>
            </a:r>
            <a:r>
              <a:rPr lang="en-GB" sz="1400" dirty="0">
                <a:latin typeface="Century Gothic" panose="020B0502020202020204" pitchFamily="34" charset="0"/>
              </a:rPr>
              <a:t> March, the University of Essex and Jump, working with the Essex Local Delivery Pilot (LDP) and ECC’s Research and Insight team, launched the State of Life survey. </a:t>
            </a:r>
          </a:p>
          <a:p>
            <a:endParaRPr lang="en-GB" sz="1400" dirty="0">
              <a:latin typeface="Century Gothic" panose="020B0502020202020204" pitchFamily="34" charset="0"/>
            </a:endParaRPr>
          </a:p>
          <a:p>
            <a:r>
              <a:rPr lang="en-GB" sz="1400" dirty="0">
                <a:latin typeface="Century Gothic" panose="020B0502020202020204" pitchFamily="34" charset="0"/>
              </a:rPr>
              <a:t>The State of Life survey is web-based and distributed via social media channels.  It is designed to gather key insights on wellbeing across Essex.  This report summarises key findings up to week 5 of the survey being live – w/c 13</a:t>
            </a:r>
            <a:r>
              <a:rPr lang="en-GB" sz="1400" baseline="30000" dirty="0">
                <a:latin typeface="Century Gothic" panose="020B0502020202020204" pitchFamily="34" charset="0"/>
              </a:rPr>
              <a:t>th</a:t>
            </a:r>
            <a:r>
              <a:rPr lang="en-GB" sz="1400" dirty="0">
                <a:latin typeface="Century Gothic" panose="020B0502020202020204" pitchFamily="34" charset="0"/>
              </a:rPr>
              <a:t> April to w/c 11</a:t>
            </a:r>
            <a:r>
              <a:rPr lang="en-GB" sz="1400" baseline="30000" dirty="0">
                <a:latin typeface="Century Gothic" panose="020B0502020202020204" pitchFamily="34" charset="0"/>
              </a:rPr>
              <a:t>th</a:t>
            </a:r>
            <a:r>
              <a:rPr lang="en-GB" sz="1400" dirty="0">
                <a:latin typeface="Century Gothic" panose="020B0502020202020204" pitchFamily="34" charset="0"/>
              </a:rPr>
              <a:t> May.</a:t>
            </a:r>
          </a:p>
          <a:p>
            <a:endParaRPr lang="en-GB" sz="1400" dirty="0">
              <a:latin typeface="Century Gothic" panose="020B0502020202020204" pitchFamily="34" charset="0"/>
            </a:endParaRPr>
          </a:p>
          <a:p>
            <a:r>
              <a:rPr lang="en-GB" sz="1400" dirty="0">
                <a:latin typeface="Century Gothic" panose="020B0502020202020204" pitchFamily="34" charset="0"/>
              </a:rPr>
              <a:t>As an online, social-media survey, the State of Life does not purport to be strictly representative of the whole-Essex population.  Nevertheless, by tracking week on week changes in key metrics, we can gather insight into the experiences, views and behaviours of the Essex population. </a:t>
            </a:r>
          </a:p>
          <a:p>
            <a:endParaRPr lang="en-GB" sz="1400" dirty="0">
              <a:latin typeface="Century Gothic" panose="020B0502020202020204" pitchFamily="34" charset="0"/>
            </a:endParaRPr>
          </a:p>
          <a:p>
            <a:r>
              <a:rPr lang="en-GB" sz="1400" dirty="0">
                <a:latin typeface="Century Gothic" panose="020B0502020202020204" pitchFamily="34" charset="0"/>
              </a:rPr>
              <a:t>Please note: all </a:t>
            </a:r>
            <a:r>
              <a:rPr lang="en-GB" sz="1400" b="1" dirty="0">
                <a:latin typeface="Century Gothic" panose="020B0502020202020204" pitchFamily="34" charset="0"/>
              </a:rPr>
              <a:t>baseline figures </a:t>
            </a:r>
            <a:r>
              <a:rPr lang="en-GB" sz="1400" dirty="0">
                <a:latin typeface="Century Gothic" panose="020B0502020202020204" pitchFamily="34" charset="0"/>
              </a:rPr>
              <a:t>used were published </a:t>
            </a:r>
            <a:r>
              <a:rPr lang="en-GB" sz="1400" b="1" u="sng" dirty="0">
                <a:latin typeface="Century Gothic" panose="020B0502020202020204" pitchFamily="34" charset="0"/>
              </a:rPr>
              <a:t>before</a:t>
            </a:r>
            <a:r>
              <a:rPr lang="en-GB" sz="1400" dirty="0">
                <a:latin typeface="Century Gothic" panose="020B0502020202020204" pitchFamily="34" charset="0"/>
              </a:rPr>
              <a:t> the COVID-19 pandemic began in order to establish a comparison between past and present.</a:t>
            </a:r>
          </a:p>
          <a:p>
            <a:endParaRPr lang="en-GB" sz="1400" dirty="0">
              <a:latin typeface="Century Gothic" panose="020B0502020202020204" pitchFamily="34" charset="0"/>
            </a:endParaRPr>
          </a:p>
          <a:p>
            <a:r>
              <a:rPr lang="en-GB" sz="1400" dirty="0">
                <a:latin typeface="Century Gothic" panose="020B0502020202020204" pitchFamily="34" charset="0"/>
              </a:rPr>
              <a:t>:</a:t>
            </a:r>
            <a:endParaRPr lang="en-GB" sz="1400" b="1" u="sng" dirty="0">
              <a:latin typeface="Century Gothic" panose="020B0502020202020204" pitchFamily="34" charset="0"/>
            </a:endParaRPr>
          </a:p>
        </p:txBody>
      </p:sp>
      <p:sp>
        <p:nvSpPr>
          <p:cNvPr id="15" name="TextBox 14">
            <a:extLst>
              <a:ext uri="{FF2B5EF4-FFF2-40B4-BE49-F238E27FC236}">
                <a16:creationId xmlns:a16="http://schemas.microsoft.com/office/drawing/2014/main" id="{59531980-1249-4F46-8233-1E0316533570}"/>
              </a:ext>
            </a:extLst>
          </p:cNvPr>
          <p:cNvSpPr txBox="1"/>
          <p:nvPr/>
        </p:nvSpPr>
        <p:spPr>
          <a:xfrm>
            <a:off x="0" y="0"/>
            <a:ext cx="553998" cy="6858000"/>
          </a:xfrm>
          <a:prstGeom prst="rect">
            <a:avLst/>
          </a:prstGeom>
          <a:solidFill>
            <a:srgbClr val="C00000"/>
          </a:solidFill>
        </p:spPr>
        <p:txBody>
          <a:bodyPr vert="vert270" wrap="square" rtlCol="0">
            <a:spAutoFit/>
          </a:bodyPr>
          <a:lstStyle/>
          <a:p>
            <a:pPr lvl="2" algn="r"/>
            <a:endParaRPr lang="en-GB" sz="2400" b="1" dirty="0">
              <a:solidFill>
                <a:schemeClr val="bg1"/>
              </a:solidFill>
              <a:latin typeface="Century Gothic" panose="020B0502020202020204" pitchFamily="34" charset="0"/>
            </a:endParaRPr>
          </a:p>
        </p:txBody>
      </p:sp>
      <p:sp>
        <p:nvSpPr>
          <p:cNvPr id="2" name="Rectangle 1">
            <a:extLst>
              <a:ext uri="{FF2B5EF4-FFF2-40B4-BE49-F238E27FC236}">
                <a16:creationId xmlns:a16="http://schemas.microsoft.com/office/drawing/2014/main" id="{596966E9-46AE-4FBB-93AF-CA1E32AE976D}"/>
              </a:ext>
            </a:extLst>
          </p:cNvPr>
          <p:cNvSpPr/>
          <p:nvPr/>
        </p:nvSpPr>
        <p:spPr>
          <a:xfrm rot="16200000">
            <a:off x="-1106703" y="1235253"/>
            <a:ext cx="2743060" cy="400110"/>
          </a:xfrm>
          <a:prstGeom prst="rect">
            <a:avLst/>
          </a:prstGeom>
        </p:spPr>
        <p:txBody>
          <a:bodyPr wrap="none">
            <a:spAutoFit/>
          </a:bodyPr>
          <a:lstStyle/>
          <a:p>
            <a:pPr lvl="2" algn="r"/>
            <a:r>
              <a:rPr lang="en-GB" sz="2000" b="1" dirty="0">
                <a:solidFill>
                  <a:schemeClr val="bg1"/>
                </a:solidFill>
                <a:latin typeface="Century Gothic" panose="020B0502020202020204" pitchFamily="34" charset="0"/>
              </a:rPr>
              <a:t>Introduction  </a:t>
            </a:r>
          </a:p>
        </p:txBody>
      </p:sp>
      <p:sp>
        <p:nvSpPr>
          <p:cNvPr id="8" name="TextBox 7">
            <a:extLst>
              <a:ext uri="{FF2B5EF4-FFF2-40B4-BE49-F238E27FC236}">
                <a16:creationId xmlns:a16="http://schemas.microsoft.com/office/drawing/2014/main" id="{DB83F86A-D7D1-4F1C-9A43-C4C9362CFAE2}"/>
              </a:ext>
            </a:extLst>
          </p:cNvPr>
          <p:cNvSpPr txBox="1"/>
          <p:nvPr/>
        </p:nvSpPr>
        <p:spPr>
          <a:xfrm>
            <a:off x="919558" y="566728"/>
            <a:ext cx="4864100" cy="400110"/>
          </a:xfrm>
          <a:prstGeom prst="rect">
            <a:avLst/>
          </a:prstGeom>
          <a:noFill/>
        </p:spPr>
        <p:txBody>
          <a:bodyPr wrap="square" rtlCol="0">
            <a:spAutoFit/>
          </a:bodyPr>
          <a:lstStyle/>
          <a:p>
            <a:r>
              <a:rPr lang="en-GB" sz="2000" b="1" dirty="0">
                <a:latin typeface="Century Gothic" panose="020B0502020202020204" pitchFamily="34" charset="0"/>
              </a:rPr>
              <a:t>Introduction</a:t>
            </a:r>
          </a:p>
        </p:txBody>
      </p:sp>
    </p:spTree>
    <p:extLst>
      <p:ext uri="{BB962C8B-B14F-4D97-AF65-F5344CB8AC3E}">
        <p14:creationId xmlns:p14="http://schemas.microsoft.com/office/powerpoint/2010/main" val="426235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4AC1145F-9E42-48A3-8520-1C7E15E0F605}"/>
              </a:ext>
            </a:extLst>
          </p:cNvPr>
          <p:cNvSpPr/>
          <p:nvPr/>
        </p:nvSpPr>
        <p:spPr>
          <a:xfrm>
            <a:off x="1058559" y="768232"/>
            <a:ext cx="10473382" cy="99677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33C6241-DC0E-4C33-B3C3-DEC467BAB05E}"/>
              </a:ext>
            </a:extLst>
          </p:cNvPr>
          <p:cNvSpPr txBox="1"/>
          <p:nvPr/>
        </p:nvSpPr>
        <p:spPr>
          <a:xfrm>
            <a:off x="2255103" y="889715"/>
            <a:ext cx="1582379" cy="646331"/>
          </a:xfrm>
          <a:prstGeom prst="rect">
            <a:avLst/>
          </a:prstGeom>
          <a:solidFill>
            <a:schemeClr val="bg1">
              <a:lumMod val="85000"/>
            </a:schemeClr>
          </a:solidFill>
        </p:spPr>
        <p:txBody>
          <a:bodyPr wrap="square" rtlCol="0" anchor="ctr">
            <a:spAutoFit/>
          </a:bodyPr>
          <a:lstStyle/>
          <a:p>
            <a:r>
              <a:rPr lang="en-GB" b="1" dirty="0">
                <a:latin typeface="Century Gothic" panose="020B0502020202020204" pitchFamily="34" charset="0"/>
              </a:rPr>
              <a:t>Personal Wellbeing</a:t>
            </a:r>
            <a:endParaRPr lang="en-GB" dirty="0">
              <a:latin typeface="Century Gothic" panose="020B0502020202020204" pitchFamily="34" charset="0"/>
            </a:endParaRPr>
          </a:p>
        </p:txBody>
      </p:sp>
      <p:pic>
        <p:nvPicPr>
          <p:cNvPr id="3" name="Graphic 2" descr="Target Audience">
            <a:extLst>
              <a:ext uri="{FF2B5EF4-FFF2-40B4-BE49-F238E27FC236}">
                <a16:creationId xmlns:a16="http://schemas.microsoft.com/office/drawing/2014/main" id="{57B759A1-62BD-4AEE-89BC-FD81124B63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8594" y="832105"/>
            <a:ext cx="836474" cy="836474"/>
          </a:xfrm>
          <a:prstGeom prst="rect">
            <a:avLst/>
          </a:prstGeom>
        </p:spPr>
      </p:pic>
      <p:grpSp>
        <p:nvGrpSpPr>
          <p:cNvPr id="20" name="Group 19">
            <a:extLst>
              <a:ext uri="{FF2B5EF4-FFF2-40B4-BE49-F238E27FC236}">
                <a16:creationId xmlns:a16="http://schemas.microsoft.com/office/drawing/2014/main" id="{642C2316-52EE-4084-B4B0-E497A54423E8}"/>
              </a:ext>
            </a:extLst>
          </p:cNvPr>
          <p:cNvGrpSpPr/>
          <p:nvPr/>
        </p:nvGrpSpPr>
        <p:grpSpPr>
          <a:xfrm>
            <a:off x="1058559" y="5153880"/>
            <a:ext cx="10473382" cy="1058077"/>
            <a:chOff x="1058559" y="4761702"/>
            <a:chExt cx="10473382" cy="739312"/>
          </a:xfrm>
          <a:solidFill>
            <a:schemeClr val="bg1">
              <a:lumMod val="85000"/>
            </a:schemeClr>
          </a:solidFill>
        </p:grpSpPr>
        <p:sp>
          <p:nvSpPr>
            <p:cNvPr id="48" name="Rectangle: Rounded Corners 47">
              <a:extLst>
                <a:ext uri="{FF2B5EF4-FFF2-40B4-BE49-F238E27FC236}">
                  <a16:creationId xmlns:a16="http://schemas.microsoft.com/office/drawing/2014/main" id="{F2201716-0C7D-4558-AC94-A87E526936E2}"/>
                </a:ext>
              </a:extLst>
            </p:cNvPr>
            <p:cNvSpPr/>
            <p:nvPr/>
          </p:nvSpPr>
          <p:spPr>
            <a:xfrm>
              <a:off x="1058559" y="4761702"/>
              <a:ext cx="10473382" cy="7393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DCF6DCC-E2A8-41D8-8B7F-24915B2FACC1}"/>
                </a:ext>
              </a:extLst>
            </p:cNvPr>
            <p:cNvSpPr txBox="1"/>
            <p:nvPr/>
          </p:nvSpPr>
          <p:spPr>
            <a:xfrm>
              <a:off x="2105854" y="4897053"/>
              <a:ext cx="2122026" cy="408601"/>
            </a:xfrm>
            <a:prstGeom prst="rect">
              <a:avLst/>
            </a:prstGeom>
            <a:grpFill/>
          </p:spPr>
          <p:txBody>
            <a:bodyPr wrap="square" rtlCol="0">
              <a:spAutoFit/>
            </a:bodyPr>
            <a:lstStyle/>
            <a:p>
              <a:r>
                <a:rPr lang="en-GB" sz="1600" b="1" dirty="0">
                  <a:latin typeface="Century Gothic" panose="020B0502020202020204" pitchFamily="34" charset="0"/>
                </a:rPr>
                <a:t>Economic Wellbeing</a:t>
              </a:r>
              <a:endParaRPr lang="en-GB" sz="1600" dirty="0">
                <a:latin typeface="Century Gothic" panose="020B0502020202020204" pitchFamily="34" charset="0"/>
              </a:endParaRPr>
            </a:p>
          </p:txBody>
        </p:sp>
        <p:pic>
          <p:nvPicPr>
            <p:cNvPr id="64" name="Graphic 63" descr="Bar graph with upward trend">
              <a:extLst>
                <a:ext uri="{FF2B5EF4-FFF2-40B4-BE49-F238E27FC236}">
                  <a16:creationId xmlns:a16="http://schemas.microsoft.com/office/drawing/2014/main" id="{52E72C2C-7D17-478F-B674-BCBFA6E1AD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4236" y="4932826"/>
              <a:ext cx="790256" cy="408601"/>
            </a:xfrm>
            <a:prstGeom prst="rect">
              <a:avLst/>
            </a:prstGeom>
          </p:spPr>
        </p:pic>
      </p:grpSp>
      <p:grpSp>
        <p:nvGrpSpPr>
          <p:cNvPr id="19" name="Group 18">
            <a:extLst>
              <a:ext uri="{FF2B5EF4-FFF2-40B4-BE49-F238E27FC236}">
                <a16:creationId xmlns:a16="http://schemas.microsoft.com/office/drawing/2014/main" id="{ED7F13C9-F0A2-4E86-BA9A-B5AC2C4FFCEF}"/>
              </a:ext>
            </a:extLst>
          </p:cNvPr>
          <p:cNvGrpSpPr/>
          <p:nvPr/>
        </p:nvGrpSpPr>
        <p:grpSpPr>
          <a:xfrm>
            <a:off x="1058559" y="4151505"/>
            <a:ext cx="10473382" cy="752059"/>
            <a:chOff x="1058559" y="3870360"/>
            <a:chExt cx="10473382" cy="752059"/>
          </a:xfrm>
          <a:solidFill>
            <a:schemeClr val="bg1">
              <a:lumMod val="85000"/>
            </a:schemeClr>
          </a:solidFill>
        </p:grpSpPr>
        <p:sp>
          <p:nvSpPr>
            <p:cNvPr id="47" name="Rectangle: Rounded Corners 46">
              <a:extLst>
                <a:ext uri="{FF2B5EF4-FFF2-40B4-BE49-F238E27FC236}">
                  <a16:creationId xmlns:a16="http://schemas.microsoft.com/office/drawing/2014/main" id="{3BDB0EA5-2506-49F8-9B86-D304EB107A31}"/>
                </a:ext>
              </a:extLst>
            </p:cNvPr>
            <p:cNvSpPr/>
            <p:nvPr/>
          </p:nvSpPr>
          <p:spPr>
            <a:xfrm>
              <a:off x="1058559" y="3870360"/>
              <a:ext cx="10473382" cy="7393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FD281C6-6FAD-4A2F-A7D4-79D2D5DE75D5}"/>
                </a:ext>
              </a:extLst>
            </p:cNvPr>
            <p:cNvSpPr txBox="1"/>
            <p:nvPr/>
          </p:nvSpPr>
          <p:spPr>
            <a:xfrm>
              <a:off x="2044492" y="4088622"/>
              <a:ext cx="4580237" cy="338554"/>
            </a:xfrm>
            <a:prstGeom prst="rect">
              <a:avLst/>
            </a:prstGeom>
            <a:grpFill/>
          </p:spPr>
          <p:txBody>
            <a:bodyPr wrap="square" rtlCol="0">
              <a:spAutoFit/>
            </a:bodyPr>
            <a:lstStyle/>
            <a:p>
              <a:r>
                <a:rPr lang="en-GB" sz="1600" b="1" dirty="0">
                  <a:latin typeface="Century Gothic" panose="020B0502020202020204" pitchFamily="34" charset="0"/>
                </a:rPr>
                <a:t>Volunteering</a:t>
              </a:r>
              <a:endParaRPr lang="en-GB" dirty="0">
                <a:latin typeface="Century Gothic" panose="020B0502020202020204" pitchFamily="34" charset="0"/>
              </a:endParaRPr>
            </a:p>
          </p:txBody>
        </p:sp>
        <p:pic>
          <p:nvPicPr>
            <p:cNvPr id="8" name="Graphic 7" descr="Medical">
              <a:extLst>
                <a:ext uri="{FF2B5EF4-FFF2-40B4-BE49-F238E27FC236}">
                  <a16:creationId xmlns:a16="http://schemas.microsoft.com/office/drawing/2014/main" id="{1D82ED0D-2474-4BEA-99C8-A6FC3E8650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61938" y="3883107"/>
              <a:ext cx="739312" cy="739312"/>
            </a:xfrm>
            <a:prstGeom prst="rect">
              <a:avLst/>
            </a:prstGeom>
          </p:spPr>
        </p:pic>
      </p:grpSp>
      <p:grpSp>
        <p:nvGrpSpPr>
          <p:cNvPr id="18" name="Group 17">
            <a:extLst>
              <a:ext uri="{FF2B5EF4-FFF2-40B4-BE49-F238E27FC236}">
                <a16:creationId xmlns:a16="http://schemas.microsoft.com/office/drawing/2014/main" id="{F75710CC-6EC3-4659-9D0D-6692B62805F2}"/>
              </a:ext>
            </a:extLst>
          </p:cNvPr>
          <p:cNvGrpSpPr/>
          <p:nvPr/>
        </p:nvGrpSpPr>
        <p:grpSpPr>
          <a:xfrm>
            <a:off x="1039063" y="3036000"/>
            <a:ext cx="10473382" cy="914400"/>
            <a:chOff x="1058559" y="2850380"/>
            <a:chExt cx="10473382" cy="914400"/>
          </a:xfrm>
          <a:solidFill>
            <a:schemeClr val="bg1">
              <a:lumMod val="85000"/>
            </a:schemeClr>
          </a:solidFill>
        </p:grpSpPr>
        <p:sp>
          <p:nvSpPr>
            <p:cNvPr id="10" name="Rectangle: Rounded Corners 9">
              <a:extLst>
                <a:ext uri="{FF2B5EF4-FFF2-40B4-BE49-F238E27FC236}">
                  <a16:creationId xmlns:a16="http://schemas.microsoft.com/office/drawing/2014/main" id="{2C89F587-D4C0-4039-88A1-F7A03F31CF63}"/>
                </a:ext>
              </a:extLst>
            </p:cNvPr>
            <p:cNvSpPr/>
            <p:nvPr/>
          </p:nvSpPr>
          <p:spPr>
            <a:xfrm>
              <a:off x="1058559" y="2919888"/>
              <a:ext cx="10473382" cy="7393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34D0CF78-2CCA-4D04-910D-48400FDA5B7D}"/>
                </a:ext>
              </a:extLst>
            </p:cNvPr>
            <p:cNvSpPr txBox="1"/>
            <p:nvPr/>
          </p:nvSpPr>
          <p:spPr>
            <a:xfrm>
              <a:off x="2141914" y="3063393"/>
              <a:ext cx="4791886" cy="507831"/>
            </a:xfrm>
            <a:prstGeom prst="rect">
              <a:avLst/>
            </a:prstGeom>
            <a:grpFill/>
          </p:spPr>
          <p:txBody>
            <a:bodyPr wrap="square" rtlCol="0">
              <a:spAutoFit/>
            </a:bodyPr>
            <a:lstStyle/>
            <a:p>
              <a:r>
                <a:rPr lang="en-GB" b="1" dirty="0">
                  <a:latin typeface="Century Gothic" panose="020B0502020202020204" pitchFamily="34" charset="0"/>
                </a:rPr>
                <a:t>Trust</a:t>
              </a:r>
            </a:p>
            <a:p>
              <a:endParaRPr lang="en-GB" sz="900" i="1" dirty="0">
                <a:latin typeface="Century Gothic" panose="020B0502020202020204" pitchFamily="34" charset="0"/>
              </a:endParaRPr>
            </a:p>
          </p:txBody>
        </p:sp>
        <p:pic>
          <p:nvPicPr>
            <p:cNvPr id="11" name="Graphic 10" descr="Handshake">
              <a:extLst>
                <a:ext uri="{FF2B5EF4-FFF2-40B4-BE49-F238E27FC236}">
                  <a16:creationId xmlns:a16="http://schemas.microsoft.com/office/drawing/2014/main" id="{4B5EA0B0-1293-4167-A25B-E8B0DB1A9D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08018" y="2850380"/>
              <a:ext cx="914400" cy="914400"/>
            </a:xfrm>
            <a:prstGeom prst="rect">
              <a:avLst/>
            </a:prstGeom>
          </p:spPr>
        </p:pic>
      </p:grpSp>
      <p:sp>
        <p:nvSpPr>
          <p:cNvPr id="45" name="Rectangle: Rounded Corners 44">
            <a:extLst>
              <a:ext uri="{FF2B5EF4-FFF2-40B4-BE49-F238E27FC236}">
                <a16:creationId xmlns:a16="http://schemas.microsoft.com/office/drawing/2014/main" id="{986D60EB-3E11-44DC-9892-1D2A604C2E94}"/>
              </a:ext>
            </a:extLst>
          </p:cNvPr>
          <p:cNvSpPr/>
          <p:nvPr/>
        </p:nvSpPr>
        <p:spPr>
          <a:xfrm>
            <a:off x="1058559" y="1929482"/>
            <a:ext cx="10473382" cy="91439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0AAF10A-B1F5-4070-83CF-E18F17D57589}"/>
              </a:ext>
            </a:extLst>
          </p:cNvPr>
          <p:cNvSpPr txBox="1"/>
          <p:nvPr/>
        </p:nvSpPr>
        <p:spPr>
          <a:xfrm>
            <a:off x="2044491" y="2201702"/>
            <a:ext cx="4580237" cy="369332"/>
          </a:xfrm>
          <a:prstGeom prst="rect">
            <a:avLst/>
          </a:prstGeom>
          <a:solidFill>
            <a:schemeClr val="bg1">
              <a:lumMod val="85000"/>
            </a:schemeClr>
          </a:solidFill>
        </p:spPr>
        <p:txBody>
          <a:bodyPr wrap="square" rtlCol="0" anchor="ctr">
            <a:spAutoFit/>
          </a:bodyPr>
          <a:lstStyle/>
          <a:p>
            <a:r>
              <a:rPr lang="en-GB" b="1" dirty="0">
                <a:latin typeface="Century Gothic" panose="020B0502020202020204" pitchFamily="34" charset="0"/>
              </a:rPr>
              <a:t>Resilience</a:t>
            </a:r>
            <a:endParaRPr lang="en-GB" dirty="0">
              <a:latin typeface="Century Gothic" panose="020B0502020202020204" pitchFamily="34" charset="0"/>
            </a:endParaRPr>
          </a:p>
        </p:txBody>
      </p:sp>
      <p:pic>
        <p:nvPicPr>
          <p:cNvPr id="14" name="Graphic 13" descr="Muscular arm">
            <a:extLst>
              <a:ext uri="{FF2B5EF4-FFF2-40B4-BE49-F238E27FC236}">
                <a16:creationId xmlns:a16="http://schemas.microsoft.com/office/drawing/2014/main" id="{1DBE01E8-47BF-4FD3-864A-720C077D1EC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26673" y="1979065"/>
            <a:ext cx="724206" cy="724206"/>
          </a:xfrm>
          <a:prstGeom prst="rect">
            <a:avLst/>
          </a:prstGeom>
        </p:spPr>
      </p:pic>
      <p:sp>
        <p:nvSpPr>
          <p:cNvPr id="25" name="TextBox 24">
            <a:extLst>
              <a:ext uri="{FF2B5EF4-FFF2-40B4-BE49-F238E27FC236}">
                <a16:creationId xmlns:a16="http://schemas.microsoft.com/office/drawing/2014/main" id="{B8FA14F4-169D-4082-9A69-6E4E36744A4E}"/>
              </a:ext>
            </a:extLst>
          </p:cNvPr>
          <p:cNvSpPr txBox="1"/>
          <p:nvPr/>
        </p:nvSpPr>
        <p:spPr>
          <a:xfrm>
            <a:off x="0" y="0"/>
            <a:ext cx="553998" cy="6858000"/>
          </a:xfrm>
          <a:prstGeom prst="rect">
            <a:avLst/>
          </a:prstGeom>
          <a:solidFill>
            <a:srgbClr val="C00000"/>
          </a:solidFill>
        </p:spPr>
        <p:txBody>
          <a:bodyPr vert="vert270" wrap="square" rtlCol="0">
            <a:spAutoFit/>
          </a:bodyPr>
          <a:lstStyle/>
          <a:p>
            <a:pPr lvl="2" algn="r"/>
            <a:endParaRPr lang="en-GB" sz="2400" b="1" dirty="0">
              <a:solidFill>
                <a:schemeClr val="bg1"/>
              </a:solidFill>
              <a:latin typeface="Century Gothic" panose="020B0502020202020204" pitchFamily="34" charset="0"/>
            </a:endParaRPr>
          </a:p>
        </p:txBody>
      </p:sp>
      <p:sp>
        <p:nvSpPr>
          <p:cNvPr id="26" name="Rectangle 25">
            <a:extLst>
              <a:ext uri="{FF2B5EF4-FFF2-40B4-BE49-F238E27FC236}">
                <a16:creationId xmlns:a16="http://schemas.microsoft.com/office/drawing/2014/main" id="{9F2BCC4E-C2C5-40AE-87E4-035B905B283C}"/>
              </a:ext>
            </a:extLst>
          </p:cNvPr>
          <p:cNvSpPr/>
          <p:nvPr/>
        </p:nvSpPr>
        <p:spPr>
          <a:xfrm rot="16200000">
            <a:off x="-839802" y="1070363"/>
            <a:ext cx="2209259" cy="400110"/>
          </a:xfrm>
          <a:prstGeom prst="rect">
            <a:avLst/>
          </a:prstGeom>
        </p:spPr>
        <p:txBody>
          <a:bodyPr wrap="none">
            <a:noAutofit/>
          </a:bodyPr>
          <a:lstStyle/>
          <a:p>
            <a:pPr lvl="2" algn="r"/>
            <a:r>
              <a:rPr lang="en-GB" sz="2000" b="1" dirty="0">
                <a:solidFill>
                  <a:schemeClr val="bg1"/>
                </a:solidFill>
                <a:latin typeface="Century Gothic" panose="020B0502020202020204" pitchFamily="34" charset="0"/>
              </a:rPr>
              <a:t>Key messages</a:t>
            </a:r>
          </a:p>
        </p:txBody>
      </p:sp>
      <p:sp>
        <p:nvSpPr>
          <p:cNvPr id="2" name="TextBox 1">
            <a:extLst>
              <a:ext uri="{FF2B5EF4-FFF2-40B4-BE49-F238E27FC236}">
                <a16:creationId xmlns:a16="http://schemas.microsoft.com/office/drawing/2014/main" id="{5B6B3E4E-7111-4BFB-BC6F-0E81BEEE5CDE}"/>
              </a:ext>
            </a:extLst>
          </p:cNvPr>
          <p:cNvSpPr txBox="1"/>
          <p:nvPr/>
        </p:nvSpPr>
        <p:spPr>
          <a:xfrm>
            <a:off x="3496827" y="831323"/>
            <a:ext cx="8014643" cy="954107"/>
          </a:xfrm>
          <a:prstGeom prst="rect">
            <a:avLst/>
          </a:prstGeom>
          <a:noFill/>
        </p:spPr>
        <p:txBody>
          <a:bodyPr wrap="square" rtlCol="0">
            <a:spAutoFit/>
          </a:bodyPr>
          <a:lstStyle/>
          <a:p>
            <a:r>
              <a:rPr lang="en-GB" sz="1400" dirty="0"/>
              <a:t>The current crisis is affecting residents’ personal wellbeing.  Levels of life satisfaction and happiness have fallen below levels seen pre-COVID, although there has been an observed improvement in recent weeks. The proportion of residents reporting loneliness remains high (around 30% of respondents) and levels of physical activity, which had increased, appear to be returning to pre-COVID level. </a:t>
            </a:r>
          </a:p>
        </p:txBody>
      </p:sp>
      <p:sp>
        <p:nvSpPr>
          <p:cNvPr id="29" name="TextBox 28">
            <a:extLst>
              <a:ext uri="{FF2B5EF4-FFF2-40B4-BE49-F238E27FC236}">
                <a16:creationId xmlns:a16="http://schemas.microsoft.com/office/drawing/2014/main" id="{381CD58C-D34A-429A-9980-FB34E0588986}"/>
              </a:ext>
            </a:extLst>
          </p:cNvPr>
          <p:cNvSpPr txBox="1"/>
          <p:nvPr/>
        </p:nvSpPr>
        <p:spPr>
          <a:xfrm>
            <a:off x="3496827" y="5195534"/>
            <a:ext cx="7809876" cy="954107"/>
          </a:xfrm>
          <a:prstGeom prst="rect">
            <a:avLst/>
          </a:prstGeom>
          <a:noFill/>
        </p:spPr>
        <p:txBody>
          <a:bodyPr wrap="square" rtlCol="0">
            <a:spAutoFit/>
          </a:bodyPr>
          <a:lstStyle/>
          <a:p>
            <a:r>
              <a:rPr lang="en-GB" sz="1400" dirty="0"/>
              <a:t>The outbreak continues to threaten the economic wellbeing of a significant minority of residents, with the proportion of those who are struggling financially remaining fairly constant throughout (c.20%).  Fewer are feeling pessimistic about their financial future as weeks go by, but around three in ten expect to be financially worse of in twelve months time.</a:t>
            </a:r>
            <a:endParaRPr lang="en-GB" sz="1600" dirty="0"/>
          </a:p>
        </p:txBody>
      </p:sp>
      <p:sp>
        <p:nvSpPr>
          <p:cNvPr id="24" name="TextBox 23">
            <a:extLst>
              <a:ext uri="{FF2B5EF4-FFF2-40B4-BE49-F238E27FC236}">
                <a16:creationId xmlns:a16="http://schemas.microsoft.com/office/drawing/2014/main" id="{92CA2096-9361-4520-B58B-1E7A3BC19833}"/>
              </a:ext>
            </a:extLst>
          </p:cNvPr>
          <p:cNvSpPr txBox="1"/>
          <p:nvPr/>
        </p:nvSpPr>
        <p:spPr>
          <a:xfrm>
            <a:off x="3390587" y="1909315"/>
            <a:ext cx="8227124" cy="954107"/>
          </a:xfrm>
          <a:prstGeom prst="rect">
            <a:avLst/>
          </a:prstGeom>
          <a:noFill/>
        </p:spPr>
        <p:txBody>
          <a:bodyPr wrap="square" rtlCol="0">
            <a:spAutoFit/>
          </a:bodyPr>
          <a:lstStyle/>
          <a:p>
            <a:r>
              <a:rPr lang="en-GB" sz="1400" dirty="0"/>
              <a:t>The majority of Essex residents remain resilient, but increasing numbers are less confident and assured.  While 90% remain confident they can deal with unexpected situations, the proportion who feel they cannot has increased to 8.5% (compared to 2.5% pre-COVID). We have observed effects on residents’ support networks: an increasing minority feel they could not rely on family and friends in the event of a significant problem.</a:t>
            </a:r>
            <a:endParaRPr lang="en-GB" sz="1600" dirty="0"/>
          </a:p>
        </p:txBody>
      </p:sp>
      <p:sp>
        <p:nvSpPr>
          <p:cNvPr id="27" name="TextBox 26">
            <a:extLst>
              <a:ext uri="{FF2B5EF4-FFF2-40B4-BE49-F238E27FC236}">
                <a16:creationId xmlns:a16="http://schemas.microsoft.com/office/drawing/2014/main" id="{4175911C-4CC7-476A-875E-333CC47AE55F}"/>
              </a:ext>
            </a:extLst>
          </p:cNvPr>
          <p:cNvSpPr txBox="1"/>
          <p:nvPr/>
        </p:nvSpPr>
        <p:spPr>
          <a:xfrm>
            <a:off x="3390587" y="3104784"/>
            <a:ext cx="8120883" cy="738664"/>
          </a:xfrm>
          <a:prstGeom prst="rect">
            <a:avLst/>
          </a:prstGeom>
          <a:noFill/>
        </p:spPr>
        <p:txBody>
          <a:bodyPr wrap="square" rtlCol="0">
            <a:spAutoFit/>
          </a:bodyPr>
          <a:lstStyle/>
          <a:p>
            <a:r>
              <a:rPr lang="en-GB" sz="1400" dirty="0"/>
              <a:t>Essex residents’ trust in different public bodies has been changing throughout COVID outbreak.  Trust in local councils appears to have increased above pre-COVID levels, while trust in Government appears to be decreasing as lockdown continues.  Trust in neighbours continues to increase overall.</a:t>
            </a:r>
          </a:p>
        </p:txBody>
      </p:sp>
      <p:sp>
        <p:nvSpPr>
          <p:cNvPr id="28" name="TextBox 27">
            <a:extLst>
              <a:ext uri="{FF2B5EF4-FFF2-40B4-BE49-F238E27FC236}">
                <a16:creationId xmlns:a16="http://schemas.microsoft.com/office/drawing/2014/main" id="{65EB5768-CE48-4DE6-B91C-F36D9C03B0E5}"/>
              </a:ext>
            </a:extLst>
          </p:cNvPr>
          <p:cNvSpPr txBox="1"/>
          <p:nvPr/>
        </p:nvSpPr>
        <p:spPr>
          <a:xfrm>
            <a:off x="3496827" y="4138758"/>
            <a:ext cx="8103811" cy="738664"/>
          </a:xfrm>
          <a:prstGeom prst="rect">
            <a:avLst/>
          </a:prstGeom>
          <a:noFill/>
        </p:spPr>
        <p:txBody>
          <a:bodyPr wrap="square" rtlCol="0">
            <a:spAutoFit/>
          </a:bodyPr>
          <a:lstStyle/>
          <a:p>
            <a:r>
              <a:rPr lang="en-GB" sz="1400" dirty="0"/>
              <a:t>The pandemic has prompted a wave of spontaneous volunteering – over 50% have volunteered in some way since the outbreak began.  But there are signs that the lockdown may be reducing levels of volunteering overall.  Levels of both formal and informal volunteering continue to be below pre-COVID baseline levels.</a:t>
            </a:r>
            <a:endParaRPr lang="en-GB" sz="1600" dirty="0"/>
          </a:p>
        </p:txBody>
      </p:sp>
    </p:spTree>
    <p:extLst>
      <p:ext uri="{BB962C8B-B14F-4D97-AF65-F5344CB8AC3E}">
        <p14:creationId xmlns:p14="http://schemas.microsoft.com/office/powerpoint/2010/main" val="936454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AAF6-2988-43EE-BA6D-6545435D9EE8}"/>
              </a:ext>
            </a:extLst>
          </p:cNvPr>
          <p:cNvSpPr>
            <a:spLocks noGrp="1"/>
          </p:cNvSpPr>
          <p:nvPr>
            <p:ph type="title"/>
          </p:nvPr>
        </p:nvSpPr>
        <p:spPr>
          <a:xfrm>
            <a:off x="1808179" y="2766218"/>
            <a:ext cx="10515600" cy="1325563"/>
          </a:xfrm>
        </p:spPr>
        <p:txBody>
          <a:bodyPr>
            <a:normAutofit/>
          </a:bodyPr>
          <a:lstStyle/>
          <a:p>
            <a:r>
              <a:rPr lang="en-GB" sz="3200" b="1" dirty="0">
                <a:latin typeface="Century Gothic" panose="020B0502020202020204" pitchFamily="34" charset="0"/>
              </a:rPr>
              <a:t>Personal Wellbeing</a:t>
            </a:r>
            <a:r>
              <a:rPr lang="en-GB" sz="2800" b="1" dirty="0">
                <a:latin typeface="Century Gothic" panose="020B0502020202020204" pitchFamily="34" charset="0"/>
              </a:rPr>
              <a:t> </a:t>
            </a:r>
            <a:endParaRPr lang="en-GB" sz="3200" dirty="0">
              <a:solidFill>
                <a:schemeClr val="tx1">
                  <a:lumMod val="50000"/>
                  <a:lumOff val="50000"/>
                </a:schemeClr>
              </a:solidFill>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D7F25CD1-EE8F-4EEB-83F4-CF79E1AFD75B}"/>
              </a:ext>
            </a:extLst>
          </p:cNvPr>
          <p:cNvCxnSpPr>
            <a:cxnSpLocks/>
          </p:cNvCxnSpPr>
          <p:nvPr/>
        </p:nvCxnSpPr>
        <p:spPr>
          <a:xfrm>
            <a:off x="1706937" y="2830099"/>
            <a:ext cx="0" cy="15238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Graphic 7" descr="Target Audience">
            <a:extLst>
              <a:ext uri="{FF2B5EF4-FFF2-40B4-BE49-F238E27FC236}">
                <a16:creationId xmlns:a16="http://schemas.microsoft.com/office/drawing/2014/main" id="{2877735B-156A-48F5-B4B9-F9F2D0BC1F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9222" y="3010762"/>
            <a:ext cx="836474" cy="836474"/>
          </a:xfrm>
          <a:prstGeom prst="rect">
            <a:avLst/>
          </a:prstGeom>
        </p:spPr>
      </p:pic>
      <p:grpSp>
        <p:nvGrpSpPr>
          <p:cNvPr id="10" name="Group 9">
            <a:extLst>
              <a:ext uri="{FF2B5EF4-FFF2-40B4-BE49-F238E27FC236}">
                <a16:creationId xmlns:a16="http://schemas.microsoft.com/office/drawing/2014/main" id="{7F3CDFB7-E390-41AB-9F3C-C48266BC9E59}"/>
              </a:ext>
            </a:extLst>
          </p:cNvPr>
          <p:cNvGrpSpPr/>
          <p:nvPr/>
        </p:nvGrpSpPr>
        <p:grpSpPr>
          <a:xfrm>
            <a:off x="399647" y="-514452"/>
            <a:ext cx="4652038" cy="2570688"/>
            <a:chOff x="399647" y="-514452"/>
            <a:chExt cx="4652038" cy="2570688"/>
          </a:xfrm>
        </p:grpSpPr>
        <p:pic>
          <p:nvPicPr>
            <p:cNvPr id="7" name="Picture 2" descr="State of life">
              <a:extLst>
                <a:ext uri="{FF2B5EF4-FFF2-40B4-BE49-F238E27FC236}">
                  <a16:creationId xmlns:a16="http://schemas.microsoft.com/office/drawing/2014/main" id="{193C4098-3AE8-4DED-9C5A-25A16747EE1B}"/>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647" y="-514452"/>
              <a:ext cx="4538871" cy="2570688"/>
            </a:xfrm>
            <a:prstGeom prst="rect">
              <a:avLst/>
            </a:prstGeom>
            <a:noFill/>
            <a:ln>
              <a:noFill/>
            </a:ln>
          </p:spPr>
        </p:pic>
        <p:sp>
          <p:nvSpPr>
            <p:cNvPr id="3" name="Rectangle 2">
              <a:extLst>
                <a:ext uri="{FF2B5EF4-FFF2-40B4-BE49-F238E27FC236}">
                  <a16:creationId xmlns:a16="http://schemas.microsoft.com/office/drawing/2014/main" id="{FC670991-1055-46DE-8E2C-47905F97D410}"/>
                </a:ext>
              </a:extLst>
            </p:cNvPr>
            <p:cNvSpPr/>
            <p:nvPr/>
          </p:nvSpPr>
          <p:spPr>
            <a:xfrm>
              <a:off x="644577" y="0"/>
              <a:ext cx="4407108" cy="1409075"/>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C1C17C79-1EE8-4406-AC77-B9A824AF8874}"/>
              </a:ext>
            </a:extLst>
          </p:cNvPr>
          <p:cNvSpPr txBox="1"/>
          <p:nvPr/>
        </p:nvSpPr>
        <p:spPr>
          <a:xfrm>
            <a:off x="0" y="0"/>
            <a:ext cx="553998" cy="6858000"/>
          </a:xfrm>
          <a:prstGeom prst="rect">
            <a:avLst/>
          </a:prstGeom>
          <a:solidFill>
            <a:srgbClr val="C00000"/>
          </a:solidFill>
        </p:spPr>
        <p:txBody>
          <a:bodyPr vert="vert270" wrap="square" rtlCol="0">
            <a:spAutoFit/>
          </a:bodyPr>
          <a:lstStyle/>
          <a:p>
            <a:pPr lvl="2" algn="r"/>
            <a:endParaRPr lang="en-GB"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5711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essex county council logo">
            <a:extLst>
              <a:ext uri="{FF2B5EF4-FFF2-40B4-BE49-F238E27FC236}">
                <a16:creationId xmlns:a16="http://schemas.microsoft.com/office/drawing/2014/main" id="{058D5BE4-AAA6-4CFB-AAA4-759A82C53561}"/>
              </a:ext>
            </a:extLst>
          </p:cNvPr>
          <p:cNvPicPr>
            <a:picLocks noChangeAspect="1" noChangeArrowheads="1"/>
          </p:cNvPicPr>
          <p:nvPr/>
        </p:nvPicPr>
        <p:blipFill rotWithShape="1">
          <a:blip r:embed="rId3">
            <a:duotone>
              <a:prstClr val="black"/>
              <a:schemeClr val="bg1">
                <a:lumMod val="75000"/>
                <a:tint val="45000"/>
                <a:satMod val="400000"/>
              </a:schemeClr>
            </a:duotone>
            <a:extLst>
              <a:ext uri="{BEBA8EAE-BF5A-486C-A8C5-ECC9F3942E4B}">
                <a14:imgProps xmlns:a14="http://schemas.microsoft.com/office/drawing/2010/main">
                  <a14:imgLayer r:embed="rId4">
                    <a14:imgEffect>
                      <a14:backgroundRemoval t="19252" b="60858" l="33699" r="65479">
                        <a14:foregroundMark x1="56822" y1="21807" x2="56822" y2="21807"/>
                        <a14:foregroundMark x1="56822" y1="21807" x2="54795" y2="21807"/>
                        <a14:foregroundMark x1="65260" y1="26642" x2="65260" y2="26642"/>
                        <a14:foregroundMark x1="65205" y1="26642" x2="65205" y2="26642"/>
                        <a14:foregroundMark x1="65205" y1="26642" x2="65205" y2="26642"/>
                        <a14:foregroundMark x1="34301" y1="29106" x2="34301" y2="29106"/>
                        <a14:foregroundMark x1="34301" y1="29106" x2="34301" y2="29106"/>
                        <a14:foregroundMark x1="34301" y1="29106" x2="34301" y2="29106"/>
                        <a14:foregroundMark x1="34301" y1="28741" x2="34301" y2="28741"/>
                        <a14:foregroundMark x1="34082" y1="44617" x2="34082" y2="44617"/>
                        <a14:foregroundMark x1="34082" y1="44617" x2="34082" y2="44617"/>
                        <a14:foregroundMark x1="33699" y1="44799" x2="33699" y2="44799"/>
                        <a14:foregroundMark x1="42575" y1="54288" x2="42575" y2="54288"/>
                        <a14:foregroundMark x1="42575" y1="54288" x2="42575" y2="54288"/>
                        <a14:foregroundMark x1="65479" y1="41515" x2="65479" y2="41515"/>
                        <a14:foregroundMark x1="65479" y1="41515" x2="65479" y2="41515"/>
                        <a14:backgroundMark x1="65644" y1="33759" x2="65644" y2="33759"/>
                        <a14:backgroundMark x1="65753" y1="33759" x2="65753" y2="33759"/>
                        <a14:backgroundMark x1="65753" y1="33759" x2="65753" y2="33759"/>
                      </a14:backgroundRemoval>
                    </a14:imgEffect>
                  </a14:imgLayer>
                </a14:imgProps>
              </a:ext>
              <a:ext uri="{28A0092B-C50C-407E-A947-70E740481C1C}">
                <a14:useLocalDpi xmlns:a14="http://schemas.microsoft.com/office/drawing/2010/main" val="0"/>
              </a:ext>
            </a:extLst>
          </a:blip>
          <a:srcRect l="32220" t="14271" r="32563" b="33892"/>
          <a:stretch/>
        </p:blipFill>
        <p:spPr bwMode="auto">
          <a:xfrm>
            <a:off x="7598507" y="3728116"/>
            <a:ext cx="4488502" cy="3129884"/>
          </a:xfrm>
          <a:prstGeom prst="rect">
            <a:avLst/>
          </a:prstGeom>
          <a:noFill/>
        </p:spPr>
      </p:pic>
      <p:sp>
        <p:nvSpPr>
          <p:cNvPr id="6" name="TextBox 5">
            <a:extLst>
              <a:ext uri="{FF2B5EF4-FFF2-40B4-BE49-F238E27FC236}">
                <a16:creationId xmlns:a16="http://schemas.microsoft.com/office/drawing/2014/main" id="{C08EE251-4DB8-4BA1-9220-B29ED8CBD471}"/>
              </a:ext>
            </a:extLst>
          </p:cNvPr>
          <p:cNvSpPr txBox="1"/>
          <p:nvPr/>
        </p:nvSpPr>
        <p:spPr>
          <a:xfrm>
            <a:off x="1122642" y="614018"/>
            <a:ext cx="4631166" cy="6124754"/>
          </a:xfrm>
          <a:prstGeom prst="round2SameRect">
            <a:avLst>
              <a:gd name="adj1" fmla="val 0"/>
              <a:gd name="adj2" fmla="val 0"/>
            </a:avLst>
          </a:prstGeom>
          <a:solidFill>
            <a:schemeClr val="bg2">
              <a:alpha val="49000"/>
            </a:schemeClr>
          </a:solidFill>
        </p:spPr>
        <p:txBody>
          <a:bodyPr wrap="square" rtlCol="0" anchor="t">
            <a:spAutoFit/>
          </a:bodyPr>
          <a:lstStyle/>
          <a:p>
            <a:r>
              <a:rPr lang="en-GB" sz="1400" b="1" dirty="0">
                <a:latin typeface="Century Gothic"/>
              </a:rPr>
              <a:t>As the Coronavirus-related restrictions have continued, survey responses from residents across Essex suggest that:</a:t>
            </a:r>
          </a:p>
          <a:p>
            <a:endParaRPr lang="en-GB" sz="1400" dirty="0">
              <a:latin typeface="Century Gothic"/>
            </a:endParaRPr>
          </a:p>
          <a:p>
            <a:pPr marL="285750" indent="-285750">
              <a:buFont typeface="Arial" panose="020B0604020202020204" pitchFamily="34" charset="0"/>
              <a:buChar char="•"/>
            </a:pPr>
            <a:r>
              <a:rPr lang="en-GB" sz="1400" b="1" dirty="0">
                <a:latin typeface="Century Gothic"/>
              </a:rPr>
              <a:t>levels of life satisfaction amongst the general population are consistently below the pre-COVID baseline</a:t>
            </a:r>
          </a:p>
          <a:p>
            <a:endParaRPr lang="en-GB" sz="1400" dirty="0">
              <a:latin typeface="Century Gothic"/>
            </a:endParaRPr>
          </a:p>
          <a:p>
            <a:pPr marL="269875"/>
            <a:r>
              <a:rPr lang="en-GB" sz="1400" dirty="0">
                <a:latin typeface="Century Gothic"/>
              </a:rPr>
              <a:t>When asked to rate how satisfied they were with their life on a scale of 0 – 10, the average score given by respondents decreased from </a:t>
            </a:r>
            <a:r>
              <a:rPr lang="en-GB" sz="1400" b="1" dirty="0">
                <a:latin typeface="Century Gothic"/>
              </a:rPr>
              <a:t>6.2</a:t>
            </a:r>
            <a:r>
              <a:rPr lang="en-GB" sz="1400" dirty="0">
                <a:latin typeface="Century Gothic"/>
              </a:rPr>
              <a:t> in w/c 13</a:t>
            </a:r>
            <a:r>
              <a:rPr lang="en-GB" sz="1400" baseline="30000" dirty="0">
                <a:latin typeface="Century Gothic"/>
              </a:rPr>
              <a:t>th</a:t>
            </a:r>
            <a:r>
              <a:rPr lang="en-GB" sz="1400" dirty="0">
                <a:latin typeface="Century Gothic"/>
              </a:rPr>
              <a:t> April to </a:t>
            </a:r>
            <a:r>
              <a:rPr lang="en-GB" sz="1400" b="1" dirty="0">
                <a:latin typeface="Century Gothic"/>
              </a:rPr>
              <a:t>5.9</a:t>
            </a:r>
            <a:r>
              <a:rPr lang="en-GB" sz="1400" dirty="0">
                <a:latin typeface="Century Gothic"/>
              </a:rPr>
              <a:t> in w/c 27</a:t>
            </a:r>
            <a:r>
              <a:rPr lang="en-GB" sz="1400" baseline="30000" dirty="0">
                <a:latin typeface="Century Gothic"/>
              </a:rPr>
              <a:t>th</a:t>
            </a:r>
            <a:r>
              <a:rPr lang="en-GB" sz="1400" dirty="0">
                <a:latin typeface="Century Gothic"/>
              </a:rPr>
              <a:t> April. The average score returned to </a:t>
            </a:r>
            <a:r>
              <a:rPr lang="en-GB" sz="1400" b="1" dirty="0">
                <a:latin typeface="Century Gothic"/>
              </a:rPr>
              <a:t>6.2</a:t>
            </a:r>
            <a:r>
              <a:rPr lang="en-GB" sz="1400" dirty="0">
                <a:latin typeface="Century Gothic"/>
              </a:rPr>
              <a:t> in w/c 11</a:t>
            </a:r>
            <a:r>
              <a:rPr lang="en-GB" sz="1400" baseline="30000" dirty="0">
                <a:latin typeface="Century Gothic"/>
              </a:rPr>
              <a:t>th</a:t>
            </a:r>
            <a:r>
              <a:rPr lang="en-GB" sz="1400" dirty="0">
                <a:latin typeface="Century Gothic"/>
              </a:rPr>
              <a:t> May, but this is still below the pre-COVID baseline (</a:t>
            </a:r>
            <a:r>
              <a:rPr lang="en-GB" sz="1400" b="1" dirty="0">
                <a:latin typeface="Century Gothic"/>
              </a:rPr>
              <a:t>6.51</a:t>
            </a:r>
            <a:r>
              <a:rPr lang="en-GB" sz="1400" dirty="0">
                <a:latin typeface="Century Gothic"/>
              </a:rPr>
              <a:t>).</a:t>
            </a:r>
          </a:p>
          <a:p>
            <a:pPr marL="269875"/>
            <a:endParaRPr lang="en-GB" sz="1400" dirty="0">
              <a:latin typeface="Century Gothic"/>
            </a:endParaRPr>
          </a:p>
          <a:p>
            <a:pPr marL="285750" indent="-285750">
              <a:buFont typeface="Arial" panose="020B0604020202020204" pitchFamily="34" charset="0"/>
              <a:buChar char="•"/>
            </a:pPr>
            <a:r>
              <a:rPr lang="en-GB" sz="1400" b="1" dirty="0">
                <a:latin typeface="Century Gothic"/>
              </a:rPr>
              <a:t>people are seeing things in their lives as less worthwhile, but scores now seem to be improving</a:t>
            </a:r>
          </a:p>
          <a:p>
            <a:endParaRPr lang="en-GB" sz="1400" b="1" dirty="0">
              <a:latin typeface="Century Gothic"/>
            </a:endParaRPr>
          </a:p>
          <a:p>
            <a:pPr marL="269875"/>
            <a:r>
              <a:rPr lang="en-GB" sz="1400" dirty="0">
                <a:latin typeface="Century Gothic"/>
              </a:rPr>
              <a:t>When asked to rate the extent to which they feel that the things in their life are worthwhile on a scale of 0-10, the average score given by respondents fell from </a:t>
            </a:r>
            <a:r>
              <a:rPr lang="en-GB" sz="1400" b="1" dirty="0">
                <a:latin typeface="Century Gothic"/>
              </a:rPr>
              <a:t>7.3</a:t>
            </a:r>
            <a:r>
              <a:rPr lang="en-GB" sz="1400" dirty="0">
                <a:latin typeface="Century Gothic"/>
              </a:rPr>
              <a:t> in w/c 13</a:t>
            </a:r>
            <a:r>
              <a:rPr lang="en-GB" sz="1400" baseline="30000" dirty="0">
                <a:latin typeface="Century Gothic"/>
              </a:rPr>
              <a:t>th</a:t>
            </a:r>
            <a:r>
              <a:rPr lang="en-GB" sz="1400" dirty="0">
                <a:latin typeface="Century Gothic"/>
              </a:rPr>
              <a:t> April (a level consistent with the pre-COVID baseline), to </a:t>
            </a:r>
            <a:r>
              <a:rPr lang="en-GB" sz="1400" b="1" dirty="0">
                <a:latin typeface="Century Gothic"/>
              </a:rPr>
              <a:t>6.9</a:t>
            </a:r>
            <a:r>
              <a:rPr lang="en-GB" sz="1400" dirty="0">
                <a:latin typeface="Century Gothic"/>
              </a:rPr>
              <a:t> in w/c 27</a:t>
            </a:r>
            <a:r>
              <a:rPr lang="en-GB" sz="1400" baseline="30000" dirty="0">
                <a:latin typeface="Century Gothic"/>
              </a:rPr>
              <a:t>th</a:t>
            </a:r>
            <a:r>
              <a:rPr lang="en-GB" sz="1400" dirty="0">
                <a:latin typeface="Century Gothic"/>
              </a:rPr>
              <a:t> April. However, the average score seems to be returning to the pre-COVID level, with an average score of </a:t>
            </a:r>
            <a:r>
              <a:rPr lang="en-GB" sz="1400" b="1" dirty="0">
                <a:latin typeface="Century Gothic"/>
              </a:rPr>
              <a:t>7.2</a:t>
            </a:r>
            <a:r>
              <a:rPr lang="en-GB" sz="1400" dirty="0">
                <a:latin typeface="Century Gothic"/>
              </a:rPr>
              <a:t> in w/c 11</a:t>
            </a:r>
            <a:r>
              <a:rPr lang="en-GB" sz="1400" baseline="30000" dirty="0">
                <a:latin typeface="Century Gothic"/>
              </a:rPr>
              <a:t>th</a:t>
            </a:r>
            <a:r>
              <a:rPr lang="en-GB" sz="1400" dirty="0">
                <a:latin typeface="Century Gothic"/>
              </a:rPr>
              <a:t> May.</a:t>
            </a:r>
          </a:p>
        </p:txBody>
      </p:sp>
      <p:sp>
        <p:nvSpPr>
          <p:cNvPr id="11" name="TextBox 10">
            <a:extLst>
              <a:ext uri="{FF2B5EF4-FFF2-40B4-BE49-F238E27FC236}">
                <a16:creationId xmlns:a16="http://schemas.microsoft.com/office/drawing/2014/main" id="{A47C1941-6CFC-42DC-B00B-3CD9EEC1A6F7}"/>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sp>
        <p:nvSpPr>
          <p:cNvPr id="2" name="Rectangle 1">
            <a:extLst>
              <a:ext uri="{FF2B5EF4-FFF2-40B4-BE49-F238E27FC236}">
                <a16:creationId xmlns:a16="http://schemas.microsoft.com/office/drawing/2014/main" id="{CFD35C49-B869-418E-AC7A-6F8831004683}"/>
              </a:ext>
            </a:extLst>
          </p:cNvPr>
          <p:cNvSpPr/>
          <p:nvPr/>
        </p:nvSpPr>
        <p:spPr>
          <a:xfrm rot="16200000">
            <a:off x="-1015573" y="1119687"/>
            <a:ext cx="2581156" cy="400110"/>
          </a:xfrm>
          <a:prstGeom prst="rect">
            <a:avLst/>
          </a:prstGeom>
        </p:spPr>
        <p:txBody>
          <a:bodyPr wrap="none">
            <a:spAutoFit/>
          </a:bodyPr>
          <a:lstStyle/>
          <a:p>
            <a:pPr lvl="1" algn="r"/>
            <a:r>
              <a:rPr lang="en-GB" sz="2000" b="1" dirty="0">
                <a:solidFill>
                  <a:schemeClr val="bg1"/>
                </a:solidFill>
                <a:latin typeface="Century Gothic"/>
              </a:rPr>
              <a:t>Life satisfaction</a:t>
            </a:r>
            <a:endParaRPr lang="en-GB" sz="2000" b="1"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67DF652C-8330-402C-90A7-EF22EA868C37}"/>
              </a:ext>
            </a:extLst>
          </p:cNvPr>
          <p:cNvPicPr>
            <a:picLocks noChangeAspect="1"/>
          </p:cNvPicPr>
          <p:nvPr/>
        </p:nvPicPr>
        <p:blipFill rotWithShape="1">
          <a:blip r:embed="rId5"/>
          <a:srcRect b="6521"/>
          <a:stretch/>
        </p:blipFill>
        <p:spPr>
          <a:xfrm>
            <a:off x="6215920" y="51836"/>
            <a:ext cx="5808945" cy="2993205"/>
          </a:xfrm>
          <a:prstGeom prst="rect">
            <a:avLst/>
          </a:prstGeom>
        </p:spPr>
      </p:pic>
      <p:pic>
        <p:nvPicPr>
          <p:cNvPr id="5" name="Picture 4">
            <a:extLst>
              <a:ext uri="{FF2B5EF4-FFF2-40B4-BE49-F238E27FC236}">
                <a16:creationId xmlns:a16="http://schemas.microsoft.com/office/drawing/2014/main" id="{180285FC-37AA-4705-8978-35E760F27F41}"/>
              </a:ext>
            </a:extLst>
          </p:cNvPr>
          <p:cNvPicPr>
            <a:picLocks noChangeAspect="1"/>
          </p:cNvPicPr>
          <p:nvPr/>
        </p:nvPicPr>
        <p:blipFill rotWithShape="1">
          <a:blip r:embed="rId6"/>
          <a:srcRect b="6854"/>
          <a:stretch/>
        </p:blipFill>
        <p:spPr>
          <a:xfrm>
            <a:off x="6215920" y="3429000"/>
            <a:ext cx="5947291" cy="3129884"/>
          </a:xfrm>
          <a:prstGeom prst="rect">
            <a:avLst/>
          </a:prstGeom>
        </p:spPr>
      </p:pic>
      <p:pic>
        <p:nvPicPr>
          <p:cNvPr id="4" name="Picture 3">
            <a:extLst>
              <a:ext uri="{FF2B5EF4-FFF2-40B4-BE49-F238E27FC236}">
                <a16:creationId xmlns:a16="http://schemas.microsoft.com/office/drawing/2014/main" id="{08E49BAB-A3E0-47AC-8A81-4EA8B5A7340E}"/>
              </a:ext>
            </a:extLst>
          </p:cNvPr>
          <p:cNvPicPr>
            <a:picLocks noChangeAspect="1"/>
          </p:cNvPicPr>
          <p:nvPr/>
        </p:nvPicPr>
        <p:blipFill>
          <a:blip r:embed="rId7"/>
          <a:stretch>
            <a:fillRect/>
          </a:stretch>
        </p:blipFill>
        <p:spPr>
          <a:xfrm>
            <a:off x="8461811" y="3081939"/>
            <a:ext cx="1455508" cy="197503"/>
          </a:xfrm>
          <a:prstGeom prst="rect">
            <a:avLst/>
          </a:prstGeom>
        </p:spPr>
      </p:pic>
      <p:pic>
        <p:nvPicPr>
          <p:cNvPr id="9" name="Picture 8">
            <a:extLst>
              <a:ext uri="{FF2B5EF4-FFF2-40B4-BE49-F238E27FC236}">
                <a16:creationId xmlns:a16="http://schemas.microsoft.com/office/drawing/2014/main" id="{3576C424-F85B-4524-9272-2B9CE88F742D}"/>
              </a:ext>
            </a:extLst>
          </p:cNvPr>
          <p:cNvPicPr>
            <a:picLocks noChangeAspect="1"/>
          </p:cNvPicPr>
          <p:nvPr/>
        </p:nvPicPr>
        <p:blipFill>
          <a:blip r:embed="rId7"/>
          <a:stretch>
            <a:fillRect/>
          </a:stretch>
        </p:blipFill>
        <p:spPr>
          <a:xfrm>
            <a:off x="8461811" y="6555116"/>
            <a:ext cx="1455508" cy="197503"/>
          </a:xfrm>
          <a:prstGeom prst="rect">
            <a:avLst/>
          </a:prstGeom>
        </p:spPr>
      </p:pic>
      <p:pic>
        <p:nvPicPr>
          <p:cNvPr id="8" name="Picture 7">
            <a:extLst>
              <a:ext uri="{FF2B5EF4-FFF2-40B4-BE49-F238E27FC236}">
                <a16:creationId xmlns:a16="http://schemas.microsoft.com/office/drawing/2014/main" id="{757A0BAF-EE02-4EF2-9DF5-EB2CA28CABAF}"/>
              </a:ext>
            </a:extLst>
          </p:cNvPr>
          <p:cNvPicPr>
            <a:picLocks noChangeAspect="1"/>
          </p:cNvPicPr>
          <p:nvPr/>
        </p:nvPicPr>
        <p:blipFill>
          <a:blip r:embed="rId8"/>
          <a:stretch>
            <a:fillRect/>
          </a:stretch>
        </p:blipFill>
        <p:spPr>
          <a:xfrm>
            <a:off x="7031115" y="60921"/>
            <a:ext cx="4469966" cy="197468"/>
          </a:xfrm>
          <a:prstGeom prst="rect">
            <a:avLst/>
          </a:prstGeom>
        </p:spPr>
      </p:pic>
    </p:spTree>
    <p:extLst>
      <p:ext uri="{BB962C8B-B14F-4D97-AF65-F5344CB8AC3E}">
        <p14:creationId xmlns:p14="http://schemas.microsoft.com/office/powerpoint/2010/main" val="168234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916874B-83AE-43A4-A5BC-8D820EB02CD5}"/>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D32CFCC0-21DF-4E27-BB5B-1A4A5E3A6361}"/>
              </a:ext>
            </a:extLst>
          </p:cNvPr>
          <p:cNvSpPr/>
          <p:nvPr/>
        </p:nvSpPr>
        <p:spPr>
          <a:xfrm rot="16200000">
            <a:off x="-1613489" y="1704298"/>
            <a:ext cx="3776996" cy="400110"/>
          </a:xfrm>
          <a:prstGeom prst="rect">
            <a:avLst/>
          </a:prstGeom>
        </p:spPr>
        <p:txBody>
          <a:bodyPr wrap="none">
            <a:spAutoFit/>
          </a:bodyPr>
          <a:lstStyle/>
          <a:p>
            <a:pPr lvl="1" algn="r"/>
            <a:r>
              <a:rPr lang="en-GB" sz="2000" b="1" dirty="0">
                <a:solidFill>
                  <a:schemeClr val="bg1"/>
                </a:solidFill>
                <a:latin typeface="Century Gothic"/>
              </a:rPr>
              <a:t>Happiness and loneliness</a:t>
            </a:r>
            <a:endParaRPr lang="en-GB" sz="2000" b="1" dirty="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D45F949C-955C-4048-87E5-0805C578A578}"/>
              </a:ext>
            </a:extLst>
          </p:cNvPr>
          <p:cNvSpPr txBox="1"/>
          <p:nvPr/>
        </p:nvSpPr>
        <p:spPr>
          <a:xfrm>
            <a:off x="1080175" y="932162"/>
            <a:ext cx="4631166" cy="4993675"/>
          </a:xfrm>
          <a:prstGeom prst="round2SameRect">
            <a:avLst>
              <a:gd name="adj1" fmla="val 0"/>
              <a:gd name="adj2" fmla="val 0"/>
            </a:avLst>
          </a:prstGeom>
          <a:solidFill>
            <a:schemeClr val="bg2">
              <a:alpha val="49000"/>
            </a:schemeClr>
          </a:solidFill>
        </p:spPr>
        <p:txBody>
          <a:bodyPr wrap="square" rtlCol="0" anchor="t">
            <a:spAutoFit/>
          </a:bodyPr>
          <a:lstStyle/>
          <a:p>
            <a:endParaRPr lang="en-GB" sz="1400" dirty="0">
              <a:latin typeface="Century Gothic"/>
            </a:endParaRPr>
          </a:p>
          <a:p>
            <a:pPr marL="285750" indent="-285750">
              <a:buFont typeface="Arial" panose="020B0604020202020204" pitchFamily="34" charset="0"/>
              <a:buChar char="•"/>
            </a:pPr>
            <a:r>
              <a:rPr lang="en-GB" sz="1400" b="1" dirty="0">
                <a:latin typeface="Century Gothic"/>
              </a:rPr>
              <a:t>happiness levels decreased over 4 weeks, but are now improving</a:t>
            </a:r>
            <a:endParaRPr lang="en-GB" b="1" dirty="0">
              <a:latin typeface="Century Gothic"/>
            </a:endParaRPr>
          </a:p>
          <a:p>
            <a:pPr marL="269875"/>
            <a:endParaRPr lang="en-GB" sz="1050" dirty="0">
              <a:latin typeface="Century Gothic"/>
            </a:endParaRPr>
          </a:p>
          <a:p>
            <a:pPr marL="269875"/>
            <a:r>
              <a:rPr lang="en-GB" sz="1400" dirty="0">
                <a:latin typeface="Century Gothic"/>
              </a:rPr>
              <a:t>Respondents were asked to score how happy they felt the day before answering the survey. The average happiness score decreased across the first four weeks of the survey (</a:t>
            </a:r>
            <a:r>
              <a:rPr lang="en-GB" sz="1400" b="1" dirty="0">
                <a:latin typeface="Century Gothic"/>
              </a:rPr>
              <a:t>6.3</a:t>
            </a:r>
            <a:r>
              <a:rPr lang="en-GB" sz="1400" dirty="0">
                <a:latin typeface="Century Gothic"/>
              </a:rPr>
              <a:t> in w/c 13</a:t>
            </a:r>
            <a:r>
              <a:rPr lang="en-GB" sz="1400" baseline="30000" dirty="0">
                <a:latin typeface="Century Gothic"/>
              </a:rPr>
              <a:t>th</a:t>
            </a:r>
            <a:r>
              <a:rPr lang="en-GB" sz="1400" dirty="0">
                <a:latin typeface="Century Gothic"/>
              </a:rPr>
              <a:t> April and </a:t>
            </a:r>
            <a:r>
              <a:rPr lang="en-GB" sz="1400" b="1" dirty="0">
                <a:latin typeface="Century Gothic"/>
              </a:rPr>
              <a:t>5.9</a:t>
            </a:r>
            <a:r>
              <a:rPr lang="en-GB" sz="1400" dirty="0">
                <a:latin typeface="Century Gothic"/>
              </a:rPr>
              <a:t> in w/c 27</a:t>
            </a:r>
            <a:r>
              <a:rPr lang="en-GB" sz="1400" baseline="30000" dirty="0">
                <a:latin typeface="Century Gothic"/>
              </a:rPr>
              <a:t>th</a:t>
            </a:r>
            <a:r>
              <a:rPr lang="en-GB" sz="1400" dirty="0">
                <a:latin typeface="Century Gothic"/>
              </a:rPr>
              <a:t> April). However, the average score increased to a level above the pre-COVID baseline in week 5, with an average score of </a:t>
            </a:r>
            <a:r>
              <a:rPr lang="en-GB" sz="1400" b="1" dirty="0">
                <a:latin typeface="Century Gothic"/>
              </a:rPr>
              <a:t>6.6</a:t>
            </a:r>
            <a:r>
              <a:rPr lang="en-GB" sz="1400" dirty="0">
                <a:latin typeface="Century Gothic"/>
              </a:rPr>
              <a:t>.</a:t>
            </a:r>
          </a:p>
          <a:p>
            <a:pPr marL="269875"/>
            <a:endParaRPr lang="en-GB" sz="1400" dirty="0">
              <a:latin typeface="Century Gothic"/>
            </a:endParaRPr>
          </a:p>
          <a:p>
            <a:pPr marL="285750" indent="-285750">
              <a:buFont typeface="Arial" panose="020B0604020202020204" pitchFamily="34" charset="0"/>
              <a:buChar char="•"/>
            </a:pPr>
            <a:r>
              <a:rPr lang="en-GB" sz="1400" b="1" dirty="0">
                <a:latin typeface="Century Gothic"/>
              </a:rPr>
              <a:t>levels of loneliness seem to be decreasing, but are still much higher than pre-COVID levels</a:t>
            </a:r>
          </a:p>
          <a:p>
            <a:endParaRPr lang="en-GB" sz="1400" b="1" dirty="0">
              <a:latin typeface="Century Gothic"/>
            </a:endParaRPr>
          </a:p>
          <a:p>
            <a:pPr marL="269875"/>
            <a:r>
              <a:rPr lang="en-GB" sz="1400" dirty="0">
                <a:latin typeface="Century Gothic" panose="020B0502020202020204" pitchFamily="34" charset="0"/>
              </a:rPr>
              <a:t>When asked how often, if at all, they feel lonely, </a:t>
            </a:r>
            <a:r>
              <a:rPr lang="en-GB" sz="1400" b="1" dirty="0">
                <a:latin typeface="Century Gothic" panose="020B0502020202020204" pitchFamily="34" charset="0"/>
              </a:rPr>
              <a:t>26%</a:t>
            </a:r>
            <a:r>
              <a:rPr lang="en-GB" sz="1400" dirty="0">
                <a:latin typeface="Century Gothic" panose="020B0502020202020204" pitchFamily="34" charset="0"/>
              </a:rPr>
              <a:t> of respondents said either ‘some of the time’ or ‘almost all of the time’ in w/c 13</a:t>
            </a:r>
            <a:r>
              <a:rPr lang="en-GB" sz="1400" baseline="30000" dirty="0">
                <a:latin typeface="Century Gothic" panose="020B0502020202020204" pitchFamily="34" charset="0"/>
              </a:rPr>
              <a:t>th</a:t>
            </a:r>
            <a:r>
              <a:rPr lang="en-GB" sz="1400" dirty="0">
                <a:latin typeface="Century Gothic" panose="020B0502020202020204" pitchFamily="34" charset="0"/>
              </a:rPr>
              <a:t> April. A peak of </a:t>
            </a:r>
            <a:r>
              <a:rPr lang="en-GB" sz="1400" b="1" dirty="0">
                <a:latin typeface="Century Gothic" panose="020B0502020202020204" pitchFamily="34" charset="0"/>
              </a:rPr>
              <a:t>32.6%</a:t>
            </a:r>
            <a:r>
              <a:rPr lang="en-GB" sz="1400" dirty="0">
                <a:latin typeface="Century Gothic" panose="020B0502020202020204" pitchFamily="34" charset="0"/>
              </a:rPr>
              <a:t> was observed in w/c 27</a:t>
            </a:r>
            <a:r>
              <a:rPr lang="en-GB" sz="1400" baseline="30000" dirty="0">
                <a:latin typeface="Century Gothic" panose="020B0502020202020204" pitchFamily="34" charset="0"/>
              </a:rPr>
              <a:t>th</a:t>
            </a:r>
            <a:r>
              <a:rPr lang="en-GB" sz="1400" dirty="0">
                <a:latin typeface="Century Gothic" panose="020B0502020202020204" pitchFamily="34" charset="0"/>
              </a:rPr>
              <a:t> April but levels have since decreased to </a:t>
            </a:r>
            <a:r>
              <a:rPr lang="en-GB" sz="1400" b="1" dirty="0">
                <a:latin typeface="Century Gothic" panose="020B0502020202020204" pitchFamily="34" charset="0"/>
              </a:rPr>
              <a:t>30.5%</a:t>
            </a:r>
            <a:r>
              <a:rPr lang="en-GB" sz="1400" dirty="0">
                <a:latin typeface="Century Gothic" panose="020B0502020202020204" pitchFamily="34" charset="0"/>
              </a:rPr>
              <a:t> in w/c 11</a:t>
            </a:r>
            <a:r>
              <a:rPr lang="en-GB" sz="1400" baseline="30000" dirty="0">
                <a:latin typeface="Century Gothic" panose="020B0502020202020204" pitchFamily="34" charset="0"/>
              </a:rPr>
              <a:t>th</a:t>
            </a:r>
            <a:r>
              <a:rPr lang="en-GB" sz="1400" dirty="0">
                <a:latin typeface="Century Gothic" panose="020B0502020202020204" pitchFamily="34" charset="0"/>
              </a:rPr>
              <a:t> May. Even so, these figures are still much higher than the pre-COVID19 baseline of 23%.</a:t>
            </a:r>
          </a:p>
        </p:txBody>
      </p:sp>
      <p:pic>
        <p:nvPicPr>
          <p:cNvPr id="2" name="Picture 1">
            <a:extLst>
              <a:ext uri="{FF2B5EF4-FFF2-40B4-BE49-F238E27FC236}">
                <a16:creationId xmlns:a16="http://schemas.microsoft.com/office/drawing/2014/main" id="{EA1C2540-2666-41E1-9AD9-7C5AA6EE4414}"/>
              </a:ext>
            </a:extLst>
          </p:cNvPr>
          <p:cNvPicPr>
            <a:picLocks noChangeAspect="1"/>
          </p:cNvPicPr>
          <p:nvPr/>
        </p:nvPicPr>
        <p:blipFill rotWithShape="1">
          <a:blip r:embed="rId3"/>
          <a:srcRect b="6393"/>
          <a:stretch/>
        </p:blipFill>
        <p:spPr>
          <a:xfrm>
            <a:off x="6096001" y="81062"/>
            <a:ext cx="5969634" cy="3070511"/>
          </a:xfrm>
          <a:prstGeom prst="rect">
            <a:avLst/>
          </a:prstGeom>
        </p:spPr>
      </p:pic>
      <p:pic>
        <p:nvPicPr>
          <p:cNvPr id="4" name="Picture 3">
            <a:extLst>
              <a:ext uri="{FF2B5EF4-FFF2-40B4-BE49-F238E27FC236}">
                <a16:creationId xmlns:a16="http://schemas.microsoft.com/office/drawing/2014/main" id="{E8E9253C-7900-4AFB-8207-23F93B1389CB}"/>
              </a:ext>
            </a:extLst>
          </p:cNvPr>
          <p:cNvPicPr>
            <a:picLocks noChangeAspect="1"/>
          </p:cNvPicPr>
          <p:nvPr/>
        </p:nvPicPr>
        <p:blipFill rotWithShape="1">
          <a:blip r:embed="rId4"/>
          <a:srcRect b="6034"/>
          <a:stretch/>
        </p:blipFill>
        <p:spPr>
          <a:xfrm>
            <a:off x="6096000" y="3429000"/>
            <a:ext cx="6096000" cy="3202620"/>
          </a:xfrm>
          <a:prstGeom prst="rect">
            <a:avLst/>
          </a:prstGeom>
        </p:spPr>
      </p:pic>
      <p:pic>
        <p:nvPicPr>
          <p:cNvPr id="7" name="Picture 6">
            <a:extLst>
              <a:ext uri="{FF2B5EF4-FFF2-40B4-BE49-F238E27FC236}">
                <a16:creationId xmlns:a16="http://schemas.microsoft.com/office/drawing/2014/main" id="{81D7C1AB-F6CE-49A5-B7CA-420F2195E121}"/>
              </a:ext>
            </a:extLst>
          </p:cNvPr>
          <p:cNvPicPr>
            <a:picLocks noChangeAspect="1"/>
          </p:cNvPicPr>
          <p:nvPr/>
        </p:nvPicPr>
        <p:blipFill>
          <a:blip r:embed="rId5"/>
          <a:stretch>
            <a:fillRect/>
          </a:stretch>
        </p:blipFill>
        <p:spPr>
          <a:xfrm>
            <a:off x="8488444" y="3178230"/>
            <a:ext cx="1455508" cy="197503"/>
          </a:xfrm>
          <a:prstGeom prst="rect">
            <a:avLst/>
          </a:prstGeom>
        </p:spPr>
      </p:pic>
      <p:pic>
        <p:nvPicPr>
          <p:cNvPr id="8" name="Picture 7">
            <a:extLst>
              <a:ext uri="{FF2B5EF4-FFF2-40B4-BE49-F238E27FC236}">
                <a16:creationId xmlns:a16="http://schemas.microsoft.com/office/drawing/2014/main" id="{F708F325-1BCB-4983-AB53-FFA0EBA1FC81}"/>
              </a:ext>
            </a:extLst>
          </p:cNvPr>
          <p:cNvPicPr>
            <a:picLocks noChangeAspect="1"/>
          </p:cNvPicPr>
          <p:nvPr/>
        </p:nvPicPr>
        <p:blipFill>
          <a:blip r:embed="rId5"/>
          <a:stretch>
            <a:fillRect/>
          </a:stretch>
        </p:blipFill>
        <p:spPr>
          <a:xfrm>
            <a:off x="8488444" y="6631620"/>
            <a:ext cx="1455508" cy="197503"/>
          </a:xfrm>
          <a:prstGeom prst="rect">
            <a:avLst/>
          </a:prstGeom>
        </p:spPr>
      </p:pic>
      <p:pic>
        <p:nvPicPr>
          <p:cNvPr id="3" name="Picture 2">
            <a:extLst>
              <a:ext uri="{FF2B5EF4-FFF2-40B4-BE49-F238E27FC236}">
                <a16:creationId xmlns:a16="http://schemas.microsoft.com/office/drawing/2014/main" id="{C48D760F-66FC-4821-AA0E-65FD3E957DD6}"/>
              </a:ext>
            </a:extLst>
          </p:cNvPr>
          <p:cNvPicPr>
            <a:picLocks noChangeAspect="1"/>
          </p:cNvPicPr>
          <p:nvPr/>
        </p:nvPicPr>
        <p:blipFill>
          <a:blip r:embed="rId6"/>
          <a:stretch>
            <a:fillRect/>
          </a:stretch>
        </p:blipFill>
        <p:spPr>
          <a:xfrm>
            <a:off x="7184716" y="81062"/>
            <a:ext cx="3918567" cy="233722"/>
          </a:xfrm>
          <a:prstGeom prst="rect">
            <a:avLst/>
          </a:prstGeom>
        </p:spPr>
      </p:pic>
    </p:spTree>
    <p:extLst>
      <p:ext uri="{BB962C8B-B14F-4D97-AF65-F5344CB8AC3E}">
        <p14:creationId xmlns:p14="http://schemas.microsoft.com/office/powerpoint/2010/main" val="21597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916874B-83AE-43A4-A5BC-8D820EB02CD5}"/>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D32CFCC0-21DF-4E27-BB5B-1A4A5E3A6361}"/>
              </a:ext>
            </a:extLst>
          </p:cNvPr>
          <p:cNvSpPr/>
          <p:nvPr/>
        </p:nvSpPr>
        <p:spPr>
          <a:xfrm rot="16200000">
            <a:off x="-1042818" y="1179648"/>
            <a:ext cx="2635658" cy="400110"/>
          </a:xfrm>
          <a:prstGeom prst="rect">
            <a:avLst/>
          </a:prstGeom>
        </p:spPr>
        <p:txBody>
          <a:bodyPr wrap="none">
            <a:spAutoFit/>
          </a:bodyPr>
          <a:lstStyle/>
          <a:p>
            <a:pPr lvl="1" algn="r"/>
            <a:r>
              <a:rPr lang="en-GB" sz="2000" b="1" dirty="0">
                <a:solidFill>
                  <a:schemeClr val="bg1"/>
                </a:solidFill>
                <a:latin typeface="Century Gothic"/>
              </a:rPr>
              <a:t>Physical activity</a:t>
            </a:r>
            <a:endParaRPr lang="en-GB" sz="2000" b="1" dirty="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D45F949C-955C-4048-87E5-0805C578A578}"/>
              </a:ext>
            </a:extLst>
          </p:cNvPr>
          <p:cNvSpPr txBox="1"/>
          <p:nvPr/>
        </p:nvSpPr>
        <p:spPr>
          <a:xfrm>
            <a:off x="923505" y="1120676"/>
            <a:ext cx="4631166" cy="4616648"/>
          </a:xfrm>
          <a:prstGeom prst="round2SameRect">
            <a:avLst>
              <a:gd name="adj1" fmla="val 0"/>
              <a:gd name="adj2" fmla="val 0"/>
            </a:avLst>
          </a:prstGeom>
          <a:solidFill>
            <a:schemeClr val="bg2">
              <a:alpha val="49000"/>
            </a:schemeClr>
          </a:solidFill>
        </p:spPr>
        <p:txBody>
          <a:bodyPr wrap="square" rtlCol="0" anchor="t">
            <a:spAutoFit/>
          </a:bodyPr>
          <a:lstStyle/>
          <a:p>
            <a:endParaRPr lang="en-GB" sz="1400" dirty="0">
              <a:latin typeface="Century Gothic"/>
            </a:endParaRPr>
          </a:p>
          <a:p>
            <a:pPr marL="285750" indent="-285750">
              <a:buFont typeface="Arial" panose="020B0604020202020204" pitchFamily="34" charset="0"/>
              <a:buChar char="•"/>
            </a:pPr>
            <a:r>
              <a:rPr lang="en-GB" sz="1400" b="1" dirty="0">
                <a:latin typeface="Century Gothic"/>
              </a:rPr>
              <a:t>the proportion of people who are physically active has almost returned to pre-COVID levels</a:t>
            </a:r>
          </a:p>
          <a:p>
            <a:pPr marL="269875"/>
            <a:endParaRPr lang="en-GB" sz="1400" dirty="0">
              <a:latin typeface="Century Gothic"/>
            </a:endParaRPr>
          </a:p>
          <a:p>
            <a:pPr marL="269875"/>
            <a:r>
              <a:rPr lang="en-GB" sz="1400" dirty="0">
                <a:latin typeface="Century Gothic"/>
              </a:rPr>
              <a:t>Overall, respondent continue to report that they are doing more days of physical activity with the average number of days per week completing 30 minutes of physical activity increasing from 3.75 days pre-COVID to </a:t>
            </a:r>
            <a:r>
              <a:rPr lang="en-GB" sz="1400" b="1" dirty="0">
                <a:latin typeface="Century Gothic"/>
              </a:rPr>
              <a:t>4.08 days </a:t>
            </a:r>
            <a:r>
              <a:rPr lang="en-GB" sz="1400" dirty="0">
                <a:latin typeface="Century Gothic"/>
              </a:rPr>
              <a:t>(0.33 days increase).</a:t>
            </a:r>
          </a:p>
          <a:p>
            <a:pPr marL="269875"/>
            <a:endParaRPr lang="en-GB" sz="1400" dirty="0">
              <a:latin typeface="Century Gothic"/>
            </a:endParaRPr>
          </a:p>
          <a:p>
            <a:pPr marL="269875"/>
            <a:r>
              <a:rPr lang="en-GB" sz="1400" dirty="0">
                <a:latin typeface="Century Gothic"/>
              </a:rPr>
              <a:t>The proportion of people who are physically active (150+ minutes a week) has increased overall since the start of the survey and the proportion of people who are physically inactive (&lt;30 minutes a week) has decreased between weeks 2 and 5 of the survey. </a:t>
            </a:r>
          </a:p>
          <a:p>
            <a:pPr marL="269875"/>
            <a:endParaRPr lang="en-GB" sz="1400" dirty="0">
              <a:latin typeface="Century Gothic"/>
            </a:endParaRPr>
          </a:p>
          <a:p>
            <a:pPr marL="269875"/>
            <a:r>
              <a:rPr lang="en-GB" sz="1400" b="1" dirty="0">
                <a:latin typeface="Century Gothic"/>
              </a:rPr>
              <a:t>61.4%</a:t>
            </a:r>
            <a:r>
              <a:rPr lang="en-GB" sz="1400" dirty="0">
                <a:latin typeface="Century Gothic"/>
              </a:rPr>
              <a:t> report </a:t>
            </a:r>
            <a:r>
              <a:rPr lang="en-GB" sz="1400" dirty="0">
                <a:latin typeface="Century Gothic" panose="020B0502020202020204" pitchFamily="34" charset="0"/>
              </a:rPr>
              <a:t>being physically active and </a:t>
            </a:r>
            <a:r>
              <a:rPr lang="en-GB" sz="1400" b="1" dirty="0">
                <a:latin typeface="Century Gothic" panose="020B0502020202020204" pitchFamily="34" charset="0"/>
              </a:rPr>
              <a:t>24.4%</a:t>
            </a:r>
            <a:r>
              <a:rPr lang="en-GB" sz="1400" dirty="0">
                <a:latin typeface="Century Gothic" panose="020B0502020202020204" pitchFamily="34" charset="0"/>
              </a:rPr>
              <a:t> report being physically inactive, similar to baseline.</a:t>
            </a:r>
          </a:p>
        </p:txBody>
      </p:sp>
      <p:grpSp>
        <p:nvGrpSpPr>
          <p:cNvPr id="2" name="Group 1">
            <a:extLst>
              <a:ext uri="{FF2B5EF4-FFF2-40B4-BE49-F238E27FC236}">
                <a16:creationId xmlns:a16="http://schemas.microsoft.com/office/drawing/2014/main" id="{2DDD93E7-FB68-4C31-978D-DB09958EAD1D}"/>
              </a:ext>
            </a:extLst>
          </p:cNvPr>
          <p:cNvGrpSpPr/>
          <p:nvPr/>
        </p:nvGrpSpPr>
        <p:grpSpPr>
          <a:xfrm>
            <a:off x="5924178" y="1021467"/>
            <a:ext cx="5507223" cy="254833"/>
            <a:chOff x="4961299" y="790018"/>
            <a:chExt cx="5507223" cy="254833"/>
          </a:xfrm>
        </p:grpSpPr>
        <p:pic>
          <p:nvPicPr>
            <p:cNvPr id="11" name="Picture 10">
              <a:extLst>
                <a:ext uri="{FF2B5EF4-FFF2-40B4-BE49-F238E27FC236}">
                  <a16:creationId xmlns:a16="http://schemas.microsoft.com/office/drawing/2014/main" id="{A28BCB40-E373-4F62-A6EC-928CD95BCCF1}"/>
                </a:ext>
              </a:extLst>
            </p:cNvPr>
            <p:cNvPicPr>
              <a:picLocks noChangeAspect="1"/>
            </p:cNvPicPr>
            <p:nvPr/>
          </p:nvPicPr>
          <p:blipFill rotWithShape="1">
            <a:blip r:embed="rId3"/>
            <a:srcRect l="8684" t="-87" r="30561" b="93481"/>
            <a:stretch/>
          </p:blipFill>
          <p:spPr>
            <a:xfrm>
              <a:off x="4961299" y="790018"/>
              <a:ext cx="4172184" cy="254833"/>
            </a:xfrm>
            <a:prstGeom prst="rect">
              <a:avLst/>
            </a:prstGeom>
          </p:spPr>
        </p:pic>
        <p:pic>
          <p:nvPicPr>
            <p:cNvPr id="13" name="Picture 12">
              <a:extLst>
                <a:ext uri="{FF2B5EF4-FFF2-40B4-BE49-F238E27FC236}">
                  <a16:creationId xmlns:a16="http://schemas.microsoft.com/office/drawing/2014/main" id="{EE2E8B21-A88A-4203-9807-1B2916C4EF23}"/>
                </a:ext>
              </a:extLst>
            </p:cNvPr>
            <p:cNvPicPr>
              <a:picLocks noChangeAspect="1"/>
            </p:cNvPicPr>
            <p:nvPr/>
          </p:nvPicPr>
          <p:blipFill rotWithShape="1">
            <a:blip r:embed="rId3"/>
            <a:srcRect l="72142" t="-87" r="8804" b="93482"/>
            <a:stretch/>
          </p:blipFill>
          <p:spPr>
            <a:xfrm>
              <a:off x="9159987" y="790018"/>
              <a:ext cx="1308535" cy="254833"/>
            </a:xfrm>
            <a:prstGeom prst="rect">
              <a:avLst/>
            </a:prstGeom>
          </p:spPr>
        </p:pic>
      </p:grpSp>
      <p:pic>
        <p:nvPicPr>
          <p:cNvPr id="5" name="Picture 4">
            <a:extLst>
              <a:ext uri="{FF2B5EF4-FFF2-40B4-BE49-F238E27FC236}">
                <a16:creationId xmlns:a16="http://schemas.microsoft.com/office/drawing/2014/main" id="{EA6C82C8-7B5B-4014-A94A-068A9E1ECFBC}"/>
              </a:ext>
            </a:extLst>
          </p:cNvPr>
          <p:cNvPicPr>
            <a:picLocks noChangeAspect="1"/>
          </p:cNvPicPr>
          <p:nvPr/>
        </p:nvPicPr>
        <p:blipFill rotWithShape="1">
          <a:blip r:embed="rId4"/>
          <a:srcRect t="7301" r="40073"/>
          <a:stretch/>
        </p:blipFill>
        <p:spPr>
          <a:xfrm>
            <a:off x="6096000" y="1379703"/>
            <a:ext cx="5071707" cy="4398350"/>
          </a:xfrm>
          <a:prstGeom prst="rect">
            <a:avLst/>
          </a:prstGeom>
        </p:spPr>
      </p:pic>
      <p:pic>
        <p:nvPicPr>
          <p:cNvPr id="4" name="Picture 3">
            <a:extLst>
              <a:ext uri="{FF2B5EF4-FFF2-40B4-BE49-F238E27FC236}">
                <a16:creationId xmlns:a16="http://schemas.microsoft.com/office/drawing/2014/main" id="{8CDA6159-C9B8-454D-ACCF-A5436B2640B7}"/>
              </a:ext>
            </a:extLst>
          </p:cNvPr>
          <p:cNvPicPr>
            <a:picLocks noChangeAspect="1"/>
          </p:cNvPicPr>
          <p:nvPr/>
        </p:nvPicPr>
        <p:blipFill rotWithShape="1">
          <a:blip r:embed="rId5"/>
          <a:srcRect l="81263" t="46858" b="39667"/>
          <a:stretch/>
        </p:blipFill>
        <p:spPr>
          <a:xfrm>
            <a:off x="9796485" y="2539015"/>
            <a:ext cx="1659742" cy="670776"/>
          </a:xfrm>
          <a:prstGeom prst="rect">
            <a:avLst/>
          </a:prstGeom>
        </p:spPr>
      </p:pic>
    </p:spTree>
    <p:extLst>
      <p:ext uri="{BB962C8B-B14F-4D97-AF65-F5344CB8AC3E}">
        <p14:creationId xmlns:p14="http://schemas.microsoft.com/office/powerpoint/2010/main" val="1521252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AAF6-2988-43EE-BA6D-6545435D9EE8}"/>
              </a:ext>
            </a:extLst>
          </p:cNvPr>
          <p:cNvSpPr>
            <a:spLocks noGrp="1"/>
          </p:cNvSpPr>
          <p:nvPr>
            <p:ph type="title"/>
          </p:nvPr>
        </p:nvSpPr>
        <p:spPr>
          <a:xfrm>
            <a:off x="1808179" y="2766218"/>
            <a:ext cx="10515600" cy="1325563"/>
          </a:xfrm>
        </p:spPr>
        <p:txBody>
          <a:bodyPr>
            <a:normAutofit/>
          </a:bodyPr>
          <a:lstStyle/>
          <a:p>
            <a:r>
              <a:rPr lang="en-GB" sz="3200" b="1" dirty="0">
                <a:latin typeface="Century Gothic" panose="020B0502020202020204" pitchFamily="34" charset="0"/>
              </a:rPr>
              <a:t>Resilience</a:t>
            </a:r>
            <a:endParaRPr lang="en-GB" sz="3200" dirty="0">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D7F25CD1-EE8F-4EEB-83F4-CF79E1AFD75B}"/>
              </a:ext>
            </a:extLst>
          </p:cNvPr>
          <p:cNvCxnSpPr>
            <a:cxnSpLocks/>
          </p:cNvCxnSpPr>
          <p:nvPr/>
        </p:nvCxnSpPr>
        <p:spPr>
          <a:xfrm>
            <a:off x="1706937" y="2830099"/>
            <a:ext cx="0" cy="15238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Graphic 7" descr="Muscular arm">
            <a:extLst>
              <a:ext uri="{FF2B5EF4-FFF2-40B4-BE49-F238E27FC236}">
                <a16:creationId xmlns:a16="http://schemas.microsoft.com/office/drawing/2014/main" id="{F97B18A9-45DD-4CCA-89CE-6040DACFA2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364" y="3066896"/>
            <a:ext cx="724206" cy="724206"/>
          </a:xfrm>
          <a:prstGeom prst="rect">
            <a:avLst/>
          </a:prstGeom>
        </p:spPr>
      </p:pic>
      <p:sp>
        <p:nvSpPr>
          <p:cNvPr id="9" name="TextBox 8">
            <a:extLst>
              <a:ext uri="{FF2B5EF4-FFF2-40B4-BE49-F238E27FC236}">
                <a16:creationId xmlns:a16="http://schemas.microsoft.com/office/drawing/2014/main" id="{63C11AF0-E166-4F31-9F7A-94F8D3B6EAC4}"/>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grpSp>
        <p:nvGrpSpPr>
          <p:cNvPr id="10" name="Group 9">
            <a:extLst>
              <a:ext uri="{FF2B5EF4-FFF2-40B4-BE49-F238E27FC236}">
                <a16:creationId xmlns:a16="http://schemas.microsoft.com/office/drawing/2014/main" id="{7776B9E7-D490-4861-AA36-82BFA1C2A996}"/>
              </a:ext>
            </a:extLst>
          </p:cNvPr>
          <p:cNvGrpSpPr/>
          <p:nvPr/>
        </p:nvGrpSpPr>
        <p:grpSpPr>
          <a:xfrm>
            <a:off x="466660" y="-439710"/>
            <a:ext cx="4652038" cy="2570688"/>
            <a:chOff x="399647" y="-514452"/>
            <a:chExt cx="4652038" cy="2570688"/>
          </a:xfrm>
        </p:grpSpPr>
        <p:pic>
          <p:nvPicPr>
            <p:cNvPr id="11" name="Picture 2" descr="State of life">
              <a:extLst>
                <a:ext uri="{FF2B5EF4-FFF2-40B4-BE49-F238E27FC236}">
                  <a16:creationId xmlns:a16="http://schemas.microsoft.com/office/drawing/2014/main" id="{6CE4333B-93A9-4C09-95CB-082EAD81A2A1}"/>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647" y="-514452"/>
              <a:ext cx="4538871" cy="2570688"/>
            </a:xfrm>
            <a:prstGeom prst="rect">
              <a:avLst/>
            </a:prstGeom>
            <a:noFill/>
            <a:ln>
              <a:noFill/>
            </a:ln>
          </p:spPr>
        </p:pic>
        <p:sp>
          <p:nvSpPr>
            <p:cNvPr id="12" name="Rectangle 11">
              <a:extLst>
                <a:ext uri="{FF2B5EF4-FFF2-40B4-BE49-F238E27FC236}">
                  <a16:creationId xmlns:a16="http://schemas.microsoft.com/office/drawing/2014/main" id="{B7722CE3-1943-41A8-A845-7F177A5CF9DD}"/>
                </a:ext>
              </a:extLst>
            </p:cNvPr>
            <p:cNvSpPr/>
            <p:nvPr/>
          </p:nvSpPr>
          <p:spPr>
            <a:xfrm>
              <a:off x="644577" y="0"/>
              <a:ext cx="4407108" cy="1409075"/>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770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essex county council logo">
            <a:extLst>
              <a:ext uri="{FF2B5EF4-FFF2-40B4-BE49-F238E27FC236}">
                <a16:creationId xmlns:a16="http://schemas.microsoft.com/office/drawing/2014/main" id="{36D06AB4-3357-4215-B6EA-270FF6FD286E}"/>
              </a:ext>
            </a:extLst>
          </p:cNvPr>
          <p:cNvPicPr>
            <a:picLocks noChangeAspect="1" noChangeArrowheads="1"/>
          </p:cNvPicPr>
          <p:nvPr/>
        </p:nvPicPr>
        <p:blipFill rotWithShape="1">
          <a:blip r:embed="rId3">
            <a:duotone>
              <a:prstClr val="black"/>
              <a:schemeClr val="bg1">
                <a:lumMod val="75000"/>
                <a:tint val="45000"/>
                <a:satMod val="400000"/>
              </a:schemeClr>
            </a:duotone>
            <a:extLst>
              <a:ext uri="{BEBA8EAE-BF5A-486C-A8C5-ECC9F3942E4B}">
                <a14:imgProps xmlns:a14="http://schemas.microsoft.com/office/drawing/2010/main">
                  <a14:imgLayer r:embed="rId4">
                    <a14:imgEffect>
                      <a14:backgroundRemoval t="19252" b="60858" l="33699" r="65479">
                        <a14:foregroundMark x1="56822" y1="21807" x2="56822" y2="21807"/>
                        <a14:foregroundMark x1="56822" y1="21807" x2="54795" y2="21807"/>
                        <a14:foregroundMark x1="65260" y1="26642" x2="65260" y2="26642"/>
                        <a14:foregroundMark x1="65205" y1="26642" x2="65205" y2="26642"/>
                        <a14:foregroundMark x1="65205" y1="26642" x2="65205" y2="26642"/>
                        <a14:foregroundMark x1="34301" y1="29106" x2="34301" y2="29106"/>
                        <a14:foregroundMark x1="34301" y1="29106" x2="34301" y2="29106"/>
                        <a14:foregroundMark x1="34301" y1="29106" x2="34301" y2="29106"/>
                        <a14:foregroundMark x1="34301" y1="28741" x2="34301" y2="28741"/>
                        <a14:foregroundMark x1="34082" y1="44617" x2="34082" y2="44617"/>
                        <a14:foregroundMark x1="34082" y1="44617" x2="34082" y2="44617"/>
                        <a14:foregroundMark x1="33699" y1="44799" x2="33699" y2="44799"/>
                        <a14:foregroundMark x1="42575" y1="54288" x2="42575" y2="54288"/>
                        <a14:foregroundMark x1="42575" y1="54288" x2="42575" y2="54288"/>
                        <a14:foregroundMark x1="65479" y1="41515" x2="65479" y2="41515"/>
                        <a14:foregroundMark x1="65479" y1="41515" x2="65479" y2="41515"/>
                        <a14:backgroundMark x1="65644" y1="33759" x2="65644" y2="33759"/>
                        <a14:backgroundMark x1="65753" y1="33759" x2="65753" y2="33759"/>
                        <a14:backgroundMark x1="65753" y1="33759" x2="65753" y2="33759"/>
                      </a14:backgroundRemoval>
                    </a14:imgEffect>
                  </a14:imgLayer>
                </a14:imgProps>
              </a:ext>
              <a:ext uri="{28A0092B-C50C-407E-A947-70E740481C1C}">
                <a14:useLocalDpi xmlns:a14="http://schemas.microsoft.com/office/drawing/2010/main" val="0"/>
              </a:ext>
            </a:extLst>
          </a:blip>
          <a:srcRect l="32220" t="14271" r="32563" b="33892"/>
          <a:stretch/>
        </p:blipFill>
        <p:spPr bwMode="auto">
          <a:xfrm>
            <a:off x="7598507" y="3728116"/>
            <a:ext cx="4488502" cy="3129884"/>
          </a:xfrm>
          <a:prstGeom prst="rect">
            <a:avLst/>
          </a:prstGeom>
          <a:noFill/>
        </p:spPr>
      </p:pic>
      <p:sp>
        <p:nvSpPr>
          <p:cNvPr id="10" name="TextBox 9">
            <a:extLst>
              <a:ext uri="{FF2B5EF4-FFF2-40B4-BE49-F238E27FC236}">
                <a16:creationId xmlns:a16="http://schemas.microsoft.com/office/drawing/2014/main" id="{9CBCC815-393E-42C3-A8EE-439DF784F132}"/>
              </a:ext>
            </a:extLst>
          </p:cNvPr>
          <p:cNvSpPr txBox="1"/>
          <p:nvPr/>
        </p:nvSpPr>
        <p:spPr>
          <a:xfrm>
            <a:off x="1117076" y="181957"/>
            <a:ext cx="4748764" cy="6494085"/>
          </a:xfrm>
          <a:prstGeom prst="rect">
            <a:avLst/>
          </a:prstGeom>
          <a:solidFill>
            <a:schemeClr val="bg1">
              <a:lumMod val="95000"/>
              <a:alpha val="61000"/>
            </a:schemeClr>
          </a:solidFill>
          <a:ln>
            <a:noFill/>
          </a:ln>
        </p:spPr>
        <p:txBody>
          <a:bodyPr wrap="square" rtlCol="0">
            <a:spAutoFit/>
          </a:bodyPr>
          <a:lstStyle/>
          <a:p>
            <a:r>
              <a:rPr lang="en-GB" sz="1300" b="1" dirty="0">
                <a:latin typeface="Century Gothic" panose="020B0502020202020204" pitchFamily="34" charset="0"/>
              </a:rPr>
              <a:t>Despite the impact that the COVID-19 outbreak is having on life satisfaction, happiness and loneliness, the vast majority of Essex residents remain resilient. </a:t>
            </a:r>
          </a:p>
          <a:p>
            <a:endParaRPr lang="en-GB" sz="1300" b="1" dirty="0">
              <a:latin typeface="Century Gothic" panose="020B0502020202020204" pitchFamily="34" charset="0"/>
            </a:endParaRPr>
          </a:p>
          <a:p>
            <a:r>
              <a:rPr lang="en-GB" sz="1300" dirty="0">
                <a:latin typeface="Century Gothic" panose="020B0502020202020204" pitchFamily="34" charset="0"/>
              </a:rPr>
              <a:t>Based on responses to questions designed to test levels of personal resilience the survey suggests that:</a:t>
            </a:r>
          </a:p>
          <a:p>
            <a:endParaRPr lang="en-GB" sz="1300" b="1" dirty="0">
              <a:latin typeface="Century Gothic" panose="020B0502020202020204" pitchFamily="34" charset="0"/>
            </a:endParaRPr>
          </a:p>
          <a:p>
            <a:pPr marL="285750" indent="-285750">
              <a:buFont typeface="Arial" panose="020B0604020202020204" pitchFamily="34" charset="0"/>
              <a:buChar char="•"/>
            </a:pPr>
            <a:r>
              <a:rPr lang="en-GB" sz="1300" b="1" dirty="0">
                <a:latin typeface="Century Gothic" panose="020B0502020202020204" pitchFamily="34" charset="0"/>
              </a:rPr>
              <a:t>The majority of Essex residents remain confident in their ability to deal with unexpected events, but there has been an increase in those who are not</a:t>
            </a:r>
          </a:p>
          <a:p>
            <a:endParaRPr lang="en-GB" sz="1300" b="1" dirty="0">
              <a:latin typeface="Century Gothic" panose="020B0502020202020204" pitchFamily="34" charset="0"/>
            </a:endParaRPr>
          </a:p>
          <a:p>
            <a:pPr marL="268288"/>
            <a:r>
              <a:rPr lang="en-GB" sz="1300" dirty="0">
                <a:latin typeface="Century Gothic" panose="020B0502020202020204" pitchFamily="34" charset="0"/>
              </a:rPr>
              <a:t>Overall, </a:t>
            </a:r>
            <a:r>
              <a:rPr lang="en-GB" sz="1300" b="1" dirty="0">
                <a:latin typeface="Century Gothic" panose="020B0502020202020204" pitchFamily="34" charset="0"/>
              </a:rPr>
              <a:t>91.0%</a:t>
            </a:r>
            <a:r>
              <a:rPr lang="en-GB" sz="1300" dirty="0">
                <a:latin typeface="Century Gothic" panose="020B0502020202020204" pitchFamily="34" charset="0"/>
              </a:rPr>
              <a:t> of people in w/c 11</a:t>
            </a:r>
            <a:r>
              <a:rPr lang="en-GB" sz="1300" baseline="30000" dirty="0">
                <a:latin typeface="Century Gothic" panose="020B0502020202020204" pitchFamily="34" charset="0"/>
              </a:rPr>
              <a:t>th</a:t>
            </a:r>
            <a:r>
              <a:rPr lang="en-GB" sz="1300" dirty="0">
                <a:latin typeface="Century Gothic" panose="020B0502020202020204" pitchFamily="34" charset="0"/>
              </a:rPr>
              <a:t> May agree that ‘[they] would be able to deal efficiently with unexpected events’, which is consistent with previous weeks and the pre-COVID baseline. However, the proportion of people who feel that they could ‘not at all’ deal with unexpected events has increased consistently since w/c 20</a:t>
            </a:r>
            <a:r>
              <a:rPr lang="en-GB" sz="1300" baseline="30000" dirty="0">
                <a:latin typeface="Century Gothic" panose="020B0502020202020204" pitchFamily="34" charset="0"/>
              </a:rPr>
              <a:t>th</a:t>
            </a:r>
            <a:r>
              <a:rPr lang="en-GB" sz="1300" dirty="0">
                <a:latin typeface="Century Gothic" panose="020B0502020202020204" pitchFamily="34" charset="0"/>
              </a:rPr>
              <a:t> April (</a:t>
            </a:r>
            <a:r>
              <a:rPr lang="en-GB" sz="1300" b="1" dirty="0">
                <a:latin typeface="Century Gothic" panose="020B0502020202020204" pitchFamily="34" charset="0"/>
              </a:rPr>
              <a:t>1.2%</a:t>
            </a:r>
            <a:r>
              <a:rPr lang="en-GB" sz="1300" dirty="0">
                <a:latin typeface="Century Gothic" panose="020B0502020202020204" pitchFamily="34" charset="0"/>
              </a:rPr>
              <a:t>) to w/c 11</a:t>
            </a:r>
            <a:r>
              <a:rPr lang="en-GB" sz="1300" baseline="30000" dirty="0">
                <a:latin typeface="Century Gothic" panose="020B0502020202020204" pitchFamily="34" charset="0"/>
              </a:rPr>
              <a:t>th</a:t>
            </a:r>
            <a:r>
              <a:rPr lang="en-GB" sz="1300" dirty="0">
                <a:latin typeface="Century Gothic" panose="020B0502020202020204" pitchFamily="34" charset="0"/>
              </a:rPr>
              <a:t> May (</a:t>
            </a:r>
            <a:r>
              <a:rPr lang="en-GB" sz="1300" b="1" dirty="0">
                <a:latin typeface="Century Gothic" panose="020B0502020202020204" pitchFamily="34" charset="0"/>
              </a:rPr>
              <a:t>8.5%</a:t>
            </a:r>
            <a:r>
              <a:rPr lang="en-GB" sz="1300" dirty="0">
                <a:latin typeface="Century Gothic" panose="020B0502020202020204" pitchFamily="34" charset="0"/>
              </a:rPr>
              <a:t>), higher than the pre-COVID baseline of 2.5%.</a:t>
            </a:r>
            <a:endParaRPr lang="en-GB" sz="1300" b="1" dirty="0">
              <a:latin typeface="Century Gothic" panose="020B0502020202020204" pitchFamily="34" charset="0"/>
            </a:endParaRPr>
          </a:p>
          <a:p>
            <a:pPr marL="285750" indent="-285750">
              <a:buFont typeface="Arial" panose="020B0604020202020204" pitchFamily="34" charset="0"/>
              <a:buChar char="•"/>
            </a:pPr>
            <a:endParaRPr lang="en-GB" sz="1300" b="1" dirty="0">
              <a:latin typeface="Century Gothic" panose="020B0502020202020204" pitchFamily="34" charset="0"/>
            </a:endParaRPr>
          </a:p>
          <a:p>
            <a:pPr marL="285750" indent="-285750">
              <a:buFont typeface="Arial" panose="020B0604020202020204" pitchFamily="34" charset="0"/>
              <a:buChar char="•"/>
            </a:pPr>
            <a:r>
              <a:rPr lang="en-GB" sz="1300" b="1" dirty="0">
                <a:latin typeface="Century Gothic" panose="020B0502020202020204" pitchFamily="34" charset="0"/>
              </a:rPr>
              <a:t>The vast majority remain confident that they can handle whatever comes their way, but there has been an increase in those who feel they cannot</a:t>
            </a:r>
          </a:p>
          <a:p>
            <a:endParaRPr lang="en-GB" sz="1300" b="1" dirty="0">
              <a:latin typeface="Century Gothic" panose="020B0502020202020204" pitchFamily="34" charset="0"/>
            </a:endParaRPr>
          </a:p>
          <a:p>
            <a:pPr marL="268288"/>
            <a:r>
              <a:rPr lang="en-GB" sz="1300" dirty="0">
                <a:latin typeface="Century Gothic" panose="020B0502020202020204" pitchFamily="34" charset="0"/>
              </a:rPr>
              <a:t>Overall, </a:t>
            </a:r>
            <a:r>
              <a:rPr lang="en-GB" sz="1300" b="1" dirty="0">
                <a:latin typeface="Century Gothic" panose="020B0502020202020204" pitchFamily="34" charset="0"/>
              </a:rPr>
              <a:t>93.5%</a:t>
            </a:r>
            <a:r>
              <a:rPr lang="en-GB" sz="1300" dirty="0">
                <a:latin typeface="Century Gothic" panose="020B0502020202020204" pitchFamily="34" charset="0"/>
              </a:rPr>
              <a:t> of respondents in w/c 11</a:t>
            </a:r>
            <a:r>
              <a:rPr lang="en-GB" sz="1300" baseline="30000" dirty="0">
                <a:latin typeface="Century Gothic" panose="020B0502020202020204" pitchFamily="34" charset="0"/>
              </a:rPr>
              <a:t>th</a:t>
            </a:r>
            <a:r>
              <a:rPr lang="en-GB" sz="1300" dirty="0">
                <a:latin typeface="Century Gothic" panose="020B0502020202020204" pitchFamily="34" charset="0"/>
              </a:rPr>
              <a:t> May agree that ‘[they] can usually handle whatever comes [their] way’, which is consistent with previous weeks. However, the proportion of those who feel that they could not has increased since w/c 27</a:t>
            </a:r>
            <a:r>
              <a:rPr lang="en-GB" sz="1300" baseline="30000" dirty="0">
                <a:latin typeface="Century Gothic" panose="020B0502020202020204" pitchFamily="34" charset="0"/>
              </a:rPr>
              <a:t>th</a:t>
            </a:r>
            <a:r>
              <a:rPr lang="en-GB" sz="1300" dirty="0">
                <a:latin typeface="Century Gothic" panose="020B0502020202020204" pitchFamily="34" charset="0"/>
              </a:rPr>
              <a:t> April to </a:t>
            </a:r>
            <a:r>
              <a:rPr lang="en-GB" sz="1300" b="1" dirty="0">
                <a:latin typeface="Century Gothic" panose="020B0502020202020204" pitchFamily="34" charset="0"/>
              </a:rPr>
              <a:t>6.5%</a:t>
            </a:r>
            <a:r>
              <a:rPr lang="en-GB" sz="1300" dirty="0">
                <a:latin typeface="Century Gothic" panose="020B0502020202020204" pitchFamily="34" charset="0"/>
              </a:rPr>
              <a:t> in w/c 11</a:t>
            </a:r>
            <a:r>
              <a:rPr lang="en-GB" sz="1300" baseline="30000" dirty="0">
                <a:latin typeface="Century Gothic" panose="020B0502020202020204" pitchFamily="34" charset="0"/>
              </a:rPr>
              <a:t>th</a:t>
            </a:r>
            <a:r>
              <a:rPr lang="en-GB" sz="1300" dirty="0">
                <a:latin typeface="Century Gothic" panose="020B0502020202020204" pitchFamily="34" charset="0"/>
              </a:rPr>
              <a:t> May, which is above the pre-COVID baseline (1.5%).</a:t>
            </a:r>
          </a:p>
        </p:txBody>
      </p:sp>
      <p:sp>
        <p:nvSpPr>
          <p:cNvPr id="11" name="TextBox 10">
            <a:extLst>
              <a:ext uri="{FF2B5EF4-FFF2-40B4-BE49-F238E27FC236}">
                <a16:creationId xmlns:a16="http://schemas.microsoft.com/office/drawing/2014/main" id="{39E8DA8F-D22C-45A7-9B16-30C7335074FD}"/>
              </a:ext>
            </a:extLst>
          </p:cNvPr>
          <p:cNvSpPr txBox="1"/>
          <p:nvPr/>
        </p:nvSpPr>
        <p:spPr>
          <a:xfrm>
            <a:off x="0" y="0"/>
            <a:ext cx="553998" cy="6858000"/>
          </a:xfrm>
          <a:prstGeom prst="rect">
            <a:avLst/>
          </a:prstGeom>
          <a:solidFill>
            <a:srgbClr val="C00000"/>
          </a:solidFill>
        </p:spPr>
        <p:txBody>
          <a:bodyPr vert="vert270" wrap="square" rtlCol="0" anchor="t">
            <a:spAutoFit/>
          </a:bodyPr>
          <a:lstStyle/>
          <a:p>
            <a:pPr lvl="1" algn="ctr"/>
            <a:endParaRPr lang="en-GB" sz="2400" b="1" dirty="0">
              <a:solidFill>
                <a:schemeClr val="bg1"/>
              </a:solidFill>
              <a:latin typeface="Century Gothic" panose="020B0502020202020204" pitchFamily="34" charset="0"/>
            </a:endParaRPr>
          </a:p>
        </p:txBody>
      </p:sp>
      <p:sp>
        <p:nvSpPr>
          <p:cNvPr id="12" name="Rectangle 11">
            <a:extLst>
              <a:ext uri="{FF2B5EF4-FFF2-40B4-BE49-F238E27FC236}">
                <a16:creationId xmlns:a16="http://schemas.microsoft.com/office/drawing/2014/main" id="{5A81C8BF-0A14-4E9B-A5A1-13F10C09085A}"/>
              </a:ext>
            </a:extLst>
          </p:cNvPr>
          <p:cNvSpPr/>
          <p:nvPr/>
        </p:nvSpPr>
        <p:spPr>
          <a:xfrm rot="16200000">
            <a:off x="-1201514" y="1299568"/>
            <a:ext cx="2953053" cy="400110"/>
          </a:xfrm>
          <a:prstGeom prst="rect">
            <a:avLst/>
          </a:prstGeom>
        </p:spPr>
        <p:txBody>
          <a:bodyPr wrap="none">
            <a:spAutoFit/>
          </a:bodyPr>
          <a:lstStyle/>
          <a:p>
            <a:pPr lvl="1" algn="r"/>
            <a:r>
              <a:rPr lang="en-GB" sz="2000" b="1" dirty="0">
                <a:solidFill>
                  <a:schemeClr val="bg1"/>
                </a:solidFill>
                <a:latin typeface="Century Gothic"/>
              </a:rPr>
              <a:t>Personal resilience</a:t>
            </a:r>
            <a:endParaRPr lang="en-GB" sz="2000" b="1"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26A76015-29FE-40F0-8E98-CD4F36895072}"/>
              </a:ext>
            </a:extLst>
          </p:cNvPr>
          <p:cNvPicPr>
            <a:picLocks noChangeAspect="1"/>
          </p:cNvPicPr>
          <p:nvPr/>
        </p:nvPicPr>
        <p:blipFill>
          <a:blip r:embed="rId5"/>
          <a:stretch>
            <a:fillRect/>
          </a:stretch>
        </p:blipFill>
        <p:spPr>
          <a:xfrm>
            <a:off x="6253912" y="132051"/>
            <a:ext cx="5863131" cy="3296949"/>
          </a:xfrm>
          <a:prstGeom prst="rect">
            <a:avLst/>
          </a:prstGeom>
        </p:spPr>
      </p:pic>
      <p:pic>
        <p:nvPicPr>
          <p:cNvPr id="5" name="Picture 4">
            <a:extLst>
              <a:ext uri="{FF2B5EF4-FFF2-40B4-BE49-F238E27FC236}">
                <a16:creationId xmlns:a16="http://schemas.microsoft.com/office/drawing/2014/main" id="{168B7120-891E-481C-A43C-8DF60A1404A2}"/>
              </a:ext>
            </a:extLst>
          </p:cNvPr>
          <p:cNvPicPr>
            <a:picLocks noChangeAspect="1"/>
          </p:cNvPicPr>
          <p:nvPr/>
        </p:nvPicPr>
        <p:blipFill>
          <a:blip r:embed="rId6"/>
          <a:stretch>
            <a:fillRect/>
          </a:stretch>
        </p:blipFill>
        <p:spPr>
          <a:xfrm>
            <a:off x="6253912" y="3517632"/>
            <a:ext cx="5938088" cy="3332908"/>
          </a:xfrm>
          <a:prstGeom prst="rect">
            <a:avLst/>
          </a:prstGeom>
        </p:spPr>
      </p:pic>
      <p:pic>
        <p:nvPicPr>
          <p:cNvPr id="8" name="Picture 7">
            <a:extLst>
              <a:ext uri="{FF2B5EF4-FFF2-40B4-BE49-F238E27FC236}">
                <a16:creationId xmlns:a16="http://schemas.microsoft.com/office/drawing/2014/main" id="{A823A5AA-2A45-4269-B3B5-2F0B634A1EE4}"/>
              </a:ext>
            </a:extLst>
          </p:cNvPr>
          <p:cNvPicPr>
            <a:picLocks noChangeAspect="1"/>
          </p:cNvPicPr>
          <p:nvPr/>
        </p:nvPicPr>
        <p:blipFill>
          <a:blip r:embed="rId7"/>
          <a:stretch>
            <a:fillRect/>
          </a:stretch>
        </p:blipFill>
        <p:spPr>
          <a:xfrm>
            <a:off x="8639365" y="3046428"/>
            <a:ext cx="1455508" cy="197503"/>
          </a:xfrm>
          <a:prstGeom prst="rect">
            <a:avLst/>
          </a:prstGeom>
        </p:spPr>
      </p:pic>
      <p:pic>
        <p:nvPicPr>
          <p:cNvPr id="9" name="Picture 8">
            <a:extLst>
              <a:ext uri="{FF2B5EF4-FFF2-40B4-BE49-F238E27FC236}">
                <a16:creationId xmlns:a16="http://schemas.microsoft.com/office/drawing/2014/main" id="{B29706F7-D6C7-4930-845F-3264A7D92711}"/>
              </a:ext>
            </a:extLst>
          </p:cNvPr>
          <p:cNvPicPr>
            <a:picLocks noChangeAspect="1"/>
          </p:cNvPicPr>
          <p:nvPr/>
        </p:nvPicPr>
        <p:blipFill>
          <a:blip r:embed="rId7"/>
          <a:stretch>
            <a:fillRect/>
          </a:stretch>
        </p:blipFill>
        <p:spPr>
          <a:xfrm>
            <a:off x="8656177" y="6472145"/>
            <a:ext cx="1455508" cy="197503"/>
          </a:xfrm>
          <a:prstGeom prst="rect">
            <a:avLst/>
          </a:prstGeom>
        </p:spPr>
      </p:pic>
    </p:spTree>
    <p:extLst>
      <p:ext uri="{BB962C8B-B14F-4D97-AF65-F5344CB8AC3E}">
        <p14:creationId xmlns:p14="http://schemas.microsoft.com/office/powerpoint/2010/main" val="1473788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C04D8C8797784D939F7DD0EBF84C43" ma:contentTypeVersion="9" ma:contentTypeDescription="Create a new document." ma:contentTypeScope="" ma:versionID="45c5cbd705894804c3251b89ce48648b">
  <xsd:schema xmlns:xsd="http://www.w3.org/2001/XMLSchema" xmlns:xs="http://www.w3.org/2001/XMLSchema" xmlns:p="http://schemas.microsoft.com/office/2006/metadata/properties" xmlns:ns3="36833d6c-1f4f-43c9-80ba-f86659fe7f91" targetNamespace="http://schemas.microsoft.com/office/2006/metadata/properties" ma:root="true" ma:fieldsID="8a80d079ea9ac3c61deaa73b19bd7083" ns3:_="">
    <xsd:import namespace="36833d6c-1f4f-43c9-80ba-f86659fe7f9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833d6c-1f4f-43c9-80ba-f86659fe7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C488C8-703C-4C49-840D-A61E97F13F1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36833d6c-1f4f-43c9-80ba-f86659fe7f91"/>
    <ds:schemaRef ds:uri="http://www.w3.org/XML/1998/namespace"/>
  </ds:schemaRefs>
</ds:datastoreItem>
</file>

<file path=customXml/itemProps2.xml><?xml version="1.0" encoding="utf-8"?>
<ds:datastoreItem xmlns:ds="http://schemas.openxmlformats.org/officeDocument/2006/customXml" ds:itemID="{89CE3AFC-525F-4A41-88CB-91B5FCE21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833d6c-1f4f-43c9-80ba-f86659fe7f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88547C-25A3-4C22-AA46-16524CB04E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5611</TotalTime>
  <Words>2335</Words>
  <Application>Microsoft Office PowerPoint</Application>
  <PresentationFormat>Widescreen</PresentationFormat>
  <Paragraphs>154</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State of Life Survey: weeks 1-5     </vt:lpstr>
      <vt:lpstr>PowerPoint Presentation</vt:lpstr>
      <vt:lpstr>PowerPoint Presentation</vt:lpstr>
      <vt:lpstr>Personal Wellbeing </vt:lpstr>
      <vt:lpstr>PowerPoint Presentation</vt:lpstr>
      <vt:lpstr>PowerPoint Presentation</vt:lpstr>
      <vt:lpstr>PowerPoint Presentation</vt:lpstr>
      <vt:lpstr>Resilience</vt:lpstr>
      <vt:lpstr>PowerPoint Presentation</vt:lpstr>
      <vt:lpstr>PowerPoint Presentation</vt:lpstr>
      <vt:lpstr>Trust </vt:lpstr>
      <vt:lpstr>PowerPoint Presentation</vt:lpstr>
      <vt:lpstr>Volunteering</vt:lpstr>
      <vt:lpstr>PowerPoint Presentation</vt:lpstr>
      <vt:lpstr>PowerPoint Presentation</vt:lpstr>
      <vt:lpstr>Economic Wellbeing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Weekly Briefing Report Essex Upper-Tier Local Authority and Essex Trusts   Public Health Intelligence PHI@essex.gov.uk</dc:title>
  <dc:creator>Emma Farrow, Analyst - Population Health</dc:creator>
  <cp:lastModifiedBy>Chloe Hinds, LDP Admin Assistant</cp:lastModifiedBy>
  <cp:revision>253</cp:revision>
  <dcterms:created xsi:type="dcterms:W3CDTF">2020-04-17T08:19:32Z</dcterms:created>
  <dcterms:modified xsi:type="dcterms:W3CDTF">2020-06-16T09:29:14Z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0x010100FDC04D8C8797784D939F7DD0EBF84C43</vt:lpwstr>
  </property>
</Properties>
</file>