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6236" r:id="rId2"/>
    <p:sldMasterId id="2147486252" r:id="rId3"/>
    <p:sldMasterId id="2147486270" r:id="rId4"/>
    <p:sldMasterId id="2147486283" r:id="rId5"/>
  </p:sldMasterIdLst>
  <p:notesMasterIdLst>
    <p:notesMasterId r:id="rId18"/>
  </p:notesMasterIdLst>
  <p:handoutMasterIdLst>
    <p:handoutMasterId r:id="rId19"/>
  </p:handoutMasterIdLst>
  <p:sldIdLst>
    <p:sldId id="395" r:id="rId6"/>
    <p:sldId id="656" r:id="rId7"/>
    <p:sldId id="258" r:id="rId8"/>
    <p:sldId id="620" r:id="rId9"/>
    <p:sldId id="655" r:id="rId10"/>
    <p:sldId id="652" r:id="rId11"/>
    <p:sldId id="645" r:id="rId12"/>
    <p:sldId id="657" r:id="rId13"/>
    <p:sldId id="660" r:id="rId14"/>
    <p:sldId id="654" r:id="rId15"/>
    <p:sldId id="658" r:id="rId16"/>
    <p:sldId id="659" r:id="rId17"/>
  </p:sldIdLst>
  <p:sldSz cx="9144000" cy="6858000" type="screen4x3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360D14-1C7D-42A7-80A7-18BBCA35866B}">
          <p14:sldIdLst>
            <p14:sldId id="395"/>
            <p14:sldId id="656"/>
            <p14:sldId id="258"/>
            <p14:sldId id="620"/>
            <p14:sldId id="655"/>
            <p14:sldId id="652"/>
            <p14:sldId id="645"/>
            <p14:sldId id="657"/>
            <p14:sldId id="660"/>
            <p14:sldId id="654"/>
            <p14:sldId id="658"/>
            <p14:sldId id="659"/>
          </p14:sldIdLst>
        </p14:section>
        <p14:section name="Untitled Section" id="{5145CC6F-AB0E-40C4-9FE6-7B9CAF9484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9" autoAdjust="0"/>
    <p:restoredTop sz="94577"/>
  </p:normalViewPr>
  <p:slideViewPr>
    <p:cSldViewPr snapToGrid="0">
      <p:cViewPr varScale="1">
        <p:scale>
          <a:sx n="68" d="100"/>
          <a:sy n="68" d="100"/>
        </p:scale>
        <p:origin x="16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are people active in the UK?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5E9-48A6-ABFE-F6A2161140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5E9-48A6-ABFE-F6A2161140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5E9-48A6-ABFE-F6A2161140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Sheet1!$E$6:$E$8</c:f>
              <c:strCache>
                <c:ptCount val="3"/>
                <c:pt idx="0">
                  <c:v>Informal Leisure (40%)</c:v>
                </c:pt>
                <c:pt idx="1">
                  <c:v>Active Travel (45%)</c:v>
                </c:pt>
                <c:pt idx="2">
                  <c:v>Organised sport and fitness activities (15%)</c:v>
                </c:pt>
              </c:strCache>
            </c:strRef>
          </c:cat>
          <c:val>
            <c:numRef>
              <c:f>Sheet1!$F$6:$F$8</c:f>
              <c:numCache>
                <c:formatCode>General</c:formatCode>
                <c:ptCount val="3"/>
                <c:pt idx="0">
                  <c:v>40</c:v>
                </c:pt>
                <c:pt idx="1">
                  <c:v>45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E9-48A6-ABFE-F6A2161140A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706422860406297E-2"/>
          <c:y val="0.770304998407634"/>
          <c:w val="0.83657110556873671"/>
          <c:h val="0.2056858516198650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BCEC1D-C50B-4FDE-973B-AFF239046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2539" cy="495458"/>
          </a:xfrm>
          <a:prstGeom prst="rect">
            <a:avLst/>
          </a:prstGeom>
        </p:spPr>
        <p:txBody>
          <a:bodyPr vert="horz" lIns="90521" tIns="45262" rIns="90521" bIns="45262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4AA99-FB5F-4A51-BAD2-BAF411059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837" y="0"/>
            <a:ext cx="2950951" cy="495458"/>
          </a:xfrm>
          <a:prstGeom prst="rect">
            <a:avLst/>
          </a:prstGeom>
        </p:spPr>
        <p:txBody>
          <a:bodyPr vert="horz" lIns="90521" tIns="45262" rIns="90521" bIns="45262" rtlCol="0"/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2F1CD-69A9-4175-A27E-561CB52971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3879"/>
            <a:ext cx="2952539" cy="497046"/>
          </a:xfrm>
          <a:prstGeom prst="rect">
            <a:avLst/>
          </a:prstGeom>
        </p:spPr>
        <p:txBody>
          <a:bodyPr vert="horz" lIns="90521" tIns="45262" rIns="90521" bIns="45262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EF288-F6B4-4857-B2A5-8CD87CF8F6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837" y="9443879"/>
            <a:ext cx="2950951" cy="497046"/>
          </a:xfrm>
          <a:prstGeom prst="rect">
            <a:avLst/>
          </a:prstGeom>
        </p:spPr>
        <p:txBody>
          <a:bodyPr vert="horz" wrap="square" lIns="90521" tIns="45262" rIns="90521" bIns="452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AA13F4-78E2-411B-BDCE-B535B70C0C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39542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00:23.21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4.68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4.93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5.24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1,'5'0,"7"0,1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5.52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6.59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1589 329,'-36'-1,"-505"-208,303 159,-50 41,73-38,-23 34,206 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7.48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12 0,'-5'0,"-2"0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7.99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12 0,'-5'0,"-2"0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8.37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43.95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2:12.87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1,'930'0,"-583"31,283-32,-604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06:01.5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53,'0'-5,"5"-2,2-4,4-1,6 2,0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2:13.73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1742 194,'-572'0,"346"-33,83 6,-170-34,-2 9,171 38,115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27.51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1 216,'239'-19,"-131"-23,112-48,-86 49,-102 34,0 1,0 1,1 1,0 3,0 0,0 3,2 0,44 0,518-1,-567-1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29.57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891 216,'-109'-42,"-64"-52,5 41,131 44,1 3,-1 0,0 3,1 1,-2 2,-32 4,-25-1,67-3,2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0.99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1,'929'31,"-546"-32,-358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2.65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1578 74,'-23'7,"0"0,-1-1,0-1,0-2,0 0,-1-2,1 0,-1-2,-7-1,4 1,-557-29,75-27,334 48,146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3.15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3.43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4-18T11:11:34.26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DB3271-E917-440F-BA44-1100962E24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2539" cy="495458"/>
          </a:xfrm>
          <a:prstGeom prst="rect">
            <a:avLst/>
          </a:prstGeom>
        </p:spPr>
        <p:txBody>
          <a:bodyPr vert="horz" lIns="90521" tIns="45262" rIns="90521" bIns="45262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5F0D8-FF6C-4E81-A48F-51B9C39D58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7837" y="0"/>
            <a:ext cx="2950951" cy="495458"/>
          </a:xfrm>
          <a:prstGeom prst="rect">
            <a:avLst/>
          </a:prstGeom>
        </p:spPr>
        <p:txBody>
          <a:bodyPr vert="horz" lIns="90521" tIns="45262" rIns="90521" bIns="45262" rtlCol="0"/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5B367E9-A416-4CE6-9214-6C36DD901E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21" tIns="45262" rIns="90521" bIns="45262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82E339-1F37-4A90-BFF8-83C7B187F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356" y="4722733"/>
            <a:ext cx="5447665" cy="4473417"/>
          </a:xfrm>
          <a:prstGeom prst="rect">
            <a:avLst/>
          </a:prstGeom>
        </p:spPr>
        <p:txBody>
          <a:bodyPr vert="horz" lIns="90521" tIns="45262" rIns="90521" bIns="452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9AC6-646D-4CDF-9301-ED84F5A6CD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43879"/>
            <a:ext cx="2952539" cy="497046"/>
          </a:xfrm>
          <a:prstGeom prst="rect">
            <a:avLst/>
          </a:prstGeom>
        </p:spPr>
        <p:txBody>
          <a:bodyPr vert="horz" lIns="90521" tIns="45262" rIns="90521" bIns="45262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1944E-CDB5-46BD-AAFF-96E3B8FD1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7837" y="9443879"/>
            <a:ext cx="2950951" cy="497046"/>
          </a:xfrm>
          <a:prstGeom prst="rect">
            <a:avLst/>
          </a:prstGeom>
        </p:spPr>
        <p:txBody>
          <a:bodyPr vert="horz" wrap="square" lIns="90521" tIns="45262" rIns="90521" bIns="452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178601-AD7F-48B3-9762-478FB9E383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9856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84B8AC7-CC54-4072-AA99-C545ED7196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1057AD8-342E-456D-81E3-D1CF28260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B4D05FC-9A66-42D8-89A4-C26A8ED22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6821" indent="-28266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5404" indent="-22708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9565" indent="-22708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43726" indent="-22708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1063" indent="-227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8400" indent="-227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5737" indent="-227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3075" indent="-227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170235-8AFC-47E7-AC1C-BFFEF9630F55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15365" name="Date Placeholder 1">
            <a:extLst>
              <a:ext uri="{FF2B5EF4-FFF2-40B4-BE49-F238E27FC236}">
                <a16:creationId xmlns:a16="http://schemas.microsoft.com/office/drawing/2014/main" id="{E558FC68-B74A-4310-9623-33ED5753D9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6821" indent="-28266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5404" indent="-22708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9565" indent="-22708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43726" indent="-22708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1063" indent="-227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58400" indent="-227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5737" indent="-227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3075" indent="-227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hyperlink" Target="http://www.nealanalytics.com/neal-creative/templates/" TargetMode="Externa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nealanalytics.com/neal-creative/templates/" TargetMode="Externa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80519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4493301-11BF-4856-952C-C10033E45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slide </a:t>
            </a:r>
            <a:fld id="{CC42CD6E-8B8E-46CB-A74C-6C2B362551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7204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9529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8555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2565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947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C685-29D9-4FCC-815E-D1BC8729C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353B1-5729-4FDD-B3B1-236052D30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CF874-52E2-4C7C-9F13-0D42B52A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124B8-3D74-47F8-9839-57F5179D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23856-898F-48B4-B902-525C2C62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1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CA6C-3DEC-43FA-81DC-39A5C99A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1A968-DE74-45BF-BC7E-18437643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1B09B-6BD7-4693-93D3-92DEF921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8A7DE-7234-441E-9BB8-FE04EA8F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717D3-15E7-4FBE-AB43-AABD3DCE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39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71BE-DB57-460E-B103-12F1C201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CE42-3961-4B4F-83CE-E37B6FC5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010AE-8B82-44A8-8B20-47D292D6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DA92-101C-443D-B9CC-6B3036F8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523F-D72B-42FD-83D8-712BA123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1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4C9A-0153-4AA2-906F-A20351E2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8A478-9B5A-4C63-BE21-B0E89E2C7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4939B-07C5-477F-B1B2-939C51D5D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409CF-43D1-4A1E-AE47-7DD3251C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3C956-5098-4AB7-853A-69F84B3B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CF700-2D70-47B2-A778-3A466302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5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9B6C-98B0-4C55-AE34-DA216BB4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88ECD-0064-45BE-9CC6-3AFF1619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C48A2-406F-4E77-8654-9CAAA5A09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A7980-FD56-4350-B92D-E268B646D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26F35-2BF1-4302-A2D7-7364E7DFF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B0B18-4FFA-4F2F-923D-753FA71A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C5DA0F-B9EA-40C2-9B2A-D3D85688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F2E5D-49CB-4D9B-9D23-4E3DAE92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22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5DA5-B612-43CA-929C-CE7BC5B3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5FDC1-DC72-4CFB-A4F5-E81A83ED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15A5F-620A-47CE-B8A9-C79D0DAB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B77C1-AAB6-4113-9330-D4F88C99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56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67A37-F71C-49B5-9460-0A147A8B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92059-AFB9-4AD9-B65D-ACFBB111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C581C-C1AB-4D2B-95B6-659A3A77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529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6">
                  <a:lumMod val="75000"/>
                </a:schemeClr>
              </a:buClr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2138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72D6-88FF-4E53-88C5-8684CA25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1ADE6-C672-4679-A13E-B1BA37AF4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78162-3E42-4654-92B0-6BFD9B14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12BF8-9D88-471C-B9D8-71253085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5175C-CF69-4CD6-B576-E8B8F287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190AF-07B0-40AB-B149-F4FF766E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5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32E7-11B1-4B15-B3DE-316EBF5C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5CC72-9ABA-4690-AF06-2A6F77DFC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B7E43-60AE-456F-B489-9E1E31C0D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96BBC-FE6C-421E-A2EB-1FED114F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076E1-0F03-440F-B781-A65C4AA5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EB715-D926-4694-8452-399BB274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322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DAC0-2862-4FFE-9ECD-669FDD12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0F919-C4AC-4B63-9087-2DC9398D1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C7550-9F28-4BB2-A449-9B640FD8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0EBAB-663B-489F-BCFE-3DEC5F79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C67CA-D8D7-47DD-967E-2A60EF37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187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4E8D9-80CA-46AD-8F58-6C59E9DF8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978B4-106D-4775-B411-90830E0DC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45E3A-C488-4DB2-AE35-2A644F02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88732-84B6-4A43-8781-3F0A3514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30AED-67AE-4BB0-9CD3-E4AC691E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112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dirty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9" y="6465388"/>
            <a:ext cx="323569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4989" y="2567620"/>
            <a:ext cx="6603274" cy="1403495"/>
          </a:xfrm>
          <a:prstGeom prst="rect">
            <a:avLst/>
          </a:prstGeom>
        </p:spPr>
        <p:txBody>
          <a:bodyPr/>
          <a:lstStyle>
            <a:lvl1pPr algn="l">
              <a:defRPr lang="en-US" sz="6600" b="1" i="0" kern="1200" spc="7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185863" y="3971108"/>
            <a:ext cx="7096125" cy="757130"/>
          </a:xfrm>
        </p:spPr>
        <p:txBody>
          <a:bodyPr/>
          <a:lstStyle>
            <a:lvl1pPr algn="l">
              <a:defRPr lang="en-US" sz="3600" b="1" i="0" kern="1200" spc="225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56495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rk 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3" y="2597274"/>
            <a:ext cx="3651739" cy="1255728"/>
          </a:xfrm>
        </p:spPr>
        <p:txBody>
          <a:bodyPr wrap="square" lIns="91440" rIns="91440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1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2" y="419105"/>
            <a:ext cx="4253823" cy="1843069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6433" y="3"/>
            <a:ext cx="3062478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2" y="2599498"/>
            <a:ext cx="4253823" cy="1843069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2" y="4779903"/>
            <a:ext cx="4253823" cy="1843069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83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Quote dark option FLUS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884239"/>
            <a:ext cx="8743950" cy="1089529"/>
          </a:xfrm>
        </p:spPr>
        <p:txBody>
          <a:bodyPr anchor="ctr"/>
          <a:lstStyle>
            <a:lvl1pPr marL="173831" indent="-173831" algn="l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82154" indent="0" algn="l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4" y="0"/>
            <a:ext cx="206211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4" y="5276808"/>
            <a:ext cx="6073379" cy="369332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19818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25978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5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40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8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16004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861736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16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2" y="2060577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8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81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1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2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8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8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85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8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44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400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7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46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20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79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90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40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2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80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900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3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08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4177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86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6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9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12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8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8" y="4827217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7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7" y="4827215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0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59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5" y="430217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68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80519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36B81E7-3048-4677-B142-7524D401F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slide </a:t>
            </a:r>
            <a:fld id="{353F5F54-2D3E-4195-8F35-DD1B2F35A8F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2485475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529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6">
                  <a:lumMod val="75000"/>
                </a:schemeClr>
              </a:buClr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6164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09099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5464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167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671427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46706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62194-9E5D-4572-9016-A0A1560A5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slide </a:t>
            </a:r>
            <a:fld id="{EAC7CA17-6698-40D2-A0D1-EE80B38C72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848560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78054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29021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9529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72187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3757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726586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LE OR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914956" y="-739442"/>
            <a:ext cx="6830666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14956" y="-739442"/>
            <a:ext cx="6830666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30729" y="3213970"/>
            <a:ext cx="2104357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4430729" y="3213970"/>
            <a:ext cx="2104357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956" y="2794229"/>
            <a:ext cx="6830666" cy="1754326"/>
          </a:xfrm>
          <a:prstGeom prst="rect">
            <a:avLst/>
          </a:prstGeom>
          <a:noFill/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spc="-22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82731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2852806" y="-65233"/>
            <a:ext cx="3438395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7247" y="3383284"/>
            <a:ext cx="8745304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spc="3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42496" y="186062"/>
            <a:ext cx="3282461" cy="496803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  <a:lvl2pPr algn="ctr">
              <a:defRPr sz="105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4206240"/>
            <a:ext cx="8743950" cy="341632"/>
          </a:xfrm>
        </p:spPr>
        <p:txBody>
          <a:bodyPr lIns="457200" rIns="4572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79941" y="1145912"/>
            <a:ext cx="639919" cy="923330"/>
          </a:xfrm>
        </p:spPr>
        <p:txBody>
          <a:bodyPr wrap="none" anchor="ctr"/>
          <a:lstStyle>
            <a:lvl1pPr algn="ctr">
              <a:defRPr kumimoji="0" lang="en-US" sz="6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99355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BAS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146277" y="157956"/>
            <a:ext cx="4862384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6586" y="2914796"/>
            <a:ext cx="3906251" cy="96949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2586583" y="745029"/>
            <a:ext cx="3981768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87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7339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marL="173831" indent="-173831" algn="l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82154" indent="0" algn="l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4" y="0"/>
            <a:ext cx="206211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4" y="5276808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346105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algn="ctr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4" y="0"/>
            <a:ext cx="206211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4" y="5276808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3363615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marL="173831" indent="-173831" algn="l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82154" indent="0" algn="l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97144" y="0"/>
            <a:ext cx="206211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99174" y="5276808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3739808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236720" y="419105"/>
            <a:ext cx="67056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1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56273" y="5335071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algn="ctr">
              <a:spcBef>
                <a:spcPts val="0"/>
              </a:spcBef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50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3" y="2597274"/>
            <a:ext cx="3651739" cy="1255728"/>
          </a:xfrm>
        </p:spPr>
        <p:txBody>
          <a:bodyPr wrap="square" lIns="91440" rIns="91440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1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2" y="419101"/>
            <a:ext cx="4253823" cy="1394228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6433" y="0"/>
            <a:ext cx="3062478" cy="1135696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2" y="2599498"/>
            <a:ext cx="4253823" cy="1394228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2" y="4779897"/>
            <a:ext cx="4253823" cy="1394228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316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97141" y="0"/>
            <a:ext cx="355596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2" y="2472752"/>
            <a:ext cx="3424501" cy="1255728"/>
          </a:xfrm>
        </p:spPr>
        <p:txBody>
          <a:bodyPr wrap="square" lIns="91440" rIns="91440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1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2" y="419101"/>
            <a:ext cx="4253823" cy="1298432"/>
          </a:xfrm>
        </p:spPr>
        <p:txBody>
          <a:bodyPr/>
          <a:lstStyle>
            <a:lvl1pPr marL="0" indent="0" algn="l">
              <a:buNone/>
              <a:defRPr sz="1650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2950" y="6484944"/>
            <a:ext cx="3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6433" y="0"/>
            <a:ext cx="3062478" cy="113569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2" y="2697330"/>
            <a:ext cx="4253823" cy="1298432"/>
          </a:xfrm>
        </p:spPr>
        <p:txBody>
          <a:bodyPr/>
          <a:lstStyle>
            <a:lvl1pPr marL="0" indent="0" algn="l">
              <a:buNone/>
              <a:defRPr sz="1650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2" y="4975559"/>
            <a:ext cx="4253823" cy="1298432"/>
          </a:xfrm>
        </p:spPr>
        <p:txBody>
          <a:bodyPr/>
          <a:lstStyle>
            <a:lvl1pPr marL="0" indent="0" algn="l">
              <a:buNone/>
              <a:defRPr sz="1650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97141" y="0"/>
            <a:ext cx="355596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3" y="431803"/>
            <a:ext cx="4028279" cy="1395767"/>
          </a:xfrm>
        </p:spPr>
        <p:txBody>
          <a:bodyPr wrap="square" lIns="146304" rIns="146304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353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0265" y="3436335"/>
            <a:ext cx="1714500" cy="1371145"/>
          </a:xfrm>
        </p:spPr>
        <p:txBody>
          <a:bodyPr lIns="182880" tIns="146304" rIns="182880"/>
          <a:lstStyle>
            <a:lvl1pPr marL="0" indent="0" algn="l">
              <a:buNone/>
              <a:defRPr sz="1200" b="1">
                <a:latin typeface="+mn-lt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>
                <a:latin typeface="+mn-lt"/>
              </a:defRPr>
            </a:lvl3pPr>
            <a:lvl4pPr marL="0" indent="0" algn="l">
              <a:buNone/>
              <a:defRPr sz="825">
                <a:latin typeface="+mn-lt"/>
              </a:defRPr>
            </a:lvl4pPr>
            <a:lvl5pPr marL="0" indent="0" algn="l">
              <a:buNone/>
              <a:defRPr sz="825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6433" y="0"/>
            <a:ext cx="3062478" cy="113569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995763" y="3436334"/>
            <a:ext cx="1714500" cy="1614801"/>
          </a:xfrm>
        </p:spPr>
        <p:txBody>
          <a:bodyPr lIns="182880" tIns="146304" rIns="91440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71260" y="3436334"/>
            <a:ext cx="1714500" cy="1614801"/>
          </a:xfrm>
        </p:spPr>
        <p:txBody>
          <a:bodyPr lIns="182880" tIns="146304" rIns="91440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05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46758" y="3436335"/>
            <a:ext cx="1714500" cy="1371145"/>
          </a:xfrm>
        </p:spPr>
        <p:txBody>
          <a:bodyPr lIns="182880" tIns="146304" rIns="91440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22255" y="3436334"/>
            <a:ext cx="1714500" cy="1614801"/>
          </a:xfrm>
        </p:spPr>
        <p:txBody>
          <a:bodyPr lIns="182880" tIns="146304" rIns="91440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8128"/>
            <a:ext cx="2786028" cy="1897443"/>
          </a:xfrm>
        </p:spPr>
        <p:txBody>
          <a:bodyPr lIns="91440" rIns="91440"/>
          <a:lstStyle>
            <a:lvl1pPr algn="ctr">
              <a:spcAft>
                <a:spcPts val="2250"/>
              </a:spcAft>
              <a:defRPr sz="18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126473" y="2598127"/>
            <a:ext cx="2880360" cy="2679708"/>
          </a:xfrm>
        </p:spPr>
        <p:txBody>
          <a:bodyPr lIns="91440" rIns="91440"/>
          <a:lstStyle>
            <a:lvl1pPr algn="ctr">
              <a:defRPr lang="en-US" sz="18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8680" y="2598127"/>
            <a:ext cx="2829808" cy="2679708"/>
          </a:xfrm>
        </p:spPr>
        <p:txBody>
          <a:bodyPr lIns="91440" rIns="91440"/>
          <a:lstStyle>
            <a:lvl1pPr algn="ctr">
              <a:defRPr lang="en-US" sz="18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225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97144" y="0"/>
            <a:ext cx="206211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243" y="339408"/>
            <a:ext cx="1781908" cy="424732"/>
          </a:xfrm>
        </p:spPr>
        <p:txBody>
          <a:bodyPr/>
          <a:lstStyle>
            <a:lvl1pPr algn="ctr">
              <a:defRPr lang="en-US" sz="2400" b="0" i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159255" y="419101"/>
            <a:ext cx="6813299" cy="14357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39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4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0769" y="6465388"/>
            <a:ext cx="323569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1862726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3673959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5485192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7296425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22944" y="3382066"/>
            <a:ext cx="14401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034176" y="3382066"/>
            <a:ext cx="14401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656642" y="3382066"/>
            <a:ext cx="14401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875" y="3382066"/>
            <a:ext cx="14401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845409" y="3382066"/>
            <a:ext cx="14401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9144000" cy="424732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1494" y="2577396"/>
            <a:ext cx="1783080" cy="653256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862726" y="2577396"/>
            <a:ext cx="1783080" cy="653256"/>
          </a:xfrm>
        </p:spPr>
        <p:txBody>
          <a:bodyPr lIns="146304" rIns="146304"/>
          <a:lstStyle>
            <a:lvl1pPr algn="ctr">
              <a:defRPr lang="en-US" sz="405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673959" y="2577396"/>
            <a:ext cx="1783080" cy="653256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405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485192" y="2577396"/>
            <a:ext cx="1783080" cy="653256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405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7296425" y="2577396"/>
            <a:ext cx="1783080" cy="653256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405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30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419100"/>
            <a:ext cx="1783080" cy="653256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1"/>
            <a:ext cx="4596978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4572000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3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7EFFC-DC49-4958-A788-3FC66B207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slide </a:t>
            </a:r>
            <a:fld id="{A838DE41-DCBB-4010-8578-E69945F4B0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3066069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8174" y="6484944"/>
            <a:ext cx="290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419100"/>
            <a:ext cx="1783080" cy="653256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1"/>
            <a:ext cx="4572000" cy="1991058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spcAft>
                <a:spcPts val="450"/>
              </a:spcAft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4572000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7757936" y="6498725"/>
            <a:ext cx="392555" cy="365125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46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1"/>
            <a:ext cx="4596978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419100"/>
            <a:ext cx="1783080" cy="653256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4596978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075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0834" y="3425620"/>
            <a:ext cx="4573166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0832" y="1554163"/>
            <a:ext cx="4573167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07512" y="419100"/>
            <a:ext cx="1783080" cy="653256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851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2" y="0"/>
            <a:ext cx="4570833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35400" y="3429001"/>
            <a:ext cx="4508600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35400" y="1554163"/>
            <a:ext cx="4343400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807512" y="419100"/>
            <a:ext cx="1783080" cy="653256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00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2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03701" y="3457546"/>
            <a:ext cx="4540300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03" y="1554164"/>
            <a:ext cx="4406801" cy="424732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372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0" y="2600187"/>
            <a:ext cx="4572000" cy="1657633"/>
          </a:xfrm>
        </p:spPr>
        <p:txBody>
          <a:bodyPr anchor="ctr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450"/>
              </a:spcAft>
              <a:defRPr sz="2100"/>
            </a:lvl2pPr>
            <a:lvl3pPr algn="ctr">
              <a:spcBef>
                <a:spcPts val="0"/>
              </a:spcBef>
              <a:spcAft>
                <a:spcPts val="450"/>
              </a:spcAft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450"/>
              </a:spcAft>
              <a:defRPr sz="1500" b="1"/>
            </a:lvl4pPr>
            <a:lvl5pPr algn="ctr">
              <a:spcBef>
                <a:spcPts val="0"/>
              </a:spcBef>
              <a:spcAft>
                <a:spcPts val="450"/>
              </a:spcAft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868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2810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406962" y="419100"/>
            <a:ext cx="1783080" cy="653256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8600" y="3429001"/>
            <a:ext cx="4470202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28603" y="1554164"/>
            <a:ext cx="4406801" cy="424732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78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934" y="3367879"/>
            <a:ext cx="3894581" cy="1395767"/>
          </a:xfrm>
        </p:spPr>
        <p:txBody>
          <a:bodyPr wrap="square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353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9989" y="3503951"/>
            <a:ext cx="4253823" cy="1273618"/>
          </a:xfrm>
        </p:spPr>
        <p:txBody>
          <a:bodyPr/>
          <a:lstStyle>
            <a:lvl1pPr marL="0" indent="0" algn="l">
              <a:buNone/>
              <a:defRPr sz="1471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928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dirty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9" y="6465388"/>
            <a:ext cx="323569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4989" y="2567620"/>
            <a:ext cx="6603274" cy="1006429"/>
          </a:xfrm>
          <a:prstGeom prst="rect">
            <a:avLst/>
          </a:prstGeom>
        </p:spPr>
        <p:txBody>
          <a:bodyPr/>
          <a:lstStyle>
            <a:lvl1pPr algn="l">
              <a:defRPr lang="en-US" sz="6600" b="1" i="0" kern="1200" spc="7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185863" y="3971110"/>
            <a:ext cx="7096125" cy="590931"/>
          </a:xfrm>
        </p:spPr>
        <p:txBody>
          <a:bodyPr/>
          <a:lstStyle>
            <a:lvl1pPr algn="l">
              <a:defRPr lang="en-US" sz="3600" b="1" i="0" kern="1200" spc="225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077616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9" y="6465388"/>
            <a:ext cx="323569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1" y="0"/>
            <a:ext cx="9050216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7612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618437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9" y="6465388"/>
            <a:ext cx="323569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570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"/>
            <a:ext cx="9144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10769" y="6465388"/>
            <a:ext cx="323569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3720966" y="93791"/>
            <a:ext cx="1702075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788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70"/>
            <a:ext cx="972680" cy="292135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>
                <a:solidFill>
                  <a:schemeClr val="tx1"/>
                </a:solidFill>
              </a:rPr>
              <a:t>Neal Creative </a:t>
            </a:r>
            <a:r>
              <a:rPr lang="en-US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750" baseline="0" dirty="0">
                <a:solidFill>
                  <a:schemeClr val="tx1"/>
                </a:solidFill>
              </a:rPr>
              <a:t> </a:t>
            </a:r>
            <a:endParaRPr lang="en-US" sz="75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4482060" y="3634505"/>
            <a:ext cx="1275475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6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67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88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R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914956" y="-739442"/>
            <a:ext cx="6830666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914956" y="-739442"/>
            <a:ext cx="6830666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430729" y="3213970"/>
            <a:ext cx="2104357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4430729" y="3213970"/>
            <a:ext cx="2104357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956" y="2794229"/>
            <a:ext cx="6830666" cy="1754326"/>
          </a:xfrm>
          <a:prstGeom prst="rect">
            <a:avLst/>
          </a:prstGeom>
          <a:noFill/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spc="-22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6754414" y="6316156"/>
            <a:ext cx="1944695" cy="3083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tx1"/>
                </a:solidFill>
              </a:rPr>
              <a:t>Neal Creative</a:t>
            </a:r>
            <a:r>
              <a:rPr lang="en-US" sz="825" baseline="0" dirty="0">
                <a:solidFill>
                  <a:schemeClr val="tx1"/>
                </a:solidFill>
              </a:rPr>
              <a:t>  | click &amp; </a:t>
            </a:r>
            <a:r>
              <a:rPr lang="en-US" sz="825" b="1" baseline="0" dirty="0">
                <a:solidFill>
                  <a:schemeClr val="tx1"/>
                </a:solidFill>
              </a:rPr>
              <a:t>Learn more</a:t>
            </a:r>
            <a:endParaRPr lang="en-US" sz="825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43712" y="6337802"/>
            <a:ext cx="972680" cy="292135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675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75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75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42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934" y="3367879"/>
            <a:ext cx="3894581" cy="1395767"/>
          </a:xfrm>
        </p:spPr>
        <p:txBody>
          <a:bodyPr wrap="square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353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9989" y="3503951"/>
            <a:ext cx="4253823" cy="1273618"/>
          </a:xfrm>
        </p:spPr>
        <p:txBody>
          <a:bodyPr/>
          <a:lstStyle>
            <a:lvl1pPr marL="0" indent="0" algn="l">
              <a:buNone/>
              <a:defRPr sz="1471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6816902" y="6298102"/>
            <a:ext cx="1944695" cy="308364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82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3" y="419105"/>
            <a:ext cx="6688183" cy="4662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43712" y="6337802"/>
            <a:ext cx="972680" cy="292135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675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75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75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244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F3EC3-4F54-4141-9820-8C188AFD5A24}" type="slidenum">
              <a:rPr lang="en-US">
                <a:solidFill>
                  <a:srgbClr val="D00F4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3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634DA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12227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68156493-E61E-46AF-A63C-2C98912F4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938" y="6467481"/>
            <a:ext cx="89852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 slide </a:t>
            </a:r>
            <a:fld id="{C7D9D3EE-2E91-4997-92CE-13FAFA3DD9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979D455-FF3E-4AA8-9111-47BE3557C152}"/>
              </a:ext>
            </a:extLst>
          </p:cNvPr>
          <p:cNvSpPr txBox="1">
            <a:spLocks/>
          </p:cNvSpPr>
          <p:nvPr userDrawn="1"/>
        </p:nvSpPr>
        <p:spPr>
          <a:xfrm>
            <a:off x="9526" y="6475419"/>
            <a:ext cx="9477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600">
                <a:solidFill>
                  <a:schemeClr val="bg1"/>
                </a:solidFill>
              </a:rPr>
              <a:t> </a:t>
            </a:r>
            <a:r>
              <a:rPr lang="en-GB" altLang="en-US" sz="1600">
                <a:solidFill>
                  <a:schemeClr val="bg1"/>
                </a:solidFill>
                <a:latin typeface="Calibri" panose="020F0502020204030204" pitchFamily="34" charset="0"/>
              </a:rPr>
              <a:t>slide</a:t>
            </a:r>
            <a:r>
              <a:rPr lang="en-GB" altLang="en-US" sz="1600">
                <a:solidFill>
                  <a:schemeClr val="bg1"/>
                </a:solidFill>
              </a:rPr>
              <a:t> </a:t>
            </a:r>
            <a:fld id="{5176E85F-1C1B-4B6F-B3F8-EF53DCCE25A8}" type="slidenum">
              <a:rPr lang="en-GB" altLang="en-US" sz="16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GB" altLang="en-US" sz="1600">
              <a:solidFill>
                <a:schemeClr val="bg1"/>
              </a:solidFill>
            </a:endParaRP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4D3790B1-F5FC-4165-8F87-3FA9B435E6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088063"/>
            <a:ext cx="91440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24" r:id="rId1"/>
    <p:sldLayoutId id="2147486226" r:id="rId2"/>
    <p:sldLayoutId id="2147486227" r:id="rId3"/>
    <p:sldLayoutId id="2147486228" r:id="rId4"/>
    <p:sldLayoutId id="2147486229" r:id="rId5"/>
    <p:sldLayoutId id="2147486230" r:id="rId6"/>
    <p:sldLayoutId id="2147486225" r:id="rId7"/>
    <p:sldLayoutId id="2147486231" r:id="rId8"/>
    <p:sldLayoutId id="2147486232" r:id="rId9"/>
    <p:sldLayoutId id="2147486233" r:id="rId10"/>
    <p:sldLayoutId id="2147486234" r:id="rId11"/>
    <p:sldLayoutId id="2147486235" r:id="rId12"/>
  </p:sldLayoutIdLst>
  <p:transition spd="med">
    <p:fade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46C0A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CFEA8C-CCCB-44D5-BAE0-40FD0949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30A84-6D45-401B-B501-75947A6D5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44369-6B21-4722-943E-418F54B40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8E8C-37A3-4845-8CB8-D5DD22DA59AA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078B7-DB6D-46C1-99A9-34143E90B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2B029-415F-49F1-9356-4F722CA72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16BF-C52F-418C-9920-C74B02DD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8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7" r:id="rId1"/>
    <p:sldLayoutId id="2147486238" r:id="rId2"/>
    <p:sldLayoutId id="2147486239" r:id="rId3"/>
    <p:sldLayoutId id="2147486240" r:id="rId4"/>
    <p:sldLayoutId id="2147486241" r:id="rId5"/>
    <p:sldLayoutId id="2147486242" r:id="rId6"/>
    <p:sldLayoutId id="2147486243" r:id="rId7"/>
    <p:sldLayoutId id="2147486244" r:id="rId8"/>
    <p:sldLayoutId id="2147486245" r:id="rId9"/>
    <p:sldLayoutId id="2147486246" r:id="rId10"/>
    <p:sldLayoutId id="2147486247" r:id="rId11"/>
    <p:sldLayoutId id="2147486248" r:id="rId12"/>
    <p:sldLayoutId id="2147486249" r:id="rId13"/>
    <p:sldLayoutId id="2147486250" r:id="rId14"/>
    <p:sldLayoutId id="214748625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92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8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4" y="295741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5384B-64FA-45A4-941B-A54337194D1C}"/>
              </a:ext>
            </a:extLst>
          </p:cNvPr>
          <p:cNvSpPr txBox="1"/>
          <p:nvPr userDrawn="1"/>
        </p:nvSpPr>
        <p:spPr>
          <a:xfrm>
            <a:off x="352800" y="6364800"/>
            <a:ext cx="139621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solidFill>
                  <a:srgbClr val="004851"/>
                </a:solidFill>
                <a:latin typeface="Co Text"/>
              </a:rPr>
              <a:t>© 2018 Intelligent Health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DC8977-2719-4E5A-B3E0-5F69E7528CD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3" y="6094806"/>
            <a:ext cx="502921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7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253" r:id="rId1"/>
    <p:sldLayoutId id="2147486254" r:id="rId2"/>
    <p:sldLayoutId id="2147486255" r:id="rId3"/>
    <p:sldLayoutId id="2147486256" r:id="rId4"/>
    <p:sldLayoutId id="2147486257" r:id="rId5"/>
    <p:sldLayoutId id="2147486258" r:id="rId6"/>
    <p:sldLayoutId id="2147486259" r:id="rId7"/>
    <p:sldLayoutId id="2147486260" r:id="rId8"/>
    <p:sldLayoutId id="2147486261" r:id="rId9"/>
    <p:sldLayoutId id="2147486262" r:id="rId10"/>
    <p:sldLayoutId id="2147486263" r:id="rId11"/>
    <p:sldLayoutId id="2147486264" r:id="rId12"/>
    <p:sldLayoutId id="2147486265" r:id="rId13"/>
    <p:sldLayoutId id="2147486266" r:id="rId14"/>
    <p:sldLayoutId id="2147486267" r:id="rId15"/>
    <p:sldLayoutId id="2147486268" r:id="rId16"/>
    <p:sldLayoutId id="214748626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164A830E-3272-48DA-AC7B-B73A870E7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938" y="6467483"/>
            <a:ext cx="89852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 slide </a:t>
            </a:r>
            <a:fld id="{5A077B5C-032E-47F9-9454-81055E1381E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F4CE491-5CCA-46F4-AEF6-E60558471B64}"/>
              </a:ext>
            </a:extLst>
          </p:cNvPr>
          <p:cNvSpPr txBox="1">
            <a:spLocks/>
          </p:cNvSpPr>
          <p:nvPr/>
        </p:nvSpPr>
        <p:spPr>
          <a:xfrm>
            <a:off x="9526" y="6475421"/>
            <a:ext cx="9477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200">
                <a:solidFill>
                  <a:schemeClr val="bg1"/>
                </a:solidFill>
              </a:rPr>
              <a:t> </a:t>
            </a:r>
            <a:r>
              <a:rPr lang="en-GB" altLang="en-US" sz="1200">
                <a:solidFill>
                  <a:schemeClr val="bg1"/>
                </a:solidFill>
                <a:latin typeface="Calibri" panose="020F0502020204030204" pitchFamily="34" charset="0"/>
              </a:rPr>
              <a:t>slide</a:t>
            </a:r>
            <a:r>
              <a:rPr lang="en-GB" altLang="en-US" sz="1200">
                <a:solidFill>
                  <a:schemeClr val="bg1"/>
                </a:solidFill>
              </a:rPr>
              <a:t> </a:t>
            </a:r>
            <a:fld id="{51406BCB-E93D-4DDC-B8A2-8900257B7CE3}" type="slidenum">
              <a:rPr lang="en-GB" altLang="en-US" sz="12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5C5CC5EE-DE67-4A74-9B58-3FEF55A0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088063"/>
            <a:ext cx="91440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2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1" r:id="rId1"/>
    <p:sldLayoutId id="2147486272" r:id="rId2"/>
    <p:sldLayoutId id="2147486273" r:id="rId3"/>
    <p:sldLayoutId id="2147486274" r:id="rId4"/>
    <p:sldLayoutId id="2147486275" r:id="rId5"/>
    <p:sldLayoutId id="2147486276" r:id="rId6"/>
    <p:sldLayoutId id="2147486277" r:id="rId7"/>
    <p:sldLayoutId id="2147486278" r:id="rId8"/>
    <p:sldLayoutId id="2147486279" r:id="rId9"/>
    <p:sldLayoutId id="2147486280" r:id="rId10"/>
    <p:sldLayoutId id="2147486281" r:id="rId11"/>
    <p:sldLayoutId id="2147486282" r:id="rId12"/>
  </p:sldLayoutIdLst>
  <p:transition spd="med">
    <p:fade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E46C0A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E46C0A"/>
          </a:solidFill>
          <a:latin typeface="Calibri" pitchFamily="34" charset="0"/>
          <a:ea typeface="MS PGothic" panose="020B0600070205080204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5348"/>
            <a:ext cx="8743950" cy="14357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419105"/>
            <a:ext cx="8743950" cy="4662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751448" y="6484944"/>
            <a:ext cx="392555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84" r:id="rId1"/>
    <p:sldLayoutId id="2147486285" r:id="rId2"/>
    <p:sldLayoutId id="2147486286" r:id="rId3"/>
    <p:sldLayoutId id="2147486287" r:id="rId4"/>
    <p:sldLayoutId id="2147486288" r:id="rId5"/>
    <p:sldLayoutId id="2147486289" r:id="rId6"/>
    <p:sldLayoutId id="2147486290" r:id="rId7"/>
    <p:sldLayoutId id="2147486291" r:id="rId8"/>
    <p:sldLayoutId id="2147486292" r:id="rId9"/>
    <p:sldLayoutId id="2147486293" r:id="rId10"/>
    <p:sldLayoutId id="2147486294" r:id="rId11"/>
    <p:sldLayoutId id="2147486295" r:id="rId12"/>
    <p:sldLayoutId id="2147486296" r:id="rId13"/>
    <p:sldLayoutId id="2147486297" r:id="rId14"/>
    <p:sldLayoutId id="2147486298" r:id="rId15"/>
    <p:sldLayoutId id="2147486299" r:id="rId16"/>
    <p:sldLayoutId id="2147486300" r:id="rId17"/>
    <p:sldLayoutId id="2147486301" r:id="rId18"/>
    <p:sldLayoutId id="2147486302" r:id="rId19"/>
    <p:sldLayoutId id="2147486303" r:id="rId20"/>
    <p:sldLayoutId id="2147486304" r:id="rId21"/>
    <p:sldLayoutId id="2147486305" r:id="rId22"/>
    <p:sldLayoutId id="2147486306" r:id="rId23"/>
    <p:sldLayoutId id="2147486307" r:id="rId24"/>
    <p:sldLayoutId id="2147486308" r:id="rId25"/>
    <p:sldLayoutId id="2147486309" r:id="rId26"/>
    <p:sldLayoutId id="2147486310" r:id="rId27"/>
    <p:sldLayoutId id="2147486311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0" i="0" kern="1200" spc="225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26" Type="http://schemas.openxmlformats.org/officeDocument/2006/relationships/customXml" Target="../ink/ink15.xml"/><Relationship Id="rId3" Type="http://schemas.openxmlformats.org/officeDocument/2006/relationships/customXml" Target="../ink/ink1.xml"/><Relationship Id="rId21" Type="http://schemas.openxmlformats.org/officeDocument/2006/relationships/customXml" Target="../ink/ink12.xml"/><Relationship Id="rId34" Type="http://schemas.openxmlformats.org/officeDocument/2006/relationships/image" Target="../media/image43.emf"/><Relationship Id="rId7" Type="http://schemas.openxmlformats.org/officeDocument/2006/relationships/customXml" Target="../ink/ink3.xml"/><Relationship Id="rId12" Type="http://schemas.openxmlformats.org/officeDocument/2006/relationships/image" Target="../media/image36.emf"/><Relationship Id="rId17" Type="http://schemas.openxmlformats.org/officeDocument/2006/relationships/customXml" Target="../ink/ink8.xml"/><Relationship Id="rId25" Type="http://schemas.openxmlformats.org/officeDocument/2006/relationships/image" Target="../media/image40.emf"/><Relationship Id="rId33" Type="http://schemas.openxmlformats.org/officeDocument/2006/relationships/customXml" Target="../ink/ink20.xml"/><Relationship Id="rId2" Type="http://schemas.openxmlformats.org/officeDocument/2006/relationships/image" Target="../media/image25.emf"/><Relationship Id="rId16" Type="http://schemas.openxmlformats.org/officeDocument/2006/relationships/image" Target="../media/image38.emf"/><Relationship Id="rId20" Type="http://schemas.openxmlformats.org/officeDocument/2006/relationships/customXml" Target="../ink/ink11.xml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3.emf"/><Relationship Id="rId11" Type="http://schemas.openxmlformats.org/officeDocument/2006/relationships/customXml" Target="../ink/ink5.xml"/><Relationship Id="rId24" Type="http://schemas.openxmlformats.org/officeDocument/2006/relationships/customXml" Target="../ink/ink14.xml"/><Relationship Id="rId32" Type="http://schemas.openxmlformats.org/officeDocument/2006/relationships/image" Target="../media/image42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3.xml"/><Relationship Id="rId28" Type="http://schemas.openxmlformats.org/officeDocument/2006/relationships/customXml" Target="../ink/ink16.xml"/><Relationship Id="rId10" Type="http://schemas.openxmlformats.org/officeDocument/2006/relationships/image" Target="../media/image35.emf"/><Relationship Id="rId19" Type="http://schemas.openxmlformats.org/officeDocument/2006/relationships/customXml" Target="../ink/ink10.xml"/><Relationship Id="rId31" Type="http://schemas.openxmlformats.org/officeDocument/2006/relationships/customXml" Target="../ink/ink19.xml"/><Relationship Id="rId4" Type="http://schemas.openxmlformats.org/officeDocument/2006/relationships/image" Target="../media/image32.emf"/><Relationship Id="rId9" Type="http://schemas.openxmlformats.org/officeDocument/2006/relationships/customXml" Target="../ink/ink4.xml"/><Relationship Id="rId14" Type="http://schemas.openxmlformats.org/officeDocument/2006/relationships/image" Target="../media/image37.emf"/><Relationship Id="rId22" Type="http://schemas.openxmlformats.org/officeDocument/2006/relationships/image" Target="../media/image39.emf"/><Relationship Id="rId27" Type="http://schemas.openxmlformats.org/officeDocument/2006/relationships/image" Target="../media/image41.emf"/><Relationship Id="rId30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1B8BA796-7A43-4D56-8DF7-987BCF183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hape 124">
            <a:extLst>
              <a:ext uri="{FF2B5EF4-FFF2-40B4-BE49-F238E27FC236}">
                <a16:creationId xmlns:a16="http://schemas.microsoft.com/office/drawing/2014/main" id="{7DEFF907-01A3-400E-BCA1-022D43C0BD2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712916" y="2501902"/>
            <a:ext cx="6018847" cy="2479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GB" altLang="en-US" dirty="0">
                <a:solidFill>
                  <a:schemeClr val="bg1"/>
                </a:solidFill>
              </a:rPr>
              <a:t>Essex Local Delivery Pilot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Tackling physical inactivity across Essex</a:t>
            </a:r>
            <a:endParaRPr lang="en-US" altLang="en-US" sz="3600" dirty="0"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D5363-8FD3-4DAF-82E4-ABC7D48C7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997E989-D798-4C62-8E93-3D2D613C2488}" type="slidenum">
              <a:rPr lang="en-US">
                <a:solidFill>
                  <a:srgbClr val="FFFFFF"/>
                </a:solidFill>
                <a:latin typeface="Segoe UI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srgbClr val="FFFFFF"/>
              </a:solidFill>
              <a:latin typeface="Segoe UI"/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AA3E3-7998-4A8A-8AED-B9E026D59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42" y="382399"/>
            <a:ext cx="8392483" cy="6294058"/>
          </a:xfrm>
          <a:prstGeom prst="rect">
            <a:avLst/>
          </a:prstGeom>
          <a:solidFill>
            <a:srgbClr val="EEB000"/>
          </a:solidFill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9187476-A6F3-46A6-9513-F68D59A26579}"/>
              </a:ext>
            </a:extLst>
          </p:cNvPr>
          <p:cNvSpPr>
            <a:spLocks noChangeAspect="1"/>
          </p:cNvSpPr>
          <p:nvPr/>
        </p:nvSpPr>
        <p:spPr>
          <a:xfrm>
            <a:off x="-176938" y="181543"/>
            <a:ext cx="3327435" cy="14246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rgbClr val="FF339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350" kern="0" dirty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9" name="Title 31">
            <a:extLst>
              <a:ext uri="{FF2B5EF4-FFF2-40B4-BE49-F238E27FC236}">
                <a16:creationId xmlns:a16="http://schemas.microsoft.com/office/drawing/2014/main" id="{C44DFFF5-85B9-42CB-91EB-0FAB674E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" y="1179"/>
            <a:ext cx="3062478" cy="1592744"/>
          </a:xfrm>
        </p:spPr>
        <p:txBody>
          <a:bodyPr/>
          <a:lstStyle/>
          <a:p>
            <a:r>
              <a:rPr lang="en-US" sz="2700" b="1" dirty="0">
                <a:latin typeface="+mn-lt"/>
              </a:rPr>
              <a:t>Essex LDP Whole System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F39A80-050E-43B3-BDB6-7234009A32A9}"/>
                  </a:ext>
                </a:extLst>
              </p14:cNvPr>
              <p14:cNvContentPartPr/>
              <p14:nvPr/>
            </p14:nvContentPartPr>
            <p14:xfrm>
              <a:off x="1724895" y="4211156"/>
              <a:ext cx="270" cy="27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F39A80-050E-43B3-BDB6-7234009A3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4395" y="4130156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06CD2F5-125C-4C08-A5A8-032ECF6D5111}"/>
                  </a:ext>
                </a:extLst>
              </p14:cNvPr>
              <p14:cNvContentPartPr/>
              <p14:nvPr/>
            </p14:nvContentPartPr>
            <p14:xfrm>
              <a:off x="2635875" y="4502756"/>
              <a:ext cx="20790" cy="1917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06CD2F5-125C-4C08-A5A8-032ECF6D51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2108" y="4396256"/>
                <a:ext cx="127966" cy="231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FB07AF4-FC28-4F76-85FE-690307062A51}"/>
                  </a:ext>
                </a:extLst>
              </p14:cNvPr>
              <p14:cNvContentPartPr/>
              <p14:nvPr/>
            </p14:nvContentPartPr>
            <p14:xfrm>
              <a:off x="2474955" y="5419406"/>
              <a:ext cx="601560" cy="77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FB07AF4-FC28-4F76-85FE-690307062A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0955" y="5311904"/>
                <a:ext cx="709200" cy="292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B4BBDA-7516-4FF7-9158-10A3DA556149}"/>
                  </a:ext>
                </a:extLst>
              </p14:cNvPr>
              <p14:cNvContentPartPr/>
              <p14:nvPr/>
            </p14:nvContentPartPr>
            <p14:xfrm>
              <a:off x="2904795" y="5451536"/>
              <a:ext cx="320490" cy="7749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B4BBDA-7516-4FF7-9158-10A3DA5561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50840" y="5343911"/>
                <a:ext cx="428039" cy="292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29E7364-C7A3-4E91-8BB3-17BB366A6CA3}"/>
                  </a:ext>
                </a:extLst>
              </p14:cNvPr>
              <p14:cNvContentPartPr/>
              <p14:nvPr/>
            </p14:nvContentPartPr>
            <p14:xfrm>
              <a:off x="2571345" y="5507426"/>
              <a:ext cx="481680" cy="1161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29E7364-C7A3-4E91-8BB3-17BB366A6C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17345" y="5398582"/>
                <a:ext cx="589320" cy="228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B4EB971-E1B8-4853-9877-8600C67F612D}"/>
                  </a:ext>
                </a:extLst>
              </p14:cNvPr>
              <p14:cNvContentPartPr/>
              <p14:nvPr/>
            </p14:nvContentPartPr>
            <p14:xfrm>
              <a:off x="2603745" y="5492036"/>
              <a:ext cx="568080" cy="383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B4EB971-E1B8-4853-9877-8600C67F612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49745" y="5384541"/>
                <a:ext cx="675720" cy="252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2B34B6E-0D73-4C16-9428-B28BF8A1459B}"/>
                  </a:ext>
                </a:extLst>
              </p14:cNvPr>
              <p14:cNvContentPartPr/>
              <p14:nvPr/>
            </p14:nvContentPartPr>
            <p14:xfrm>
              <a:off x="2753595" y="5486096"/>
              <a:ext cx="270" cy="27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2B34B6E-0D73-4C16-9428-B28BF8A1459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13095" y="5405096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D39DC62-7C37-4CE1-A3D5-0B2A769CC32F}"/>
                  </a:ext>
                </a:extLst>
              </p14:cNvPr>
              <p14:cNvContentPartPr/>
              <p14:nvPr/>
            </p14:nvContentPartPr>
            <p14:xfrm>
              <a:off x="2753595" y="5486096"/>
              <a:ext cx="270" cy="27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D39DC62-7C37-4CE1-A3D5-0B2A769CC32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13095" y="5405096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B62FF0F-E95E-4D17-82FA-25826218E538}"/>
                  </a:ext>
                </a:extLst>
              </p14:cNvPr>
              <p14:cNvContentPartPr/>
              <p14:nvPr/>
            </p14:nvContentPartPr>
            <p14:xfrm>
              <a:off x="2818125" y="5475566"/>
              <a:ext cx="270" cy="27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B62FF0F-E95E-4D17-82FA-25826218E5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625" y="5394566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B4880E8-BC1E-42D5-8DF6-FA3965A23F39}"/>
                  </a:ext>
                </a:extLst>
              </p14:cNvPr>
              <p14:cNvContentPartPr/>
              <p14:nvPr/>
            </p14:nvContentPartPr>
            <p14:xfrm>
              <a:off x="2818125" y="5464496"/>
              <a:ext cx="270" cy="27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B4880E8-BC1E-42D5-8DF6-FA3965A23F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625" y="5383496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E49DB32-0E1C-4F20-82C2-CF35506C37DC}"/>
                  </a:ext>
                </a:extLst>
              </p14:cNvPr>
              <p14:cNvContentPartPr/>
              <p14:nvPr/>
            </p14:nvContentPartPr>
            <p14:xfrm>
              <a:off x="2818125" y="5464496"/>
              <a:ext cx="270" cy="27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E49DB32-0E1C-4F20-82C2-CF35506C37D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7625" y="5383496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7591EF6-1283-4D04-ADBF-A64DE4A44A23}"/>
                  </a:ext>
                </a:extLst>
              </p14:cNvPr>
              <p14:cNvContentPartPr/>
              <p14:nvPr/>
            </p14:nvContentPartPr>
            <p14:xfrm>
              <a:off x="2989305" y="5464496"/>
              <a:ext cx="11070" cy="27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7591EF6-1283-4D04-ADBF-A64DE4A44A2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5740" y="5383496"/>
                <a:ext cx="117842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47E1C41-431E-4F86-8979-3E1D49259AD2}"/>
                  </a:ext>
                </a:extLst>
              </p14:cNvPr>
              <p14:cNvContentPartPr/>
              <p14:nvPr/>
            </p14:nvContentPartPr>
            <p14:xfrm>
              <a:off x="3160755" y="5486096"/>
              <a:ext cx="270" cy="27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47E1C41-431E-4F86-8979-3E1D49259A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20255" y="5405096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3E30B14-944F-48F5-8242-469BBC96C290}"/>
                  </a:ext>
                </a:extLst>
              </p14:cNvPr>
              <p14:cNvContentPartPr/>
              <p14:nvPr/>
            </p14:nvContentPartPr>
            <p14:xfrm>
              <a:off x="2739285" y="5432096"/>
              <a:ext cx="571860" cy="11853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3E30B14-944F-48F5-8242-469BBC96C29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85302" y="5324341"/>
                <a:ext cx="679466" cy="3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B4876E5-A8FF-49DF-99E3-A674EF95B8D9}"/>
                  </a:ext>
                </a:extLst>
              </p14:cNvPr>
              <p14:cNvContentPartPr/>
              <p14:nvPr/>
            </p14:nvContentPartPr>
            <p14:xfrm>
              <a:off x="2438775" y="5518496"/>
              <a:ext cx="4590" cy="27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B4876E5-A8FF-49DF-99E3-A674EF95B8D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5813" y="5437496"/>
                <a:ext cx="1101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5E8BAAE-338A-4404-88AA-C1C8DF880C25}"/>
                  </a:ext>
                </a:extLst>
              </p14:cNvPr>
              <p14:cNvContentPartPr/>
              <p14:nvPr/>
            </p14:nvContentPartPr>
            <p14:xfrm>
              <a:off x="2299455" y="5475566"/>
              <a:ext cx="4590" cy="27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5E8BAAE-338A-4404-88AA-C1C8DF880C2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46493" y="5394566"/>
                <a:ext cx="1101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1FE1D14-2DB9-46ED-8DFB-DD3A4476C819}"/>
                  </a:ext>
                </a:extLst>
              </p14:cNvPr>
              <p14:cNvContentPartPr/>
              <p14:nvPr/>
            </p14:nvContentPartPr>
            <p14:xfrm>
              <a:off x="2132055" y="5400506"/>
              <a:ext cx="270" cy="27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1FE1D14-2DB9-46ED-8DFB-DD3A4476C81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91555" y="5319506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7FEA099-BDB9-4B5B-9381-4A6D153FC621}"/>
                  </a:ext>
                </a:extLst>
              </p14:cNvPr>
              <p14:cNvContentPartPr/>
              <p14:nvPr/>
            </p14:nvContentPartPr>
            <p14:xfrm>
              <a:off x="1842885" y="4275146"/>
              <a:ext cx="270" cy="27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7FEA099-BDB9-4B5B-9381-4A6D153FC6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02385" y="4194146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2976D33-43F5-452F-AB20-A12AF61B44F1}"/>
                  </a:ext>
                </a:extLst>
              </p14:cNvPr>
              <p14:cNvContentPartPr/>
              <p14:nvPr/>
            </p14:nvContentPartPr>
            <p14:xfrm>
              <a:off x="2464425" y="5507426"/>
              <a:ext cx="696060" cy="113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2976D33-43F5-452F-AB20-A12AF61B44F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10439" y="5401113"/>
                <a:ext cx="803672" cy="223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4A2D6BF-635B-4E99-8F03-E07819D7C5C7}"/>
                  </a:ext>
                </a:extLst>
              </p14:cNvPr>
              <p14:cNvContentPartPr/>
              <p14:nvPr/>
            </p14:nvContentPartPr>
            <p14:xfrm>
              <a:off x="2111805" y="5808024"/>
              <a:ext cx="627480" cy="6993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4A2D6BF-635B-4E99-8F03-E07819D7C5C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57805" y="5700439"/>
                <a:ext cx="735120" cy="2847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67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1853-F3F9-4FE2-B79E-9283ED6F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2FA6F9-5ECD-4EE6-8CC8-023DCB86ED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r="1742"/>
          <a:stretch>
            <a:fillRect/>
          </a:stretch>
        </p:blipFill>
        <p:spPr>
          <a:xfrm>
            <a:off x="1674687" y="186042"/>
            <a:ext cx="6215289" cy="654353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1A60F-C086-4ECE-9A57-1B6D4DC4C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8349AE-B858-4C53-A3FB-8F6AACB9741C}"/>
              </a:ext>
            </a:extLst>
          </p:cNvPr>
          <p:cNvSpPr txBox="1"/>
          <p:nvPr/>
        </p:nvSpPr>
        <p:spPr>
          <a:xfrm>
            <a:off x="2282483" y="322860"/>
            <a:ext cx="45790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LATEST LDP NEWS 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A708C2E-2291-4F75-AF50-BC212636E76B}"/>
              </a:ext>
            </a:extLst>
          </p:cNvPr>
          <p:cNvSpPr txBox="1">
            <a:spLocks/>
          </p:cNvSpPr>
          <p:nvPr/>
        </p:nvSpPr>
        <p:spPr>
          <a:xfrm>
            <a:off x="589280" y="1178560"/>
            <a:ext cx="7894320" cy="524049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Extended to 2025 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New evaluation consortium appointed headed up by University of Essex 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Six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month process evaluation (April – September)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New LDP plans and implementation groups and networks for </a:t>
            </a: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Basildon, Colchester, and Tendring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New micro-grants scheme about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to be tested in our three pilot areas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(grants up to £2500 to stimulate social movements and ABCD) 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New data and insight team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New comms strategy 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Tested 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a new summer holiday hunger and physical activity programme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Action Research ‘Test and Learn’ report – 17 different interventions</a:t>
            </a:r>
          </a:p>
          <a:p>
            <a:pPr marL="557213" marR="0" lvl="1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557213" marR="0" lvl="1" indent="-214313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342900" marR="0" lvl="1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9FCFD-619E-4761-96A5-A9E4DF45B1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88" y="6419050"/>
            <a:ext cx="343257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8FE5-4B72-4918-9694-3E9D8A57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Sport England LDP Programme</a:t>
            </a:r>
          </a:p>
        </p:txBody>
      </p:sp>
      <p:pic>
        <p:nvPicPr>
          <p:cNvPr id="2056" name="Content Placeholder 2055">
            <a:extLst>
              <a:ext uri="{FF2B5EF4-FFF2-40B4-BE49-F238E27FC236}">
                <a16:creationId xmlns:a16="http://schemas.microsoft.com/office/drawing/2014/main" id="{2B3C9374-2F13-4E36-8A36-444F6379E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280" y="1279525"/>
            <a:ext cx="8229600" cy="50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7094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91"/>
            <a:ext cx="3027759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3"/>
            <a:ext cx="1141809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4"/>
            <a:ext cx="1202540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11" y="6096000"/>
            <a:ext cx="745301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4A715-3E1E-4D98-903E-5C2C64A1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122" y="360534"/>
            <a:ext cx="2508015" cy="46183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/>
            <a:r>
              <a:rPr lang="en-US" sz="2600" dirty="0">
                <a:solidFill>
                  <a:srgbClr val="EBEBEB"/>
                </a:solidFill>
              </a:rPr>
              <a:t>PHYSICAL </a:t>
            </a: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r>
              <a:rPr lang="en-US" sz="2600" dirty="0">
                <a:solidFill>
                  <a:srgbClr val="EBEBEB"/>
                </a:solidFill>
              </a:rPr>
              <a:t>“PHYSICAL ACTIVITY IS NOT JUST ABOUT ORGANISED COMMUNITY LEISURE”</a:t>
            </a:r>
            <a:br>
              <a:rPr lang="en-US" sz="2600" dirty="0">
                <a:solidFill>
                  <a:srgbClr val="EBEBEB"/>
                </a:solidFill>
              </a:rPr>
            </a:br>
            <a:r>
              <a:rPr lang="en-US" sz="2600" dirty="0">
                <a:solidFill>
                  <a:srgbClr val="EBEBEB"/>
                </a:solidFill>
              </a:rPr>
              <a:t>Dr William Bird</a:t>
            </a: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Opportunities to be more active</a:t>
            </a: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000" dirty="0">
                <a:solidFill>
                  <a:srgbClr val="EBEBEB"/>
                </a:solidFill>
              </a:rPr>
              <a:t>*source: Intelligent Health, 2019</a:t>
            </a:r>
            <a:endParaRPr lang="en-US" sz="1000" b="0" i="0" kern="1200" dirty="0">
              <a:solidFill>
                <a:srgbClr val="EBEBEB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685" y="639905"/>
            <a:ext cx="5186748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913BF5E-5D6D-4232-9371-0449EAD3AC57}"/>
              </a:ext>
            </a:extLst>
          </p:cNvPr>
          <p:cNvGraphicFramePr>
            <a:graphicFrameLocks/>
          </p:cNvGraphicFramePr>
          <p:nvPr/>
        </p:nvGraphicFramePr>
        <p:xfrm>
          <a:off x="716544" y="965143"/>
          <a:ext cx="4706688" cy="493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4227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4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CF41A4-BD30-481F-9298-1E164D962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12" y="1169920"/>
            <a:ext cx="4031999" cy="490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8349AE-B858-4C53-A3FB-8F6AACB9741C}"/>
              </a:ext>
            </a:extLst>
          </p:cNvPr>
          <p:cNvSpPr txBox="1"/>
          <p:nvPr/>
        </p:nvSpPr>
        <p:spPr>
          <a:xfrm>
            <a:off x="2282485" y="322864"/>
            <a:ext cx="45790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50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THE ESSEX CONTEXT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A708C2E-2291-4F75-AF50-BC212636E76B}"/>
              </a:ext>
            </a:extLst>
          </p:cNvPr>
          <p:cNvSpPr txBox="1">
            <a:spLocks/>
          </p:cNvSpPr>
          <p:nvPr/>
        </p:nvSpPr>
        <p:spPr>
          <a:xfrm>
            <a:off x="0" y="1856781"/>
            <a:ext cx="5940000" cy="383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404040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/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LARGE TWO TIER COUNTY </a:t>
            </a:r>
          </a:p>
          <a:p>
            <a:pPr marL="257175" indent="-257175" defTabSz="685800"/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WHOLE SYSTEM CHANGE APPROACH </a:t>
            </a:r>
          </a:p>
          <a:p>
            <a:pPr marL="0" indent="0" defTabSz="685800">
              <a:buNone/>
            </a:pP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ALREADY STARTED </a:t>
            </a:r>
          </a:p>
          <a:p>
            <a:pPr marL="257175" indent="-257175" defTabSz="685800"/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DIFFERENT PLACES, DIFFERENT </a:t>
            </a:r>
          </a:p>
          <a:p>
            <a:pPr marL="0" indent="0" defTabSz="685800">
              <a:buNone/>
            </a:pP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    CHALLENGES</a:t>
            </a:r>
          </a:p>
          <a:p>
            <a:pPr marL="557213" lvl="1" indent="-214313" defTabSz="685800"/>
            <a:r>
              <a:rPr lang="en-GB" sz="2100" dirty="0">
                <a:solidFill>
                  <a:prstClr val="white"/>
                </a:solidFill>
                <a:latin typeface="Calibri" panose="020F0502020204030204"/>
              </a:rPr>
              <a:t>Long-term coastal deprivation </a:t>
            </a:r>
          </a:p>
          <a:p>
            <a:pPr marL="557213" lvl="1" indent="-214313" defTabSz="685800"/>
            <a:r>
              <a:rPr lang="en-GB" sz="2100" dirty="0">
                <a:solidFill>
                  <a:prstClr val="white"/>
                </a:solidFill>
                <a:latin typeface="Calibri" panose="020F0502020204030204"/>
              </a:rPr>
              <a:t>Poor urban design post World War II</a:t>
            </a:r>
          </a:p>
          <a:p>
            <a:pPr marL="557213" lvl="1" indent="-214313" defTabSz="685800"/>
            <a:r>
              <a:rPr lang="en-GB" sz="2100" dirty="0">
                <a:solidFill>
                  <a:prstClr val="white"/>
                </a:solidFill>
                <a:latin typeface="Calibri" panose="020F0502020204030204"/>
              </a:rPr>
              <a:t>New housing putting pressures on</a:t>
            </a:r>
          </a:p>
          <a:p>
            <a:pPr marL="342900" lvl="1" indent="0" defTabSz="685800">
              <a:buNone/>
            </a:pPr>
            <a:r>
              <a:rPr lang="en-GB" sz="2100" dirty="0">
                <a:solidFill>
                  <a:prstClr val="white"/>
                </a:solidFill>
                <a:latin typeface="Calibri" panose="020F0502020204030204"/>
              </a:rPr>
              <a:t>services </a:t>
            </a:r>
            <a:endParaRPr lang="en-GB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marL="557213" lvl="1" indent="-214313" defTabSz="685800"/>
            <a:endParaRPr lang="en-GB" sz="2100" dirty="0">
              <a:solidFill>
                <a:prstClr val="white"/>
              </a:solidFill>
              <a:latin typeface="Calibri" panose="020F0502020204030204"/>
            </a:endParaRPr>
          </a:p>
          <a:p>
            <a:pPr marL="557213" lvl="1" indent="-214313" defTabSz="685800"/>
            <a:endParaRPr lang="en-GB" sz="2100" dirty="0">
              <a:solidFill>
                <a:prstClr val="white"/>
              </a:solidFill>
              <a:latin typeface="Calibri" panose="020F0502020204030204"/>
            </a:endParaRPr>
          </a:p>
          <a:p>
            <a:pPr marL="342900" lvl="1" indent="0" defTabSz="685800">
              <a:buNone/>
            </a:pPr>
            <a:endParaRPr lang="en-GB" sz="21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C9FCFD-619E-4761-96A5-A9E4DF45B1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89" y="6419050"/>
            <a:ext cx="343257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F9C496C-DA84-4CE9-94B8-788C82971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CFBE48-F73F-4B6F-941A-912D59CE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Inactivity levels, Deprivation, and economic cost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F0A55-CA93-473E-91DF-8B2DEECBC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49" y="2127232"/>
            <a:ext cx="8347903" cy="37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997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Up 5">
            <a:extLst>
              <a:ext uri="{FF2B5EF4-FFF2-40B4-BE49-F238E27FC236}">
                <a16:creationId xmlns:a16="http://schemas.microsoft.com/office/drawing/2014/main" id="{B1C29B65-04D6-408D-95CA-03961775C394}"/>
              </a:ext>
            </a:extLst>
          </p:cNvPr>
          <p:cNvSpPr/>
          <p:nvPr/>
        </p:nvSpPr>
        <p:spPr>
          <a:xfrm>
            <a:off x="2623931" y="1581187"/>
            <a:ext cx="3896139" cy="3035738"/>
          </a:xfrm>
          <a:prstGeom prst="upArrow">
            <a:avLst/>
          </a:prstGeom>
          <a:solidFill>
            <a:srgbClr val="EB67D2"/>
          </a:solidFill>
          <a:ln w="76200">
            <a:solidFill>
              <a:srgbClr val="C11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60A7D7BA-278A-4A7C-8F31-B30313AD3F57}"/>
              </a:ext>
            </a:extLst>
          </p:cNvPr>
          <p:cNvSpPr/>
          <p:nvPr/>
        </p:nvSpPr>
        <p:spPr>
          <a:xfrm>
            <a:off x="2615211" y="4767155"/>
            <a:ext cx="4232731" cy="953019"/>
          </a:xfrm>
          <a:prstGeom prst="round2SameRect">
            <a:avLst/>
          </a:prstGeom>
          <a:solidFill>
            <a:srgbClr val="7EEE93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solidFill>
                <a:prstClr val="white"/>
              </a:solidFill>
              <a:latin typeface="Tw Cen MT" panose="020B0602020104020603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white"/>
                </a:solidFill>
                <a:latin typeface="Tw Cen MT" panose="020B0602020104020603" pitchFamily="34" charset="0"/>
              </a:rPr>
              <a:t>WHOLE SYSTEM CHANGE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solidFill>
                <a:prstClr val="white"/>
              </a:solidFill>
              <a:latin typeface="Tw Cen MT" panose="020B0602020104020603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A2E09227-1CDD-4925-A2B4-9EFBA2B19227}"/>
              </a:ext>
            </a:extLst>
          </p:cNvPr>
          <p:cNvSpPr/>
          <p:nvPr/>
        </p:nvSpPr>
        <p:spPr>
          <a:xfrm>
            <a:off x="2037523" y="1362055"/>
            <a:ext cx="5019260" cy="812133"/>
          </a:xfrm>
          <a:prstGeom prst="flowChartPunchedTape">
            <a:avLst/>
          </a:prstGeom>
          <a:solidFill>
            <a:srgbClr val="7EEE93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Wave1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7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58D127-7A26-44DC-9450-0DF4849B92B9}"/>
              </a:ext>
            </a:extLst>
          </p:cNvPr>
          <p:cNvSpPr/>
          <p:nvPr/>
        </p:nvSpPr>
        <p:spPr>
          <a:xfrm rot="21354039">
            <a:off x="2152479" y="1458393"/>
            <a:ext cx="97726" cy="4311573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AD9BD4-483E-46BC-9184-92B5FA262CF4}"/>
              </a:ext>
            </a:extLst>
          </p:cNvPr>
          <p:cNvSpPr/>
          <p:nvPr/>
        </p:nvSpPr>
        <p:spPr>
          <a:xfrm rot="253592">
            <a:off x="6911911" y="1416597"/>
            <a:ext cx="93950" cy="4312337"/>
          </a:xfrm>
          <a:prstGeom prst="round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226B2E-DE93-410A-B161-2DDFF9409F35}"/>
              </a:ext>
            </a:extLst>
          </p:cNvPr>
          <p:cNvSpPr/>
          <p:nvPr/>
        </p:nvSpPr>
        <p:spPr>
          <a:xfrm rot="21222898">
            <a:off x="206861" y="1969785"/>
            <a:ext cx="1465779" cy="769780"/>
          </a:xfrm>
          <a:prstGeom prst="roundRect">
            <a:avLst/>
          </a:prstGeom>
          <a:solidFill>
            <a:srgbClr val="EB67D2"/>
          </a:solidFill>
          <a:ln w="76200">
            <a:solidFill>
              <a:srgbClr val="C11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prstClr val="white"/>
                </a:solidFill>
                <a:latin typeface="Tw Cen MT" panose="020B0602020104020603" pitchFamily="34" charset="0"/>
              </a:rPr>
              <a:t>Asset Based Community Development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C8FBED-9FE5-4349-99CF-8A01D392826F}"/>
              </a:ext>
            </a:extLst>
          </p:cNvPr>
          <p:cNvSpPr/>
          <p:nvPr/>
        </p:nvSpPr>
        <p:spPr>
          <a:xfrm rot="21260078">
            <a:off x="367835" y="2837624"/>
            <a:ext cx="1465779" cy="769780"/>
          </a:xfrm>
          <a:prstGeom prst="roundRect">
            <a:avLst/>
          </a:prstGeom>
          <a:solidFill>
            <a:srgbClr val="EB67D2"/>
          </a:solidFill>
          <a:ln w="76200">
            <a:solidFill>
              <a:srgbClr val="C11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prstClr val="white"/>
                </a:solidFill>
                <a:latin typeface="Tw Cen MT" panose="020B0602020104020603" pitchFamily="34" charset="0"/>
              </a:rPr>
              <a:t>Realign Systems Budgets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7D14C6-AB3A-4A1E-95C0-66428E16F5A8}"/>
              </a:ext>
            </a:extLst>
          </p:cNvPr>
          <p:cNvSpPr/>
          <p:nvPr/>
        </p:nvSpPr>
        <p:spPr>
          <a:xfrm rot="21242050">
            <a:off x="482060" y="3735147"/>
            <a:ext cx="1465779" cy="769780"/>
          </a:xfrm>
          <a:prstGeom prst="roundRect">
            <a:avLst/>
          </a:prstGeom>
          <a:solidFill>
            <a:srgbClr val="EB67D2"/>
          </a:solidFill>
          <a:ln w="76200">
            <a:solidFill>
              <a:srgbClr val="C11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prstClr val="white"/>
                </a:solidFill>
                <a:latin typeface="Tw Cen MT" panose="020B0602020104020603" pitchFamily="34" charset="0"/>
              </a:rPr>
              <a:t>Engage Unusual Suspects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E68E6D-B996-46A4-9595-B98BA2F4B4D9}"/>
              </a:ext>
            </a:extLst>
          </p:cNvPr>
          <p:cNvSpPr/>
          <p:nvPr/>
        </p:nvSpPr>
        <p:spPr>
          <a:xfrm rot="21218438">
            <a:off x="628433" y="4636539"/>
            <a:ext cx="1465779" cy="769780"/>
          </a:xfrm>
          <a:prstGeom prst="roundRect">
            <a:avLst/>
          </a:prstGeom>
          <a:solidFill>
            <a:srgbClr val="EB67D2"/>
          </a:solidFill>
          <a:ln w="76200">
            <a:solidFill>
              <a:srgbClr val="C11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prstClr val="white"/>
                </a:solidFill>
                <a:latin typeface="Tw Cen MT" panose="020B0602020104020603" pitchFamily="34" charset="0"/>
              </a:rPr>
              <a:t>Robust Evaluation and Sharing Learning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EFE8C0-F578-48F6-A886-E620BABD23A1}"/>
              </a:ext>
            </a:extLst>
          </p:cNvPr>
          <p:cNvSpPr/>
          <p:nvPr/>
        </p:nvSpPr>
        <p:spPr>
          <a:xfrm rot="473324">
            <a:off x="7602998" y="2007442"/>
            <a:ext cx="1356401" cy="555885"/>
          </a:xfrm>
          <a:prstGeom prst="roundRect">
            <a:avLst/>
          </a:prstGeom>
          <a:solidFill>
            <a:srgbClr val="EB67D2"/>
          </a:solidFill>
          <a:ln w="76200">
            <a:solidFill>
              <a:srgbClr val="C11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Co-Production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AD6A96-C310-42CC-89EE-6B7B51F4B780}"/>
              </a:ext>
            </a:extLst>
          </p:cNvPr>
          <p:cNvSpPr/>
          <p:nvPr/>
        </p:nvSpPr>
        <p:spPr>
          <a:xfrm rot="510504">
            <a:off x="7505303" y="2702252"/>
            <a:ext cx="1356401" cy="555885"/>
          </a:xfrm>
          <a:prstGeom prst="roundRect">
            <a:avLst/>
          </a:prstGeom>
          <a:solidFill>
            <a:srgbClr val="EB67D2"/>
          </a:solidFill>
          <a:ln w="76200">
            <a:solidFill>
              <a:srgbClr val="C11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Social Movements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AAD297-71A2-40BA-AB3B-27E1E32114AA}"/>
              </a:ext>
            </a:extLst>
          </p:cNvPr>
          <p:cNvSpPr/>
          <p:nvPr/>
        </p:nvSpPr>
        <p:spPr>
          <a:xfrm rot="492476">
            <a:off x="7372945" y="3393532"/>
            <a:ext cx="1356401" cy="555884"/>
          </a:xfrm>
          <a:prstGeom prst="roundRect">
            <a:avLst/>
          </a:prstGeom>
          <a:solidFill>
            <a:srgbClr val="EB67D2"/>
          </a:solidFill>
          <a:ln w="76200">
            <a:solidFill>
              <a:srgbClr val="C11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Shared Visions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403630-EF62-4A55-9036-01D84F934DC6}"/>
              </a:ext>
            </a:extLst>
          </p:cNvPr>
          <p:cNvSpPr/>
          <p:nvPr/>
        </p:nvSpPr>
        <p:spPr>
          <a:xfrm rot="468864">
            <a:off x="7248358" y="4077127"/>
            <a:ext cx="1356401" cy="555885"/>
          </a:xfrm>
          <a:prstGeom prst="roundRect">
            <a:avLst/>
          </a:prstGeom>
          <a:solidFill>
            <a:srgbClr val="EB67D2"/>
          </a:solidFill>
          <a:ln w="76200">
            <a:solidFill>
              <a:srgbClr val="C11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Distributed Leadership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10A6F8-5282-4127-A3A3-D07AE29964B0}"/>
              </a:ext>
            </a:extLst>
          </p:cNvPr>
          <p:cNvSpPr txBox="1"/>
          <p:nvPr/>
        </p:nvSpPr>
        <p:spPr>
          <a:xfrm>
            <a:off x="2226365" y="1559248"/>
            <a:ext cx="4830417" cy="4847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700" b="1" dirty="0">
                <a:solidFill>
                  <a:prstClr val="white"/>
                </a:solidFill>
                <a:latin typeface="Tw Cen MT" panose="020B0602020104020603" pitchFamily="34" charset="0"/>
                <a:ea typeface="+mn-ea"/>
              </a:rPr>
              <a:t>Increase Physical Activity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8FF935-4678-487E-9245-E0BCE39A46E1}"/>
              </a:ext>
            </a:extLst>
          </p:cNvPr>
          <p:cNvSpPr txBox="1"/>
          <p:nvPr/>
        </p:nvSpPr>
        <p:spPr>
          <a:xfrm>
            <a:off x="3754895" y="2215173"/>
            <a:ext cx="1597593" cy="923330"/>
          </a:xfrm>
          <a:prstGeom prst="rect">
            <a:avLst/>
          </a:prstGeom>
          <a:solidFill>
            <a:srgbClr val="EB67D2"/>
          </a:solidFill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white"/>
                </a:solidFill>
                <a:latin typeface="Tw Cen MT" panose="020B0602020104020603" pitchFamily="34" charset="0"/>
                <a:ea typeface="+mn-ea"/>
              </a:rPr>
              <a:t>Families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white"/>
                </a:solidFill>
                <a:latin typeface="Tw Cen MT" panose="020B0602020104020603" pitchFamily="34" charset="0"/>
                <a:ea typeface="+mn-ea"/>
              </a:rPr>
              <a:t>Older People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white"/>
                </a:solidFill>
                <a:latin typeface="Tw Cen MT" panose="020B0602020104020603" pitchFamily="34" charset="0"/>
                <a:ea typeface="+mn-ea"/>
              </a:rPr>
              <a:t>Mental Health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4F203A-D111-4923-862C-8700347B9ECD}"/>
              </a:ext>
            </a:extLst>
          </p:cNvPr>
          <p:cNvCxnSpPr>
            <a:cxnSpLocks/>
          </p:cNvCxnSpPr>
          <p:nvPr/>
        </p:nvCxnSpPr>
        <p:spPr>
          <a:xfrm>
            <a:off x="3777647" y="3269974"/>
            <a:ext cx="159759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3B5EDE-B2F7-4CBC-82CF-93897B92C4B3}"/>
              </a:ext>
            </a:extLst>
          </p:cNvPr>
          <p:cNvCxnSpPr>
            <a:cxnSpLocks/>
          </p:cNvCxnSpPr>
          <p:nvPr/>
        </p:nvCxnSpPr>
        <p:spPr>
          <a:xfrm>
            <a:off x="4269632" y="3289861"/>
            <a:ext cx="0" cy="78692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0C7A2A-1102-48B5-90F3-6EE3855256D7}"/>
              </a:ext>
            </a:extLst>
          </p:cNvPr>
          <p:cNvCxnSpPr>
            <a:cxnSpLocks/>
          </p:cNvCxnSpPr>
          <p:nvPr/>
        </p:nvCxnSpPr>
        <p:spPr>
          <a:xfrm>
            <a:off x="4900767" y="3299799"/>
            <a:ext cx="0" cy="78692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7F2BD81-2C84-4360-8C2D-106E3DAD40BD}"/>
              </a:ext>
            </a:extLst>
          </p:cNvPr>
          <p:cNvSpPr txBox="1"/>
          <p:nvPr/>
        </p:nvSpPr>
        <p:spPr>
          <a:xfrm>
            <a:off x="3808521" y="3160442"/>
            <a:ext cx="461665" cy="11046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white"/>
                </a:solidFill>
                <a:latin typeface="Tw Cen MT" panose="020B0602020104020603" pitchFamily="34" charset="0"/>
                <a:ea typeface="+mn-ea"/>
              </a:rPr>
              <a:t>Basildon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C88ED-2ED3-4216-825F-A48E3CE3773A}"/>
              </a:ext>
            </a:extLst>
          </p:cNvPr>
          <p:cNvSpPr txBox="1"/>
          <p:nvPr/>
        </p:nvSpPr>
        <p:spPr>
          <a:xfrm>
            <a:off x="4382232" y="3241549"/>
            <a:ext cx="461665" cy="1145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white"/>
                </a:solidFill>
                <a:latin typeface="Tw Cen MT" panose="020B0602020104020603" pitchFamily="34" charset="0"/>
                <a:ea typeface="+mn-ea"/>
              </a:rPr>
              <a:t>Colchester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8D2508-48B5-48CC-98AC-DE59D861BB35}"/>
              </a:ext>
            </a:extLst>
          </p:cNvPr>
          <p:cNvSpPr txBox="1"/>
          <p:nvPr/>
        </p:nvSpPr>
        <p:spPr>
          <a:xfrm>
            <a:off x="4952462" y="3265649"/>
            <a:ext cx="461665" cy="9578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white"/>
                </a:solidFill>
                <a:latin typeface="Tw Cen MT" panose="020B0602020104020603" pitchFamily="34" charset="0"/>
                <a:ea typeface="+mn-ea"/>
              </a:rPr>
              <a:t>Tendring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6685F9-41A8-4719-9249-D572C3F5BF11}"/>
              </a:ext>
            </a:extLst>
          </p:cNvPr>
          <p:cNvSpPr txBox="1"/>
          <p:nvPr/>
        </p:nvSpPr>
        <p:spPr>
          <a:xfrm>
            <a:off x="3625653" y="4332077"/>
            <a:ext cx="2017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500" b="1" dirty="0">
                <a:solidFill>
                  <a:prstClr val="white"/>
                </a:solidFill>
                <a:latin typeface="Tw Cen MT" panose="020B0602020104020603" pitchFamily="34" charset="0"/>
                <a:ea typeface="+mn-ea"/>
              </a:rPr>
              <a:t>Deprived Communities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65D5A-146C-4959-BFE5-660805A3C9AD}"/>
              </a:ext>
            </a:extLst>
          </p:cNvPr>
          <p:cNvSpPr txBox="1"/>
          <p:nvPr/>
        </p:nvSpPr>
        <p:spPr>
          <a:xfrm>
            <a:off x="2606211" y="5185492"/>
            <a:ext cx="45392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prstClr val="white"/>
                </a:solidFill>
                <a:latin typeface="Tw Cen MT" panose="020B0602020104020603" pitchFamily="34" charset="0"/>
                <a:ea typeface="+mn-ea"/>
              </a:rPr>
              <a:t>Education| Community| Planning and Infrastructure|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prstClr val="white"/>
                </a:solidFill>
                <a:latin typeface="Tw Cen MT" panose="020B0602020104020603" pitchFamily="34" charset="0"/>
                <a:ea typeface="+mn-ea"/>
              </a:rPr>
              <a:t>Social Care| Health| Community Safety | Workplace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9A91FF-7415-4664-ACE5-B1B1D7ABFA4A}"/>
              </a:ext>
            </a:extLst>
          </p:cNvPr>
          <p:cNvSpPr txBox="1"/>
          <p:nvPr/>
        </p:nvSpPr>
        <p:spPr>
          <a:xfrm>
            <a:off x="169131" y="1234937"/>
            <a:ext cx="129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prstClr val="white"/>
                </a:solidFill>
                <a:latin typeface="Tw Cen MT" panose="020B0602020104020603" pitchFamily="34" charset="0"/>
                <a:ea typeface="+mn-ea"/>
              </a:rPr>
              <a:t>PRIORITIES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1B222E-2A89-457D-AEDC-32882ABC63FA}"/>
              </a:ext>
            </a:extLst>
          </p:cNvPr>
          <p:cNvSpPr txBox="1"/>
          <p:nvPr/>
        </p:nvSpPr>
        <p:spPr>
          <a:xfrm>
            <a:off x="1744027" y="1075911"/>
            <a:ext cx="55191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EDDCDE-9DB0-40D9-AA9A-6E45298D9C5F}"/>
              </a:ext>
            </a:extLst>
          </p:cNvPr>
          <p:cNvSpPr txBox="1"/>
          <p:nvPr/>
        </p:nvSpPr>
        <p:spPr>
          <a:xfrm>
            <a:off x="2128159" y="857743"/>
            <a:ext cx="5731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EB67D2"/>
                </a:solidFill>
                <a:latin typeface="Tw Cen MT" panose="020B0602020104020603" pitchFamily="34" charset="0"/>
                <a:ea typeface="+mn-ea"/>
              </a:rPr>
              <a:t>ESSEX LOCAL DELIVERY PILOT PRIORITIES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497A0BF-E53F-404B-A39E-8A8315BFD6AC}"/>
              </a:ext>
            </a:extLst>
          </p:cNvPr>
          <p:cNvSpPr/>
          <p:nvPr/>
        </p:nvSpPr>
        <p:spPr>
          <a:xfrm rot="468864">
            <a:off x="7119127" y="4736007"/>
            <a:ext cx="1356401" cy="555885"/>
          </a:xfrm>
          <a:prstGeom prst="roundRect">
            <a:avLst/>
          </a:prstGeom>
          <a:solidFill>
            <a:srgbClr val="EB67D2"/>
          </a:solidFill>
          <a:ln w="76200">
            <a:solidFill>
              <a:srgbClr val="C119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Innovation </a:t>
            </a:r>
            <a:r>
              <a:rPr lang="en-GB" sz="1350">
                <a:solidFill>
                  <a:prstClr val="white"/>
                </a:solidFill>
                <a:latin typeface="Calibri" panose="020F0502020204030204"/>
              </a:rPr>
              <a:t>and Risk </a:t>
            </a: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EF56E4-6C44-4E1E-8B7C-A26BEC0EDABA}"/>
              </a:ext>
            </a:extLst>
          </p:cNvPr>
          <p:cNvSpPr txBox="1"/>
          <p:nvPr/>
        </p:nvSpPr>
        <p:spPr>
          <a:xfrm>
            <a:off x="169131" y="1362052"/>
            <a:ext cx="15223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100" b="1" dirty="0">
                <a:solidFill>
                  <a:srgbClr val="7EEE93"/>
                </a:solidFill>
                <a:latin typeface="Calibri" panose="020F0502020204030204"/>
                <a:ea typeface="+mn-ea"/>
              </a:rPr>
              <a:t>PRINCIPLES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4996A7-F190-4274-AA32-FC3C7B825261}"/>
              </a:ext>
            </a:extLst>
          </p:cNvPr>
          <p:cNvSpPr txBox="1"/>
          <p:nvPr/>
        </p:nvSpPr>
        <p:spPr>
          <a:xfrm>
            <a:off x="7629905" y="1370674"/>
            <a:ext cx="1514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100" b="1" dirty="0">
                <a:solidFill>
                  <a:srgbClr val="7EEE93"/>
                </a:solidFill>
                <a:latin typeface="Calibri" panose="020F0502020204030204"/>
                <a:ea typeface="+mn-ea"/>
              </a:rPr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410773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3">
            <a:extLst>
              <a:ext uri="{FF2B5EF4-FFF2-40B4-BE49-F238E27FC236}">
                <a16:creationId xmlns:a16="http://schemas.microsoft.com/office/drawing/2014/main" id="{60BAA02A-160A-4122-89F8-625076A59A50}"/>
              </a:ext>
            </a:extLst>
          </p:cNvPr>
          <p:cNvSpPr txBox="1">
            <a:spLocks/>
          </p:cNvSpPr>
          <p:nvPr/>
        </p:nvSpPr>
        <p:spPr>
          <a:xfrm>
            <a:off x="509035" y="874308"/>
            <a:ext cx="6317456" cy="332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3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US" sz="4000" spc="-23" dirty="0">
                <a:solidFill>
                  <a:prstClr val="white"/>
                </a:solidFill>
                <a:latin typeface="Calibri"/>
              </a:rPr>
              <a:t>To get real scale we need: </a:t>
            </a:r>
            <a:endParaRPr lang="en-GB" sz="4000" spc="-2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3E61C-2FBB-4C61-B1AD-3238D9A33DC3}"/>
              </a:ext>
            </a:extLst>
          </p:cNvPr>
          <p:cNvSpPr txBox="1"/>
          <p:nvPr/>
        </p:nvSpPr>
        <p:spPr>
          <a:xfrm rot="19619218">
            <a:off x="4909709" y="3267938"/>
            <a:ext cx="4103213" cy="20313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dirty="0">
                <a:solidFill>
                  <a:prstClr val="white"/>
                </a:solidFill>
                <a:latin typeface="Co Text Light"/>
              </a:rPr>
              <a:t>System Change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F7507-68F1-4494-8E17-ACC6912B1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35" y="1040400"/>
            <a:ext cx="5797798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0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4B82C-DEFF-4082-A88E-1528B9511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8F066A-BFE5-4827-814E-586763C345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72" y="6095938"/>
            <a:ext cx="3995928" cy="77724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EC4A2A8-937C-4E47-9942-5648FB9A2FB9}"/>
              </a:ext>
            </a:extLst>
          </p:cNvPr>
          <p:cNvSpPr/>
          <p:nvPr/>
        </p:nvSpPr>
        <p:spPr>
          <a:xfrm>
            <a:off x="232935" y="1096055"/>
            <a:ext cx="4796265" cy="4665893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FF3399"/>
                </a:solidFill>
              </a:rPr>
              <a:t>LOCAL IMPLEMENTATION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FF3399"/>
                </a:solidFill>
              </a:rPr>
              <a:t>GROUPS</a:t>
            </a:r>
            <a:r>
              <a:rPr lang="en-GB" sz="2800" dirty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20" name="Scroll: Vertical 19">
            <a:extLst>
              <a:ext uri="{FF2B5EF4-FFF2-40B4-BE49-F238E27FC236}">
                <a16:creationId xmlns:a16="http://schemas.microsoft.com/office/drawing/2014/main" id="{77A282E1-7614-48D5-A13F-473AA5A6EFB2}"/>
              </a:ext>
            </a:extLst>
          </p:cNvPr>
          <p:cNvSpPr/>
          <p:nvPr/>
        </p:nvSpPr>
        <p:spPr>
          <a:xfrm>
            <a:off x="4263775" y="1406047"/>
            <a:ext cx="5325946" cy="424815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800" b="1" dirty="0">
              <a:solidFill>
                <a:srgbClr val="FF3399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800" b="1" dirty="0">
              <a:solidFill>
                <a:srgbClr val="FF3399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800" b="1" dirty="0">
              <a:solidFill>
                <a:srgbClr val="FF3399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FF3399"/>
                </a:solidFill>
              </a:rPr>
              <a:t>LOCAL INVESTMENT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FF3399"/>
                </a:solidFill>
              </a:rPr>
              <a:t>PLANS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3399"/>
                </a:solidFill>
              </a:rPr>
              <a:t>Focus on outcomes, sustainability, learning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3399"/>
                </a:solidFill>
              </a:rPr>
              <a:t>Place based and co-produced with local people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3399"/>
                </a:solidFill>
              </a:rPr>
              <a:t>Test and learn OR replication/scaling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3399"/>
                </a:solidFill>
              </a:rPr>
              <a:t>Levers other funds and resources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3399"/>
                </a:solidFill>
              </a:rPr>
              <a:t>Clarity about impact on: 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3399"/>
                </a:solidFill>
              </a:rPr>
              <a:t>System setting 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3399"/>
                </a:solidFill>
              </a:rPr>
              <a:t>Target Audience</a:t>
            </a:r>
          </a:p>
          <a:p>
            <a:pPr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3399"/>
                </a:solidFill>
              </a:rPr>
              <a:t>All proposals closely supported by LDP team (design and delivery)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FF3399"/>
              </a:solidFill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FF3399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1335B2-19E2-461C-8C2D-8EF7E655B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4" y="3094425"/>
            <a:ext cx="932715" cy="1396811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6E8A622-5A38-48F4-9501-6E5BFED7D42A}"/>
              </a:ext>
            </a:extLst>
          </p:cNvPr>
          <p:cNvSpPr>
            <a:spLocks noChangeAspect="1"/>
          </p:cNvSpPr>
          <p:nvPr/>
        </p:nvSpPr>
        <p:spPr>
          <a:xfrm>
            <a:off x="2830471" y="-1530634"/>
            <a:ext cx="2847266" cy="3249686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kern="0" dirty="0">
              <a:solidFill>
                <a:srgbClr val="FF3399"/>
              </a:solidFill>
            </a:endParaRPr>
          </a:p>
        </p:txBody>
      </p:sp>
      <p:sp>
        <p:nvSpPr>
          <p:cNvPr id="22" name="Title 31">
            <a:extLst>
              <a:ext uri="{FF2B5EF4-FFF2-40B4-BE49-F238E27FC236}">
                <a16:creationId xmlns:a16="http://schemas.microsoft.com/office/drawing/2014/main" id="{AB772125-5F59-4C69-9BC3-40F16935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762" y="153079"/>
            <a:ext cx="2046684" cy="1661993"/>
          </a:xfrm>
          <a:solidFill>
            <a:schemeClr val="bg1"/>
          </a:solidFill>
        </p:spPr>
        <p:txBody>
          <a:bodyPr lIns="0" tIns="0" rIns="0" bIns="0"/>
          <a:lstStyle/>
          <a:p>
            <a:r>
              <a:rPr lang="en-US" sz="2400" b="1" dirty="0">
                <a:solidFill>
                  <a:srgbClr val="FF3399"/>
                </a:solidFill>
                <a:latin typeface="+mn-lt"/>
              </a:rPr>
              <a:t>LDP INVESTMENT PROCESS AND CRITERIA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0A94C-6D77-4124-B69C-C59B63526CE8}"/>
              </a:ext>
            </a:extLst>
          </p:cNvPr>
          <p:cNvSpPr txBox="1"/>
          <p:nvPr/>
        </p:nvSpPr>
        <p:spPr>
          <a:xfrm>
            <a:off x="672784" y="3627645"/>
            <a:ext cx="2970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FF3399"/>
                </a:solidFill>
                <a:latin typeface="Segoe UI"/>
                <a:ea typeface="+mn-ea"/>
              </a:rPr>
              <a:t>All funding proposals for Basildon, Colchester and Tendring developed and approved by the implementation group</a:t>
            </a:r>
          </a:p>
        </p:txBody>
      </p:sp>
    </p:spTree>
    <p:extLst>
      <p:ext uri="{BB962C8B-B14F-4D97-AF65-F5344CB8AC3E}">
        <p14:creationId xmlns:p14="http://schemas.microsoft.com/office/powerpoint/2010/main" val="37893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02F30B-10EF-4784-9E1E-B57C49F40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68"/>
            <a:ext cx="9144000" cy="65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2068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313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Century Gothic</vt:lpstr>
      <vt:lpstr>Co Text</vt:lpstr>
      <vt:lpstr>Co Text Light</vt:lpstr>
      <vt:lpstr>Segoe UI</vt:lpstr>
      <vt:lpstr>Segoe UI Black</vt:lpstr>
      <vt:lpstr>Segoe UI Light</vt:lpstr>
      <vt:lpstr>Segoe UI Semibold</vt:lpstr>
      <vt:lpstr>Segoe UI Semilight</vt:lpstr>
      <vt:lpstr>Tw Cen MT</vt:lpstr>
      <vt:lpstr>Wingdings</vt:lpstr>
      <vt:lpstr>Wingdings 3</vt:lpstr>
      <vt:lpstr>Office Theme</vt:lpstr>
      <vt:lpstr>1_Office Theme</vt:lpstr>
      <vt:lpstr>Ion</vt:lpstr>
      <vt:lpstr>2_Office Theme</vt:lpstr>
      <vt:lpstr>Storybuilding Neal Creative</vt:lpstr>
      <vt:lpstr>Essex Local Delivery Pilot Tackling physical inactivity across Essex</vt:lpstr>
      <vt:lpstr>Sport England LDP Programme</vt:lpstr>
      <vt:lpstr>PHYSICAL              “PHYSICAL ACTIVITY IS NOT JUST ABOUT ORGANISED COMMUNITY LEISURE” Dr William Bird  Opportunities to be more active *source: Intelligent Health, 2019</vt:lpstr>
      <vt:lpstr>PowerPoint Presentation</vt:lpstr>
      <vt:lpstr>Physical Inactivity levels, Deprivation, and economic cost </vt:lpstr>
      <vt:lpstr>PowerPoint Presentation</vt:lpstr>
      <vt:lpstr>PowerPoint Presentation</vt:lpstr>
      <vt:lpstr>LDP INVESTMENT PROCESS AND CRITERIA</vt:lpstr>
      <vt:lpstr>PowerPoint Presentation</vt:lpstr>
      <vt:lpstr>Essex LDP Whole System Model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Whole System Working in Practice   Jason Fergus, Director, Active Essex 5 February 2019</dc:title>
  <dc:creator>Melissa Huggins, Sports and Physical Activity Operations Advisor</dc:creator>
  <cp:lastModifiedBy>Chloe Hinds, LDP Admin Assistant</cp:lastModifiedBy>
  <cp:revision>34</cp:revision>
  <cp:lastPrinted>2019-02-01T16:19:00Z</cp:lastPrinted>
  <dcterms:created xsi:type="dcterms:W3CDTF">2019-02-01T15:24:13Z</dcterms:created>
  <dcterms:modified xsi:type="dcterms:W3CDTF">2019-10-18T10:41:01Z</dcterms:modified>
</cp:coreProperties>
</file>