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56" r:id="rId6"/>
    <p:sldId id="271" r:id="rId7"/>
    <p:sldId id="272" r:id="rId8"/>
    <p:sldId id="257" r:id="rId9"/>
    <p:sldId id="273" r:id="rId10"/>
    <p:sldId id="274" r:id="rId11"/>
    <p:sldId id="275" r:id="rId12"/>
    <p:sldId id="277" r:id="rId13"/>
    <p:sldId id="276" r:id="rId14"/>
    <p:sldId id="278" r:id="rId15"/>
    <p:sldId id="279" r:id="rId16"/>
    <p:sldId id="302" r:id="rId17"/>
    <p:sldId id="298" r:id="rId18"/>
    <p:sldId id="299" r:id="rId19"/>
    <p:sldId id="300" r:id="rId20"/>
    <p:sldId id="280" r:id="rId21"/>
    <p:sldId id="281" r:id="rId22"/>
    <p:sldId id="282" r:id="rId23"/>
    <p:sldId id="283" r:id="rId24"/>
    <p:sldId id="284" r:id="rId25"/>
    <p:sldId id="286" r:id="rId26"/>
    <p:sldId id="285" r:id="rId27"/>
    <p:sldId id="287" r:id="rId28"/>
    <p:sldId id="288" r:id="rId29"/>
    <p:sldId id="289" r:id="rId30"/>
    <p:sldId id="297" r:id="rId31"/>
    <p:sldId id="290" r:id="rId32"/>
    <p:sldId id="291" r:id="rId33"/>
    <p:sldId id="292" r:id="rId34"/>
    <p:sldId id="293" r:id="rId35"/>
    <p:sldId id="294" r:id="rId36"/>
    <p:sldId id="295" r:id="rId37"/>
    <p:sldId id="296"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n Brand" initials="SB" lastIdx="1" clrIdx="0">
    <p:extLst>
      <p:ext uri="{19B8F6BF-5375-455C-9EA6-DF929625EA0E}">
        <p15:presenceInfo xmlns:p15="http://schemas.microsoft.com/office/powerpoint/2012/main" userId="7713ea95b22b69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C40"/>
    <a:srgbClr val="F2A204"/>
    <a:srgbClr val="07CDC4"/>
    <a:srgbClr val="07A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864" autoAdjust="0"/>
  </p:normalViewPr>
  <p:slideViewPr>
    <p:cSldViewPr snapToGrid="0">
      <p:cViewPr varScale="1">
        <p:scale>
          <a:sx n="64" d="100"/>
          <a:sy n="64" d="100"/>
        </p:scale>
        <p:origin x="14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ey White - Assistant Relationship Manager" userId="908458f7-8995-40e7-8c85-df01e762fa63" providerId="ADAL" clId="{5C02E0BF-811C-493B-980F-EEAB2DA169CD}"/>
    <pc:docChg chg="custSel addSld delSld modSld">
      <pc:chgData name="Kimberley White - Assistant Relationship Manager" userId="908458f7-8995-40e7-8c85-df01e762fa63" providerId="ADAL" clId="{5C02E0BF-811C-493B-980F-EEAB2DA169CD}" dt="2021-10-18T09:06:27.307" v="172" actId="2696"/>
      <pc:docMkLst>
        <pc:docMk/>
      </pc:docMkLst>
      <pc:sldChg chg="modSp mod">
        <pc:chgData name="Kimberley White - Assistant Relationship Manager" userId="908458f7-8995-40e7-8c85-df01e762fa63" providerId="ADAL" clId="{5C02E0BF-811C-493B-980F-EEAB2DA169CD}" dt="2021-10-14T09:29:18.380" v="30" actId="1076"/>
        <pc:sldMkLst>
          <pc:docMk/>
          <pc:sldMk cId="2555740104" sldId="256"/>
        </pc:sldMkLst>
        <pc:spChg chg="mod">
          <ac:chgData name="Kimberley White - Assistant Relationship Manager" userId="908458f7-8995-40e7-8c85-df01e762fa63" providerId="ADAL" clId="{5C02E0BF-811C-493B-980F-EEAB2DA169CD}" dt="2021-10-14T09:29:12.667" v="29" actId="27636"/>
          <ac:spMkLst>
            <pc:docMk/>
            <pc:sldMk cId="2555740104" sldId="256"/>
            <ac:spMk id="10" creationId="{3BBA6B4D-E8D5-4E3A-8774-EF73EF37F514}"/>
          </ac:spMkLst>
        </pc:spChg>
        <pc:picChg chg="mod">
          <ac:chgData name="Kimberley White - Assistant Relationship Manager" userId="908458f7-8995-40e7-8c85-df01e762fa63" providerId="ADAL" clId="{5C02E0BF-811C-493B-980F-EEAB2DA169CD}" dt="2021-10-14T09:29:18.380" v="30" actId="1076"/>
          <ac:picMkLst>
            <pc:docMk/>
            <pc:sldMk cId="2555740104" sldId="256"/>
            <ac:picMk id="7" creationId="{433178D3-F07A-41B1-87F6-175748F6E831}"/>
          </ac:picMkLst>
        </pc:picChg>
      </pc:sldChg>
      <pc:sldChg chg="modNotesTx">
        <pc:chgData name="Kimberley White - Assistant Relationship Manager" userId="908458f7-8995-40e7-8c85-df01e762fa63" providerId="ADAL" clId="{5C02E0BF-811C-493B-980F-EEAB2DA169CD}" dt="2021-10-14T11:39:39.909" v="91" actId="313"/>
        <pc:sldMkLst>
          <pc:docMk/>
          <pc:sldMk cId="1654534695" sldId="257"/>
        </pc:sldMkLst>
      </pc:sldChg>
      <pc:sldChg chg="modSp mod delCm modNotesTx">
        <pc:chgData name="Kimberley White - Assistant Relationship Manager" userId="908458f7-8995-40e7-8c85-df01e762fa63" providerId="ADAL" clId="{5C02E0BF-811C-493B-980F-EEAB2DA169CD}" dt="2021-10-14T11:55:38.082" v="92" actId="20577"/>
        <pc:sldMkLst>
          <pc:docMk/>
          <pc:sldMk cId="145225762" sldId="272"/>
        </pc:sldMkLst>
        <pc:spChg chg="mod">
          <ac:chgData name="Kimberley White - Assistant Relationship Manager" userId="908458f7-8995-40e7-8c85-df01e762fa63" providerId="ADAL" clId="{5C02E0BF-811C-493B-980F-EEAB2DA169CD}" dt="2021-10-14T11:37:13.606" v="51" actId="20577"/>
          <ac:spMkLst>
            <pc:docMk/>
            <pc:sldMk cId="145225762" sldId="272"/>
            <ac:spMk id="20" creationId="{5EF54828-B209-47D0-93D3-819D5AB554E6}"/>
          </ac:spMkLst>
        </pc:spChg>
      </pc:sldChg>
      <pc:sldChg chg="addSp delSp modSp new del mod">
        <pc:chgData name="Kimberley White - Assistant Relationship Manager" userId="908458f7-8995-40e7-8c85-df01e762fa63" providerId="ADAL" clId="{5C02E0BF-811C-493B-980F-EEAB2DA169CD}" dt="2021-10-18T09:06:27.307" v="172" actId="2696"/>
        <pc:sldMkLst>
          <pc:docMk/>
          <pc:sldMk cId="4092647092" sldId="303"/>
        </pc:sldMkLst>
        <pc:spChg chg="del mod">
          <ac:chgData name="Kimberley White - Assistant Relationship Manager" userId="908458f7-8995-40e7-8c85-df01e762fa63" providerId="ADAL" clId="{5C02E0BF-811C-493B-980F-EEAB2DA169CD}" dt="2021-10-14T12:31:44.726" v="115" actId="21"/>
          <ac:spMkLst>
            <pc:docMk/>
            <pc:sldMk cId="4092647092" sldId="303"/>
            <ac:spMk id="2" creationId="{798DF181-CAAC-4B11-9BA9-FF387167C1F7}"/>
          </ac:spMkLst>
        </pc:spChg>
        <pc:spChg chg="mod">
          <ac:chgData name="Kimberley White - Assistant Relationship Manager" userId="908458f7-8995-40e7-8c85-df01e762fa63" providerId="ADAL" clId="{5C02E0BF-811C-493B-980F-EEAB2DA169CD}" dt="2021-10-14T12:32:20.218" v="171" actId="255"/>
          <ac:spMkLst>
            <pc:docMk/>
            <pc:sldMk cId="4092647092" sldId="303"/>
            <ac:spMk id="3" creationId="{C7ACC9F3-B97D-497B-B443-664F2A371E31}"/>
          </ac:spMkLst>
        </pc:spChg>
        <pc:spChg chg="add del mod">
          <ac:chgData name="Kimberley White - Assistant Relationship Manager" userId="908458f7-8995-40e7-8c85-df01e762fa63" providerId="ADAL" clId="{5C02E0BF-811C-493B-980F-EEAB2DA169CD}" dt="2021-10-14T12:31:53.649" v="116" actId="21"/>
          <ac:spMkLst>
            <pc:docMk/>
            <pc:sldMk cId="4092647092" sldId="303"/>
            <ac:spMk id="5" creationId="{07D74C9C-DDCF-4F56-B223-0C6F1B844BF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CFA0E-1BB8-498B-B2D0-DF57EAB9519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GB"/>
        </a:p>
      </dgm:t>
    </dgm:pt>
    <dgm:pt modelId="{3335DF76-EE76-450A-86C6-757D7BD529B2}">
      <dgm:prSet phldrT="[Text]"/>
      <dgm:spPr/>
      <dgm:t>
        <a:bodyPr/>
        <a:lstStyle/>
        <a:p>
          <a:pPr>
            <a:lnSpc>
              <a:spcPct val="100000"/>
            </a:lnSpc>
            <a:defRPr cap="all"/>
          </a:pPr>
          <a:r>
            <a:rPr lang="en-GB" dirty="0"/>
            <a:t>Advocate for physical activity</a:t>
          </a:r>
        </a:p>
      </dgm:t>
    </dgm:pt>
    <dgm:pt modelId="{F44AF6BF-AEE7-4A74-8168-98705FA13916}" type="parTrans" cxnId="{C514BE3E-A947-4B9A-9433-2FBE9C09E407}">
      <dgm:prSet/>
      <dgm:spPr/>
      <dgm:t>
        <a:bodyPr/>
        <a:lstStyle/>
        <a:p>
          <a:endParaRPr lang="en-GB"/>
        </a:p>
      </dgm:t>
    </dgm:pt>
    <dgm:pt modelId="{055EC216-BEEA-4E3A-8A05-0A6045046997}" type="sibTrans" cxnId="{C514BE3E-A947-4B9A-9433-2FBE9C09E407}">
      <dgm:prSet/>
      <dgm:spPr/>
      <dgm:t>
        <a:bodyPr/>
        <a:lstStyle/>
        <a:p>
          <a:endParaRPr lang="en-GB"/>
        </a:p>
      </dgm:t>
    </dgm:pt>
    <dgm:pt modelId="{4B2DD548-32FE-4D7C-BC76-1A0EF11BF6CA}">
      <dgm:prSet phldrT="[Text]"/>
      <dgm:spPr/>
      <dgm:t>
        <a:bodyPr/>
        <a:lstStyle/>
        <a:p>
          <a:pPr>
            <a:lnSpc>
              <a:spcPct val="100000"/>
            </a:lnSpc>
            <a:defRPr cap="all"/>
          </a:pPr>
          <a:r>
            <a:rPr lang="en-GB"/>
            <a:t>Build relationships</a:t>
          </a:r>
        </a:p>
      </dgm:t>
    </dgm:pt>
    <dgm:pt modelId="{81A605B9-B9FC-4AA7-8E5D-3C20B15EE3EB}" type="parTrans" cxnId="{705F1A73-3F31-4E84-9B2B-F4189EB86D83}">
      <dgm:prSet/>
      <dgm:spPr/>
      <dgm:t>
        <a:bodyPr/>
        <a:lstStyle/>
        <a:p>
          <a:endParaRPr lang="en-GB"/>
        </a:p>
      </dgm:t>
    </dgm:pt>
    <dgm:pt modelId="{7E137AA1-706A-4047-B922-45BD48624DB2}" type="sibTrans" cxnId="{705F1A73-3F31-4E84-9B2B-F4189EB86D83}">
      <dgm:prSet/>
      <dgm:spPr/>
      <dgm:t>
        <a:bodyPr/>
        <a:lstStyle/>
        <a:p>
          <a:endParaRPr lang="en-GB"/>
        </a:p>
      </dgm:t>
    </dgm:pt>
    <dgm:pt modelId="{BD3BC59A-D26F-451B-9C85-1DA840743E80}">
      <dgm:prSet phldrT="[Text]"/>
      <dgm:spPr/>
      <dgm:t>
        <a:bodyPr/>
        <a:lstStyle/>
        <a:p>
          <a:pPr>
            <a:lnSpc>
              <a:spcPct val="100000"/>
            </a:lnSpc>
            <a:defRPr cap="all"/>
          </a:pPr>
          <a:r>
            <a:rPr lang="en-GB" dirty="0"/>
            <a:t>Channel information</a:t>
          </a:r>
        </a:p>
      </dgm:t>
    </dgm:pt>
    <dgm:pt modelId="{19BE1C23-0374-4EEF-B027-6CC806B409B3}" type="parTrans" cxnId="{ECE870F9-895F-4D0B-95DC-65EF2B00D2F8}">
      <dgm:prSet/>
      <dgm:spPr/>
      <dgm:t>
        <a:bodyPr/>
        <a:lstStyle/>
        <a:p>
          <a:endParaRPr lang="en-GB"/>
        </a:p>
      </dgm:t>
    </dgm:pt>
    <dgm:pt modelId="{E3AC26D5-4CAD-4A1D-8496-E36C70F2E725}" type="sibTrans" cxnId="{ECE870F9-895F-4D0B-95DC-65EF2B00D2F8}">
      <dgm:prSet/>
      <dgm:spPr/>
      <dgm:t>
        <a:bodyPr/>
        <a:lstStyle/>
        <a:p>
          <a:endParaRPr lang="en-GB"/>
        </a:p>
      </dgm:t>
    </dgm:pt>
    <dgm:pt modelId="{1B7E97F2-4D94-4BCE-90E4-93960947C227}">
      <dgm:prSet phldrT="[Text]"/>
      <dgm:spPr/>
      <dgm:t>
        <a:bodyPr/>
        <a:lstStyle/>
        <a:p>
          <a:pPr>
            <a:lnSpc>
              <a:spcPct val="100000"/>
            </a:lnSpc>
            <a:defRPr cap="all"/>
          </a:pPr>
          <a:r>
            <a:rPr lang="en-GB"/>
            <a:t>Provide leadership</a:t>
          </a:r>
        </a:p>
      </dgm:t>
    </dgm:pt>
    <dgm:pt modelId="{7DEE9947-C4BF-4F37-AD68-8ED4AB3997CB}" type="parTrans" cxnId="{BEA10960-9997-4902-9C19-20DD2CD92BCE}">
      <dgm:prSet/>
      <dgm:spPr/>
      <dgm:t>
        <a:bodyPr/>
        <a:lstStyle/>
        <a:p>
          <a:endParaRPr lang="en-GB"/>
        </a:p>
      </dgm:t>
    </dgm:pt>
    <dgm:pt modelId="{E96C6EA3-FE81-4B98-B92A-9888617089D5}" type="sibTrans" cxnId="{BEA10960-9997-4902-9C19-20DD2CD92BCE}">
      <dgm:prSet/>
      <dgm:spPr/>
      <dgm:t>
        <a:bodyPr/>
        <a:lstStyle/>
        <a:p>
          <a:endParaRPr lang="en-GB"/>
        </a:p>
      </dgm:t>
    </dgm:pt>
    <dgm:pt modelId="{309DBC03-7BE5-4732-97EC-0F9D5C3F9881}" type="pres">
      <dgm:prSet presAssocID="{708CFA0E-1BB8-498B-B2D0-DF57EAB95197}" presName="root" presStyleCnt="0">
        <dgm:presLayoutVars>
          <dgm:dir/>
          <dgm:resizeHandles val="exact"/>
        </dgm:presLayoutVars>
      </dgm:prSet>
      <dgm:spPr/>
    </dgm:pt>
    <dgm:pt modelId="{CFEFE14C-434E-4D19-8E35-A02C340EF2C3}" type="pres">
      <dgm:prSet presAssocID="{3335DF76-EE76-450A-86C6-757D7BD529B2}" presName="compNode" presStyleCnt="0"/>
      <dgm:spPr/>
    </dgm:pt>
    <dgm:pt modelId="{81D23309-8900-4057-BEC3-444106A76E92}" type="pres">
      <dgm:prSet presAssocID="{3335DF76-EE76-450A-86C6-757D7BD529B2}" presName="iconBgRect" presStyleLbl="bgShp" presStyleIdx="0" presStyleCnt="4"/>
      <dgm:spPr>
        <a:prstGeom prst="round2DiagRect">
          <a:avLst>
            <a:gd name="adj1" fmla="val 29727"/>
            <a:gd name="adj2" fmla="val 0"/>
          </a:avLst>
        </a:prstGeom>
        <a:solidFill>
          <a:srgbClr val="07CDC4"/>
        </a:solidFill>
      </dgm:spPr>
    </dgm:pt>
    <dgm:pt modelId="{8080C085-7423-4A01-932A-485EF00C1FFE}" type="pres">
      <dgm:prSet presAssocID="{3335DF76-EE76-450A-86C6-757D7BD529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EB4DDDD0-3840-46F7-96C6-910E42BD9A72}" type="pres">
      <dgm:prSet presAssocID="{3335DF76-EE76-450A-86C6-757D7BD529B2}" presName="spaceRect" presStyleCnt="0"/>
      <dgm:spPr/>
    </dgm:pt>
    <dgm:pt modelId="{29D14E78-83D8-4E22-9BDB-0E3C127D601E}" type="pres">
      <dgm:prSet presAssocID="{3335DF76-EE76-450A-86C6-757D7BD529B2}" presName="textRect" presStyleLbl="revTx" presStyleIdx="0" presStyleCnt="4">
        <dgm:presLayoutVars>
          <dgm:chMax val="1"/>
          <dgm:chPref val="1"/>
        </dgm:presLayoutVars>
      </dgm:prSet>
      <dgm:spPr/>
    </dgm:pt>
    <dgm:pt modelId="{FDA31743-3622-4A48-87DC-36D2EDC0E34B}" type="pres">
      <dgm:prSet presAssocID="{055EC216-BEEA-4E3A-8A05-0A6045046997}" presName="sibTrans" presStyleCnt="0"/>
      <dgm:spPr/>
    </dgm:pt>
    <dgm:pt modelId="{26E98CCD-B1D1-49F2-B253-E52FFA7A07BC}" type="pres">
      <dgm:prSet presAssocID="{4B2DD548-32FE-4D7C-BC76-1A0EF11BF6CA}" presName="compNode" presStyleCnt="0"/>
      <dgm:spPr/>
    </dgm:pt>
    <dgm:pt modelId="{6F3AFA45-1254-46B5-BDC0-F9F8D5D0DC25}" type="pres">
      <dgm:prSet presAssocID="{4B2DD548-32FE-4D7C-BC76-1A0EF11BF6CA}" presName="iconBgRect" presStyleLbl="bgShp" presStyleIdx="1" presStyleCnt="4"/>
      <dgm:spPr>
        <a:prstGeom prst="round2DiagRect">
          <a:avLst>
            <a:gd name="adj1" fmla="val 29727"/>
            <a:gd name="adj2" fmla="val 0"/>
          </a:avLst>
        </a:prstGeom>
        <a:solidFill>
          <a:srgbClr val="201C40"/>
        </a:solidFill>
      </dgm:spPr>
    </dgm:pt>
    <dgm:pt modelId="{456DC6C5-F56B-4B68-A0F6-90231CB209F4}" type="pres">
      <dgm:prSet presAssocID="{4B2DD548-32FE-4D7C-BC76-1A0EF11BF6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3FBF1FD5-8862-435C-AE51-BE346A12814D}" type="pres">
      <dgm:prSet presAssocID="{4B2DD548-32FE-4D7C-BC76-1A0EF11BF6CA}" presName="spaceRect" presStyleCnt="0"/>
      <dgm:spPr/>
    </dgm:pt>
    <dgm:pt modelId="{3A5BD6BD-9110-4014-B039-791B139C9D2D}" type="pres">
      <dgm:prSet presAssocID="{4B2DD548-32FE-4D7C-BC76-1A0EF11BF6CA}" presName="textRect" presStyleLbl="revTx" presStyleIdx="1" presStyleCnt="4">
        <dgm:presLayoutVars>
          <dgm:chMax val="1"/>
          <dgm:chPref val="1"/>
        </dgm:presLayoutVars>
      </dgm:prSet>
      <dgm:spPr/>
    </dgm:pt>
    <dgm:pt modelId="{BBBAC9E2-EC7A-4860-B016-B44BDD50B693}" type="pres">
      <dgm:prSet presAssocID="{7E137AA1-706A-4047-B922-45BD48624DB2}" presName="sibTrans" presStyleCnt="0"/>
      <dgm:spPr/>
    </dgm:pt>
    <dgm:pt modelId="{D9B0F113-706C-4F3C-999B-662311BC813A}" type="pres">
      <dgm:prSet presAssocID="{BD3BC59A-D26F-451B-9C85-1DA840743E80}" presName="compNode" presStyleCnt="0"/>
      <dgm:spPr/>
    </dgm:pt>
    <dgm:pt modelId="{6E1C8497-BED7-4DB7-99A2-02B238BB9600}" type="pres">
      <dgm:prSet presAssocID="{BD3BC59A-D26F-451B-9C85-1DA840743E80}" presName="iconBgRect" presStyleLbl="bgShp" presStyleIdx="2" presStyleCnt="4"/>
      <dgm:spPr>
        <a:prstGeom prst="round2DiagRect">
          <a:avLst>
            <a:gd name="adj1" fmla="val 29727"/>
            <a:gd name="adj2" fmla="val 0"/>
          </a:avLst>
        </a:prstGeom>
        <a:solidFill>
          <a:schemeClr val="accent3"/>
        </a:solidFill>
      </dgm:spPr>
    </dgm:pt>
    <dgm:pt modelId="{7A3BF6A7-59F2-4D4F-9B41-EEA741FFDF85}" type="pres">
      <dgm:prSet presAssocID="{BD3BC59A-D26F-451B-9C85-1DA840743E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9D3FAC8D-F5F9-4C13-AF15-D4134D0A5C39}" type="pres">
      <dgm:prSet presAssocID="{BD3BC59A-D26F-451B-9C85-1DA840743E80}" presName="spaceRect" presStyleCnt="0"/>
      <dgm:spPr/>
    </dgm:pt>
    <dgm:pt modelId="{FE46A83F-E288-40AC-AB4E-AE1F54ACF050}" type="pres">
      <dgm:prSet presAssocID="{BD3BC59A-D26F-451B-9C85-1DA840743E80}" presName="textRect" presStyleLbl="revTx" presStyleIdx="2" presStyleCnt="4">
        <dgm:presLayoutVars>
          <dgm:chMax val="1"/>
          <dgm:chPref val="1"/>
        </dgm:presLayoutVars>
      </dgm:prSet>
      <dgm:spPr/>
    </dgm:pt>
    <dgm:pt modelId="{2EE1EA13-26CA-42ED-BF8A-1DBB62449B1D}" type="pres">
      <dgm:prSet presAssocID="{E3AC26D5-4CAD-4A1D-8496-E36C70F2E725}" presName="sibTrans" presStyleCnt="0"/>
      <dgm:spPr/>
    </dgm:pt>
    <dgm:pt modelId="{666CA55A-8B55-4D0A-B2BF-363C6EB18A57}" type="pres">
      <dgm:prSet presAssocID="{1B7E97F2-4D94-4BCE-90E4-93960947C227}" presName="compNode" presStyleCnt="0"/>
      <dgm:spPr/>
    </dgm:pt>
    <dgm:pt modelId="{B10EE85D-0C6D-481F-834B-14EE56084F86}" type="pres">
      <dgm:prSet presAssocID="{1B7E97F2-4D94-4BCE-90E4-93960947C227}" presName="iconBgRect" presStyleLbl="bgShp" presStyleIdx="3" presStyleCnt="4"/>
      <dgm:spPr>
        <a:prstGeom prst="round2DiagRect">
          <a:avLst>
            <a:gd name="adj1" fmla="val 29727"/>
            <a:gd name="adj2" fmla="val 0"/>
          </a:avLst>
        </a:prstGeom>
        <a:solidFill>
          <a:srgbClr val="F2A204"/>
        </a:solidFill>
      </dgm:spPr>
    </dgm:pt>
    <dgm:pt modelId="{E5FC579D-8E6C-4B43-AABA-70F54466FDCA}" type="pres">
      <dgm:prSet presAssocID="{1B7E97F2-4D94-4BCE-90E4-93960947C2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414FD132-DE05-4BC2-B370-31FF985D1B29}" type="pres">
      <dgm:prSet presAssocID="{1B7E97F2-4D94-4BCE-90E4-93960947C227}" presName="spaceRect" presStyleCnt="0"/>
      <dgm:spPr/>
    </dgm:pt>
    <dgm:pt modelId="{33B95DE8-AB6D-416F-9D27-63E76F8885C9}" type="pres">
      <dgm:prSet presAssocID="{1B7E97F2-4D94-4BCE-90E4-93960947C227}" presName="textRect" presStyleLbl="revTx" presStyleIdx="3" presStyleCnt="4">
        <dgm:presLayoutVars>
          <dgm:chMax val="1"/>
          <dgm:chPref val="1"/>
        </dgm:presLayoutVars>
      </dgm:prSet>
      <dgm:spPr/>
    </dgm:pt>
  </dgm:ptLst>
  <dgm:cxnLst>
    <dgm:cxn modelId="{D04FB603-9C0C-4E77-817A-A929B642D152}" type="presOf" srcId="{1B7E97F2-4D94-4BCE-90E4-93960947C227}" destId="{33B95DE8-AB6D-416F-9D27-63E76F8885C9}" srcOrd="0" destOrd="0" presId="urn:microsoft.com/office/officeart/2018/5/layout/IconLeafLabelList"/>
    <dgm:cxn modelId="{C514BE3E-A947-4B9A-9433-2FBE9C09E407}" srcId="{708CFA0E-1BB8-498B-B2D0-DF57EAB95197}" destId="{3335DF76-EE76-450A-86C6-757D7BD529B2}" srcOrd="0" destOrd="0" parTransId="{F44AF6BF-AEE7-4A74-8168-98705FA13916}" sibTransId="{055EC216-BEEA-4E3A-8A05-0A6045046997}"/>
    <dgm:cxn modelId="{BEA10960-9997-4902-9C19-20DD2CD92BCE}" srcId="{708CFA0E-1BB8-498B-B2D0-DF57EAB95197}" destId="{1B7E97F2-4D94-4BCE-90E4-93960947C227}" srcOrd="3" destOrd="0" parTransId="{7DEE9947-C4BF-4F37-AD68-8ED4AB3997CB}" sibTransId="{E96C6EA3-FE81-4B98-B92A-9888617089D5}"/>
    <dgm:cxn modelId="{89CB7550-705B-495D-AF93-3AC4812EA438}" type="presOf" srcId="{708CFA0E-1BB8-498B-B2D0-DF57EAB95197}" destId="{309DBC03-7BE5-4732-97EC-0F9D5C3F9881}" srcOrd="0" destOrd="0" presId="urn:microsoft.com/office/officeart/2018/5/layout/IconLeafLabelList"/>
    <dgm:cxn modelId="{705F1A73-3F31-4E84-9B2B-F4189EB86D83}" srcId="{708CFA0E-1BB8-498B-B2D0-DF57EAB95197}" destId="{4B2DD548-32FE-4D7C-BC76-1A0EF11BF6CA}" srcOrd="1" destOrd="0" parTransId="{81A605B9-B9FC-4AA7-8E5D-3C20B15EE3EB}" sibTransId="{7E137AA1-706A-4047-B922-45BD48624DB2}"/>
    <dgm:cxn modelId="{A1016E9E-0A52-4EEC-84F9-926AA041E6DC}" type="presOf" srcId="{BD3BC59A-D26F-451B-9C85-1DA840743E80}" destId="{FE46A83F-E288-40AC-AB4E-AE1F54ACF050}" srcOrd="0" destOrd="0" presId="urn:microsoft.com/office/officeart/2018/5/layout/IconLeafLabelList"/>
    <dgm:cxn modelId="{B2BB7DA8-6C01-4375-AB5D-B2E816BAD342}" type="presOf" srcId="{4B2DD548-32FE-4D7C-BC76-1A0EF11BF6CA}" destId="{3A5BD6BD-9110-4014-B039-791B139C9D2D}" srcOrd="0" destOrd="0" presId="urn:microsoft.com/office/officeart/2018/5/layout/IconLeafLabelList"/>
    <dgm:cxn modelId="{B32E44ED-37A2-4E12-8D0B-EE45D5C4FCBB}" type="presOf" srcId="{3335DF76-EE76-450A-86C6-757D7BD529B2}" destId="{29D14E78-83D8-4E22-9BDB-0E3C127D601E}" srcOrd="0" destOrd="0" presId="urn:microsoft.com/office/officeart/2018/5/layout/IconLeafLabelList"/>
    <dgm:cxn modelId="{ECE870F9-895F-4D0B-95DC-65EF2B00D2F8}" srcId="{708CFA0E-1BB8-498B-B2D0-DF57EAB95197}" destId="{BD3BC59A-D26F-451B-9C85-1DA840743E80}" srcOrd="2" destOrd="0" parTransId="{19BE1C23-0374-4EEF-B027-6CC806B409B3}" sibTransId="{E3AC26D5-4CAD-4A1D-8496-E36C70F2E725}"/>
    <dgm:cxn modelId="{DD02D9CB-C1A2-43EC-9305-EC6A62A63E4C}" type="presParOf" srcId="{309DBC03-7BE5-4732-97EC-0F9D5C3F9881}" destId="{CFEFE14C-434E-4D19-8E35-A02C340EF2C3}" srcOrd="0" destOrd="0" presId="urn:microsoft.com/office/officeart/2018/5/layout/IconLeafLabelList"/>
    <dgm:cxn modelId="{D0C61965-DF5E-4CF6-9AD0-97208690FA9D}" type="presParOf" srcId="{CFEFE14C-434E-4D19-8E35-A02C340EF2C3}" destId="{81D23309-8900-4057-BEC3-444106A76E92}" srcOrd="0" destOrd="0" presId="urn:microsoft.com/office/officeart/2018/5/layout/IconLeafLabelList"/>
    <dgm:cxn modelId="{FAA9B3FF-4DF2-42AA-8B4B-27164CA97CF8}" type="presParOf" srcId="{CFEFE14C-434E-4D19-8E35-A02C340EF2C3}" destId="{8080C085-7423-4A01-932A-485EF00C1FFE}" srcOrd="1" destOrd="0" presId="urn:microsoft.com/office/officeart/2018/5/layout/IconLeafLabelList"/>
    <dgm:cxn modelId="{F9133F57-D299-4525-8B3E-14BD8E52DD17}" type="presParOf" srcId="{CFEFE14C-434E-4D19-8E35-A02C340EF2C3}" destId="{EB4DDDD0-3840-46F7-96C6-910E42BD9A72}" srcOrd="2" destOrd="0" presId="urn:microsoft.com/office/officeart/2018/5/layout/IconLeafLabelList"/>
    <dgm:cxn modelId="{3BCCBD9B-7824-4BC1-928D-19FE4B6279B3}" type="presParOf" srcId="{CFEFE14C-434E-4D19-8E35-A02C340EF2C3}" destId="{29D14E78-83D8-4E22-9BDB-0E3C127D601E}" srcOrd="3" destOrd="0" presId="urn:microsoft.com/office/officeart/2018/5/layout/IconLeafLabelList"/>
    <dgm:cxn modelId="{BCF1A645-7D71-47DD-B41E-2AD6014847DA}" type="presParOf" srcId="{309DBC03-7BE5-4732-97EC-0F9D5C3F9881}" destId="{FDA31743-3622-4A48-87DC-36D2EDC0E34B}" srcOrd="1" destOrd="0" presId="urn:microsoft.com/office/officeart/2018/5/layout/IconLeafLabelList"/>
    <dgm:cxn modelId="{EC05117C-5B67-4FDD-B418-091B75A518FA}" type="presParOf" srcId="{309DBC03-7BE5-4732-97EC-0F9D5C3F9881}" destId="{26E98CCD-B1D1-49F2-B253-E52FFA7A07BC}" srcOrd="2" destOrd="0" presId="urn:microsoft.com/office/officeart/2018/5/layout/IconLeafLabelList"/>
    <dgm:cxn modelId="{D4E602AE-986A-40BA-A2CD-6C5C0B8E271C}" type="presParOf" srcId="{26E98CCD-B1D1-49F2-B253-E52FFA7A07BC}" destId="{6F3AFA45-1254-46B5-BDC0-F9F8D5D0DC25}" srcOrd="0" destOrd="0" presId="urn:microsoft.com/office/officeart/2018/5/layout/IconLeafLabelList"/>
    <dgm:cxn modelId="{B17D59AB-8C34-4C4E-9BFE-B37CE87BDA39}" type="presParOf" srcId="{26E98CCD-B1D1-49F2-B253-E52FFA7A07BC}" destId="{456DC6C5-F56B-4B68-A0F6-90231CB209F4}" srcOrd="1" destOrd="0" presId="urn:microsoft.com/office/officeart/2018/5/layout/IconLeafLabelList"/>
    <dgm:cxn modelId="{D20CD91A-3861-42DE-AB7D-2524CC1AB4ED}" type="presParOf" srcId="{26E98CCD-B1D1-49F2-B253-E52FFA7A07BC}" destId="{3FBF1FD5-8862-435C-AE51-BE346A12814D}" srcOrd="2" destOrd="0" presId="urn:microsoft.com/office/officeart/2018/5/layout/IconLeafLabelList"/>
    <dgm:cxn modelId="{1CE5E020-AF3F-4003-B1C1-EAE47FFFC2B4}" type="presParOf" srcId="{26E98CCD-B1D1-49F2-B253-E52FFA7A07BC}" destId="{3A5BD6BD-9110-4014-B039-791B139C9D2D}" srcOrd="3" destOrd="0" presId="urn:microsoft.com/office/officeart/2018/5/layout/IconLeafLabelList"/>
    <dgm:cxn modelId="{890F24B6-61B4-4EC2-B4D9-B6D821FDFD83}" type="presParOf" srcId="{309DBC03-7BE5-4732-97EC-0F9D5C3F9881}" destId="{BBBAC9E2-EC7A-4860-B016-B44BDD50B693}" srcOrd="3" destOrd="0" presId="urn:microsoft.com/office/officeart/2018/5/layout/IconLeafLabelList"/>
    <dgm:cxn modelId="{1DBBCAE0-DF13-4601-A0D7-B67FC3F52CDD}" type="presParOf" srcId="{309DBC03-7BE5-4732-97EC-0F9D5C3F9881}" destId="{D9B0F113-706C-4F3C-999B-662311BC813A}" srcOrd="4" destOrd="0" presId="urn:microsoft.com/office/officeart/2018/5/layout/IconLeafLabelList"/>
    <dgm:cxn modelId="{478A4147-C46F-4D15-8504-D5B03647C254}" type="presParOf" srcId="{D9B0F113-706C-4F3C-999B-662311BC813A}" destId="{6E1C8497-BED7-4DB7-99A2-02B238BB9600}" srcOrd="0" destOrd="0" presId="urn:microsoft.com/office/officeart/2018/5/layout/IconLeafLabelList"/>
    <dgm:cxn modelId="{29644D4D-62ED-4D4C-9C00-6F9B84E8B683}" type="presParOf" srcId="{D9B0F113-706C-4F3C-999B-662311BC813A}" destId="{7A3BF6A7-59F2-4D4F-9B41-EEA741FFDF85}" srcOrd="1" destOrd="0" presId="urn:microsoft.com/office/officeart/2018/5/layout/IconLeafLabelList"/>
    <dgm:cxn modelId="{E35C3E84-AA96-40CB-A360-51AC04BAE34D}" type="presParOf" srcId="{D9B0F113-706C-4F3C-999B-662311BC813A}" destId="{9D3FAC8D-F5F9-4C13-AF15-D4134D0A5C39}" srcOrd="2" destOrd="0" presId="urn:microsoft.com/office/officeart/2018/5/layout/IconLeafLabelList"/>
    <dgm:cxn modelId="{17DB09D0-1060-4A3A-BF60-6388C38EBE58}" type="presParOf" srcId="{D9B0F113-706C-4F3C-999B-662311BC813A}" destId="{FE46A83F-E288-40AC-AB4E-AE1F54ACF050}" srcOrd="3" destOrd="0" presId="urn:microsoft.com/office/officeart/2018/5/layout/IconLeafLabelList"/>
    <dgm:cxn modelId="{EB1474EF-5348-4561-A441-2A5858C1E830}" type="presParOf" srcId="{309DBC03-7BE5-4732-97EC-0F9D5C3F9881}" destId="{2EE1EA13-26CA-42ED-BF8A-1DBB62449B1D}" srcOrd="5" destOrd="0" presId="urn:microsoft.com/office/officeart/2018/5/layout/IconLeafLabelList"/>
    <dgm:cxn modelId="{980A3238-C2E9-43A2-A278-C207BB9C1B36}" type="presParOf" srcId="{309DBC03-7BE5-4732-97EC-0F9D5C3F9881}" destId="{666CA55A-8B55-4D0A-B2BF-363C6EB18A57}" srcOrd="6" destOrd="0" presId="urn:microsoft.com/office/officeart/2018/5/layout/IconLeafLabelList"/>
    <dgm:cxn modelId="{EE651C5C-0372-4744-953A-B7B6A2F0DBC7}" type="presParOf" srcId="{666CA55A-8B55-4D0A-B2BF-363C6EB18A57}" destId="{B10EE85D-0C6D-481F-834B-14EE56084F86}" srcOrd="0" destOrd="0" presId="urn:microsoft.com/office/officeart/2018/5/layout/IconLeafLabelList"/>
    <dgm:cxn modelId="{651BCC2B-BE27-4864-A1D6-76CF87E50A82}" type="presParOf" srcId="{666CA55A-8B55-4D0A-B2BF-363C6EB18A57}" destId="{E5FC579D-8E6C-4B43-AABA-70F54466FDCA}" srcOrd="1" destOrd="0" presId="urn:microsoft.com/office/officeart/2018/5/layout/IconLeafLabelList"/>
    <dgm:cxn modelId="{D49C8544-D257-4FBD-83E6-41B3708C90FC}" type="presParOf" srcId="{666CA55A-8B55-4D0A-B2BF-363C6EB18A57}" destId="{414FD132-DE05-4BC2-B370-31FF985D1B29}" srcOrd="2" destOrd="0" presId="urn:microsoft.com/office/officeart/2018/5/layout/IconLeafLabelList"/>
    <dgm:cxn modelId="{6CCCF25F-A4D7-4C6A-AF1C-C835277CE737}" type="presParOf" srcId="{666CA55A-8B55-4D0A-B2BF-363C6EB18A57}" destId="{33B95DE8-AB6D-416F-9D27-63E76F8885C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23309-8900-4057-BEC3-444106A76E92}">
      <dsp:nvSpPr>
        <dsp:cNvPr id="0" name=""/>
        <dsp:cNvSpPr/>
      </dsp:nvSpPr>
      <dsp:spPr>
        <a:xfrm>
          <a:off x="740776" y="855481"/>
          <a:ext cx="1464285" cy="1464285"/>
        </a:xfrm>
        <a:prstGeom prst="round2DiagRect">
          <a:avLst>
            <a:gd name="adj1" fmla="val 29727"/>
            <a:gd name="adj2" fmla="val 0"/>
          </a:avLst>
        </a:prstGeom>
        <a:solidFill>
          <a:srgbClr val="07CDC4"/>
        </a:solidFill>
        <a:ln>
          <a:noFill/>
        </a:ln>
        <a:effectLst/>
      </dsp:spPr>
      <dsp:style>
        <a:lnRef idx="0">
          <a:scrgbClr r="0" g="0" b="0"/>
        </a:lnRef>
        <a:fillRef idx="1">
          <a:scrgbClr r="0" g="0" b="0"/>
        </a:fillRef>
        <a:effectRef idx="0">
          <a:scrgbClr r="0" g="0" b="0"/>
        </a:effectRef>
        <a:fontRef idx="minor"/>
      </dsp:style>
    </dsp:sp>
    <dsp:sp modelId="{8080C085-7423-4A01-932A-485EF00C1FFE}">
      <dsp:nvSpPr>
        <dsp:cNvPr id="0" name=""/>
        <dsp:cNvSpPr/>
      </dsp:nvSpPr>
      <dsp:spPr>
        <a:xfrm>
          <a:off x="1052836" y="1167542"/>
          <a:ext cx="840163" cy="8401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D14E78-83D8-4E22-9BDB-0E3C127D601E}">
      <dsp:nvSpPr>
        <dsp:cNvPr id="0" name=""/>
        <dsp:cNvSpPr/>
      </dsp:nvSpPr>
      <dsp:spPr>
        <a:xfrm>
          <a:off x="2726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dirty="0"/>
            <a:t>Advocate for physical activity</a:t>
          </a:r>
        </a:p>
      </dsp:txBody>
      <dsp:txXfrm>
        <a:off x="272684" y="2775856"/>
        <a:ext cx="2400467" cy="720000"/>
      </dsp:txXfrm>
    </dsp:sp>
    <dsp:sp modelId="{6F3AFA45-1254-46B5-BDC0-F9F8D5D0DC25}">
      <dsp:nvSpPr>
        <dsp:cNvPr id="0" name=""/>
        <dsp:cNvSpPr/>
      </dsp:nvSpPr>
      <dsp:spPr>
        <a:xfrm>
          <a:off x="3561325" y="855481"/>
          <a:ext cx="1464285" cy="1464285"/>
        </a:xfrm>
        <a:prstGeom prst="round2DiagRect">
          <a:avLst>
            <a:gd name="adj1" fmla="val 29727"/>
            <a:gd name="adj2" fmla="val 0"/>
          </a:avLst>
        </a:prstGeom>
        <a:solidFill>
          <a:srgbClr val="201C40"/>
        </a:solidFill>
        <a:ln>
          <a:noFill/>
        </a:ln>
        <a:effectLst/>
      </dsp:spPr>
      <dsp:style>
        <a:lnRef idx="0">
          <a:scrgbClr r="0" g="0" b="0"/>
        </a:lnRef>
        <a:fillRef idx="1">
          <a:scrgbClr r="0" g="0" b="0"/>
        </a:fillRef>
        <a:effectRef idx="0">
          <a:scrgbClr r="0" g="0" b="0"/>
        </a:effectRef>
        <a:fontRef idx="minor"/>
      </dsp:style>
    </dsp:sp>
    <dsp:sp modelId="{456DC6C5-F56B-4B68-A0F6-90231CB209F4}">
      <dsp:nvSpPr>
        <dsp:cNvPr id="0" name=""/>
        <dsp:cNvSpPr/>
      </dsp:nvSpPr>
      <dsp:spPr>
        <a:xfrm>
          <a:off x="3873386" y="1167542"/>
          <a:ext cx="840163" cy="8401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5BD6BD-9110-4014-B039-791B139C9D2D}">
      <dsp:nvSpPr>
        <dsp:cNvPr id="0" name=""/>
        <dsp:cNvSpPr/>
      </dsp:nvSpPr>
      <dsp:spPr>
        <a:xfrm>
          <a:off x="30932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Build relationships</a:t>
          </a:r>
        </a:p>
      </dsp:txBody>
      <dsp:txXfrm>
        <a:off x="3093234" y="2775856"/>
        <a:ext cx="2400467" cy="720000"/>
      </dsp:txXfrm>
    </dsp:sp>
    <dsp:sp modelId="{6E1C8497-BED7-4DB7-99A2-02B238BB9600}">
      <dsp:nvSpPr>
        <dsp:cNvPr id="0" name=""/>
        <dsp:cNvSpPr/>
      </dsp:nvSpPr>
      <dsp:spPr>
        <a:xfrm>
          <a:off x="6381875" y="855481"/>
          <a:ext cx="1464285" cy="1464285"/>
        </a:xfrm>
        <a:prstGeom prst="round2DiagRect">
          <a:avLst>
            <a:gd name="adj1" fmla="val 29727"/>
            <a:gd name="adj2" fmla="val 0"/>
          </a:avLst>
        </a:prstGeom>
        <a:solidFill>
          <a:schemeClr val="accent3"/>
        </a:solidFill>
        <a:ln>
          <a:noFill/>
        </a:ln>
        <a:effectLst/>
      </dsp:spPr>
      <dsp:style>
        <a:lnRef idx="0">
          <a:scrgbClr r="0" g="0" b="0"/>
        </a:lnRef>
        <a:fillRef idx="1">
          <a:scrgbClr r="0" g="0" b="0"/>
        </a:fillRef>
        <a:effectRef idx="0">
          <a:scrgbClr r="0" g="0" b="0"/>
        </a:effectRef>
        <a:fontRef idx="minor"/>
      </dsp:style>
    </dsp:sp>
    <dsp:sp modelId="{7A3BF6A7-59F2-4D4F-9B41-EEA741FFDF85}">
      <dsp:nvSpPr>
        <dsp:cNvPr id="0" name=""/>
        <dsp:cNvSpPr/>
      </dsp:nvSpPr>
      <dsp:spPr>
        <a:xfrm>
          <a:off x="6693936" y="1167542"/>
          <a:ext cx="840163" cy="8401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46A83F-E288-40AC-AB4E-AE1F54ACF050}">
      <dsp:nvSpPr>
        <dsp:cNvPr id="0" name=""/>
        <dsp:cNvSpPr/>
      </dsp:nvSpPr>
      <dsp:spPr>
        <a:xfrm>
          <a:off x="59137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dirty="0"/>
            <a:t>Channel information</a:t>
          </a:r>
        </a:p>
      </dsp:txBody>
      <dsp:txXfrm>
        <a:off x="5913784" y="2775856"/>
        <a:ext cx="2400467" cy="720000"/>
      </dsp:txXfrm>
    </dsp:sp>
    <dsp:sp modelId="{B10EE85D-0C6D-481F-834B-14EE56084F86}">
      <dsp:nvSpPr>
        <dsp:cNvPr id="0" name=""/>
        <dsp:cNvSpPr/>
      </dsp:nvSpPr>
      <dsp:spPr>
        <a:xfrm>
          <a:off x="9202425" y="855481"/>
          <a:ext cx="1464285" cy="1464285"/>
        </a:xfrm>
        <a:prstGeom prst="round2DiagRect">
          <a:avLst>
            <a:gd name="adj1" fmla="val 29727"/>
            <a:gd name="adj2" fmla="val 0"/>
          </a:avLst>
        </a:prstGeom>
        <a:solidFill>
          <a:srgbClr val="F2A204"/>
        </a:solidFill>
        <a:ln>
          <a:noFill/>
        </a:ln>
        <a:effectLst/>
      </dsp:spPr>
      <dsp:style>
        <a:lnRef idx="0">
          <a:scrgbClr r="0" g="0" b="0"/>
        </a:lnRef>
        <a:fillRef idx="1">
          <a:scrgbClr r="0" g="0" b="0"/>
        </a:fillRef>
        <a:effectRef idx="0">
          <a:scrgbClr r="0" g="0" b="0"/>
        </a:effectRef>
        <a:fontRef idx="minor"/>
      </dsp:style>
    </dsp:sp>
    <dsp:sp modelId="{E5FC579D-8E6C-4B43-AABA-70F54466FDCA}">
      <dsp:nvSpPr>
        <dsp:cNvPr id="0" name=""/>
        <dsp:cNvSpPr/>
      </dsp:nvSpPr>
      <dsp:spPr>
        <a:xfrm>
          <a:off x="9514486" y="1167542"/>
          <a:ext cx="840163" cy="8401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B95DE8-AB6D-416F-9D27-63E76F8885C9}">
      <dsp:nvSpPr>
        <dsp:cNvPr id="0" name=""/>
        <dsp:cNvSpPr/>
      </dsp:nvSpPr>
      <dsp:spPr>
        <a:xfrm>
          <a:off x="87343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Provide leadership</a:t>
          </a:r>
        </a:p>
      </dsp:txBody>
      <dsp:txXfrm>
        <a:off x="8734334" y="2775856"/>
        <a:ext cx="2400467"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BB49C-C795-41EF-947F-59710D12932F}" type="datetimeFigureOut">
              <a:rPr lang="en-GB" smtClean="0"/>
              <a:t>18/10/2021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58A88-D553-4E24-BEFC-C4FE6F8BD890}" type="slidenum">
              <a:rPr lang="en-GB" smtClean="0"/>
              <a:t>‹#›</a:t>
            </a:fld>
            <a:endParaRPr lang="en-GB"/>
          </a:p>
        </p:txBody>
      </p:sp>
    </p:spTree>
    <p:extLst>
      <p:ext uri="{BB962C8B-B14F-4D97-AF65-F5344CB8AC3E}">
        <p14:creationId xmlns:p14="http://schemas.microsoft.com/office/powerpoint/2010/main" val="227895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I’m one of 7 regional leads funded by Sport England to work across England to embed physical activity in social prescribing.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new area of work, I’ve spent a lot of the last six or so months working out what embedding physical activity into social prescribing really means in practice. Splitting my time between the regional role and more local work here in Essex.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52E0B-F3D9-4F82-BD01-B8F39EFF8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46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11</a:t>
            </a:fld>
            <a:endParaRPr lang="en-GB"/>
          </a:p>
        </p:txBody>
      </p:sp>
    </p:spTree>
    <p:extLst>
      <p:ext uri="{BB962C8B-B14F-4D97-AF65-F5344CB8AC3E}">
        <p14:creationId xmlns:p14="http://schemas.microsoft.com/office/powerpoint/2010/main" val="1459174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the 10%</a:t>
            </a:r>
          </a:p>
          <a:p>
            <a:r>
              <a:rPr lang="en-GB" dirty="0"/>
              <a:t>So how could that possible look like from a PA perspective. We know that people are not going to become more active just because we tell them to do so. We know people need to be ready for change. So how do we get individuals to realise the benefits for the physical and mental health through increased activity levels without telling them to become more active, to live healthier lives and understand the importance of moving more and the impact it has on our lifespan – To enable them to live longer healthier?</a:t>
            </a:r>
          </a:p>
          <a:p>
            <a:r>
              <a:rPr lang="en-GB" dirty="0"/>
              <a:t>And this is where you in your role can help support the wider determinates of health and incorporating daily physical activity. </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12</a:t>
            </a:fld>
            <a:endParaRPr lang="en-GB"/>
          </a:p>
        </p:txBody>
      </p:sp>
    </p:spTree>
    <p:extLst>
      <p:ext uri="{BB962C8B-B14F-4D97-AF65-F5344CB8AC3E}">
        <p14:creationId xmlns:p14="http://schemas.microsoft.com/office/powerpoint/2010/main" val="321506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activity is as good or better than treatment with drugs for many conditions, such as type 2 diabetes and lower back pain, and has a much lower risk of any harm. Physical activity can also benefit those who have MSK conditions. However, many people with MSK conditions often mistakenly believe that physical activity will make their conditions worse. The more conditions you have, the more you need to improve the core aspects of fitness.</a:t>
            </a:r>
          </a:p>
          <a:p>
            <a:r>
              <a:rPr lang="en-GB" dirty="0"/>
              <a:t>It’s well known that if you have a long term condition being more active will help you to manage the condition more effectively and stop progression, leading on to other benefits such as lower medication use, less pain, and increased overall quality of life</a:t>
            </a:r>
          </a:p>
        </p:txBody>
      </p:sp>
      <p:sp>
        <p:nvSpPr>
          <p:cNvPr id="4" name="Slide Number Placeholder 3"/>
          <p:cNvSpPr>
            <a:spLocks noGrp="1"/>
          </p:cNvSpPr>
          <p:nvPr>
            <p:ph type="sldNum" sz="quarter" idx="5"/>
          </p:nvPr>
        </p:nvSpPr>
        <p:spPr/>
        <p:txBody>
          <a:bodyPr/>
          <a:lstStyle/>
          <a:p>
            <a:fld id="{B5058A88-D553-4E24-BEFC-C4FE6F8BD890}" type="slidenum">
              <a:rPr lang="en-GB" smtClean="0"/>
              <a:t>14</a:t>
            </a:fld>
            <a:endParaRPr lang="en-GB"/>
          </a:p>
        </p:txBody>
      </p:sp>
    </p:spTree>
    <p:extLst>
      <p:ext uri="{BB962C8B-B14F-4D97-AF65-F5344CB8AC3E}">
        <p14:creationId xmlns:p14="http://schemas.microsoft.com/office/powerpoint/2010/main" val="21846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 thing here is, anything more than what you did yesterday counts</a:t>
            </a:r>
          </a:p>
        </p:txBody>
      </p:sp>
      <p:sp>
        <p:nvSpPr>
          <p:cNvPr id="4" name="Slide Number Placeholder 3"/>
          <p:cNvSpPr>
            <a:spLocks noGrp="1"/>
          </p:cNvSpPr>
          <p:nvPr>
            <p:ph type="sldNum" sz="quarter" idx="5"/>
          </p:nvPr>
        </p:nvSpPr>
        <p:spPr/>
        <p:txBody>
          <a:bodyPr/>
          <a:lstStyle/>
          <a:p>
            <a:fld id="{B5058A88-D553-4E24-BEFC-C4FE6F8BD890}" type="slidenum">
              <a:rPr lang="en-GB" smtClean="0"/>
              <a:t>15</a:t>
            </a:fld>
            <a:endParaRPr lang="en-GB"/>
          </a:p>
        </p:txBody>
      </p:sp>
    </p:spTree>
    <p:extLst>
      <p:ext uri="{BB962C8B-B14F-4D97-AF65-F5344CB8AC3E}">
        <p14:creationId xmlns:p14="http://schemas.microsoft.com/office/powerpoint/2010/main" val="232190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Every Contact Count is about altering how we interact with people through learning how to recognise opportunities to talk to people about their wellbeing.</a:t>
            </a:r>
          </a:p>
          <a:p>
            <a:r>
              <a:rPr lang="en-GB" dirty="0"/>
              <a:t>It aims to create an open environment where clients feel comfortable and able to address a number of issues other than that which they may have 'presented' with. It also encourages the professional to make connections and ask lateral questions, enabling them to signpost the resident to other services which may help with underlying or other related issues, which is at the core of social prescribing</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16</a:t>
            </a:fld>
            <a:endParaRPr lang="en-GB"/>
          </a:p>
        </p:txBody>
      </p:sp>
    </p:spTree>
    <p:extLst>
      <p:ext uri="{BB962C8B-B14F-4D97-AF65-F5344CB8AC3E}">
        <p14:creationId xmlns:p14="http://schemas.microsoft.com/office/powerpoint/2010/main" val="799933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17</a:t>
            </a:fld>
            <a:endParaRPr lang="en-GB"/>
          </a:p>
        </p:txBody>
      </p:sp>
    </p:spTree>
    <p:extLst>
      <p:ext uri="{BB962C8B-B14F-4D97-AF65-F5344CB8AC3E}">
        <p14:creationId xmlns:p14="http://schemas.microsoft.com/office/powerpoint/2010/main" val="47788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Medicine is an initiative led by the Faculty of Sport and Exercise Medicine UK, in partnership with PHE and Sport England. It is a digital toolkit for clinicians and allied health professionals that is part of the Moving Healthcare Professionals programme, and has been developed in collaboration with experts, professional bodies and charities representing patients and healthcare professionals in each disease area. There is some really good content around having conversations and those small contacts to make a difference. </a:t>
            </a:r>
          </a:p>
          <a:p>
            <a:endParaRPr lang="en-GB" dirty="0"/>
          </a:p>
          <a:p>
            <a:r>
              <a:rPr lang="en-GB" dirty="0"/>
              <a:t>Lets have a look at a 2-3 minute conversation around diabetes </a:t>
            </a:r>
          </a:p>
        </p:txBody>
      </p:sp>
      <p:sp>
        <p:nvSpPr>
          <p:cNvPr id="4" name="Slide Number Placeholder 3"/>
          <p:cNvSpPr>
            <a:spLocks noGrp="1"/>
          </p:cNvSpPr>
          <p:nvPr>
            <p:ph type="sldNum" sz="quarter" idx="5"/>
          </p:nvPr>
        </p:nvSpPr>
        <p:spPr/>
        <p:txBody>
          <a:bodyPr/>
          <a:lstStyle/>
          <a:p>
            <a:fld id="{B5058A88-D553-4E24-BEFC-C4FE6F8BD890}" type="slidenum">
              <a:rPr lang="en-GB" smtClean="0"/>
              <a:t>18</a:t>
            </a:fld>
            <a:endParaRPr lang="en-GB"/>
          </a:p>
        </p:txBody>
      </p:sp>
    </p:spTree>
    <p:extLst>
      <p:ext uri="{BB962C8B-B14F-4D97-AF65-F5344CB8AC3E}">
        <p14:creationId xmlns:p14="http://schemas.microsoft.com/office/powerpoint/2010/main" val="160604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non judgemental language and delivering it a respectful manner keeps an individual interested in that you have to say, its about planting the seeds for change you are not going to change someone there and then in that minute but it might start things turning for them</a:t>
            </a:r>
          </a:p>
        </p:txBody>
      </p:sp>
      <p:sp>
        <p:nvSpPr>
          <p:cNvPr id="4" name="Slide Number Placeholder 3"/>
          <p:cNvSpPr>
            <a:spLocks noGrp="1"/>
          </p:cNvSpPr>
          <p:nvPr>
            <p:ph type="sldNum" sz="quarter" idx="5"/>
          </p:nvPr>
        </p:nvSpPr>
        <p:spPr/>
        <p:txBody>
          <a:bodyPr/>
          <a:lstStyle/>
          <a:p>
            <a:fld id="{B5058A88-D553-4E24-BEFC-C4FE6F8BD890}" type="slidenum">
              <a:rPr lang="en-GB" smtClean="0"/>
              <a:t>19</a:t>
            </a:fld>
            <a:endParaRPr lang="en-GB"/>
          </a:p>
        </p:txBody>
      </p:sp>
    </p:spTree>
    <p:extLst>
      <p:ext uri="{BB962C8B-B14F-4D97-AF65-F5344CB8AC3E}">
        <p14:creationId xmlns:p14="http://schemas.microsoft.com/office/powerpoint/2010/main" val="11837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you ask a question allows the client to have some space to think and explore instead of you just handing over the information. </a:t>
            </a:r>
          </a:p>
        </p:txBody>
      </p:sp>
      <p:sp>
        <p:nvSpPr>
          <p:cNvPr id="4" name="Slide Number Placeholder 3"/>
          <p:cNvSpPr>
            <a:spLocks noGrp="1"/>
          </p:cNvSpPr>
          <p:nvPr>
            <p:ph type="sldNum" sz="quarter" idx="5"/>
          </p:nvPr>
        </p:nvSpPr>
        <p:spPr/>
        <p:txBody>
          <a:bodyPr/>
          <a:lstStyle/>
          <a:p>
            <a:fld id="{B5058A88-D553-4E24-BEFC-C4FE6F8BD890}" type="slidenum">
              <a:rPr lang="en-GB" smtClean="0"/>
              <a:t>20</a:t>
            </a:fld>
            <a:endParaRPr lang="en-GB"/>
          </a:p>
        </p:txBody>
      </p:sp>
    </p:spTree>
    <p:extLst>
      <p:ext uri="{BB962C8B-B14F-4D97-AF65-F5344CB8AC3E}">
        <p14:creationId xmlns:p14="http://schemas.microsoft.com/office/powerpoint/2010/main" val="402263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22</a:t>
            </a:fld>
            <a:endParaRPr lang="en-GB"/>
          </a:p>
        </p:txBody>
      </p:sp>
    </p:spTree>
    <p:extLst>
      <p:ext uri="{BB962C8B-B14F-4D97-AF65-F5344CB8AC3E}">
        <p14:creationId xmlns:p14="http://schemas.microsoft.com/office/powerpoint/2010/main" val="192685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My role is part of a cross-sector partnership with NHSE Improvement, alongside the National Academy for Social Prescribing, arts, health, nature, money and pensions service in a regional core team. There’s a lot of resource and energy going into social prescribing at the moment, both from the NHS and the community side with all of these different partners working in this space. A key part of my role is ensuring these connect together for physical activity and I’ll be the link between what is going on nationally, regionally and locally. </a:t>
            </a:r>
          </a:p>
          <a:p>
            <a:pPr>
              <a:lnSpc>
                <a:spcPct val="107000"/>
              </a:lnSpc>
              <a:spcAft>
                <a:spcPts val="800"/>
              </a:spcAft>
            </a:pPr>
            <a:endParaRPr lang="en-GB" dirty="0"/>
          </a:p>
          <a:p>
            <a:pPr>
              <a:lnSpc>
                <a:spcPct val="107000"/>
              </a:lnSpc>
              <a:spcAft>
                <a:spcPts val="800"/>
              </a:spcAft>
            </a:pPr>
            <a:r>
              <a:rPr lang="en-GB" dirty="0"/>
              <a:t>In the last 9 months, I’ve been busy building relationships with a wide range of partners to ensure that physical activity is advocated for wherever possible and to really understand the opportunities to embed physical activity into social prescribing system. Adding to it, not duplicating.  </a:t>
            </a:r>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52E0B-F3D9-4F82-BD01-B8F39EFF8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279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23</a:t>
            </a:fld>
            <a:endParaRPr lang="en-GB"/>
          </a:p>
        </p:txBody>
      </p:sp>
    </p:spTree>
    <p:extLst>
      <p:ext uri="{BB962C8B-B14F-4D97-AF65-F5344CB8AC3E}">
        <p14:creationId xmlns:p14="http://schemas.microsoft.com/office/powerpoint/2010/main" val="376120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of these have we heard when we start talking to clients about trying to be a bit more active, </a:t>
            </a:r>
          </a:p>
        </p:txBody>
      </p:sp>
      <p:sp>
        <p:nvSpPr>
          <p:cNvPr id="4" name="Slide Number Placeholder 3"/>
          <p:cNvSpPr>
            <a:spLocks noGrp="1"/>
          </p:cNvSpPr>
          <p:nvPr>
            <p:ph type="sldNum" sz="quarter" idx="5"/>
          </p:nvPr>
        </p:nvSpPr>
        <p:spPr/>
        <p:txBody>
          <a:bodyPr/>
          <a:lstStyle/>
          <a:p>
            <a:fld id="{B5058A88-D553-4E24-BEFC-C4FE6F8BD890}" type="slidenum">
              <a:rPr lang="en-GB" smtClean="0"/>
              <a:t>24</a:t>
            </a:fld>
            <a:endParaRPr lang="en-GB"/>
          </a:p>
        </p:txBody>
      </p:sp>
    </p:spTree>
    <p:extLst>
      <p:ext uri="{BB962C8B-B14F-4D97-AF65-F5344CB8AC3E}">
        <p14:creationId xmlns:p14="http://schemas.microsoft.com/office/powerpoint/2010/main" val="832983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what responses would you come up with for the barriers</a:t>
            </a:r>
          </a:p>
          <a:p>
            <a:endParaRPr lang="en-GB" dirty="0"/>
          </a:p>
          <a:p>
            <a:r>
              <a:rPr lang="en-GB" dirty="0"/>
              <a:t>Don’t discount your everyday activities. You may be more active than you think. Housekeeping or mowing the lawn counts as activity. Being active is more than just planned exercise.</a:t>
            </a:r>
          </a:p>
          <a:p>
            <a:r>
              <a:rPr lang="en-GB" dirty="0"/>
              <a:t>Starting slowly is important and so is choosing activities that you enjoy. Over time, the activities you do will get easier. You will even find that you can increase the duration and/or intensity.</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25</a:t>
            </a:fld>
            <a:endParaRPr lang="en-GB"/>
          </a:p>
        </p:txBody>
      </p:sp>
    </p:spTree>
    <p:extLst>
      <p:ext uri="{BB962C8B-B14F-4D97-AF65-F5344CB8AC3E}">
        <p14:creationId xmlns:p14="http://schemas.microsoft.com/office/powerpoint/2010/main" val="238508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long-term conditions experience both internal and external barriers to exercise. Internal barriers come from within those with long-term conditions themselves, and external barriers are factors external to those with long-term conditions, which make it harder for them to exercise and barriers around suitability, practicality and the logistics of the whole thing. Many people with LTC cite the barriers to being more active instead of seeing the benefits to being.</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26</a:t>
            </a:fld>
            <a:endParaRPr lang="en-GB"/>
          </a:p>
        </p:txBody>
      </p:sp>
    </p:spTree>
    <p:extLst>
      <p:ext uri="{BB962C8B-B14F-4D97-AF65-F5344CB8AC3E}">
        <p14:creationId xmlns:p14="http://schemas.microsoft.com/office/powerpoint/2010/main" val="4048974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supporting good physical and mental health and functioning, regular physical activity also contributes to a range of wider social, environmental and economic benefits for individuals, communities and wider society. Addressing physical activity can also benefit a broad range of wider priorities at a local level, such as reducing air pollution and increasing social cohesion.</a:t>
            </a:r>
          </a:p>
          <a:p>
            <a:r>
              <a:rPr lang="en-GB" dirty="0"/>
              <a:t>Wider benefits come primarily from physical activities undertaken in a community setting such as walking, cycling, active recreation, sport and play. They include:</a:t>
            </a:r>
          </a:p>
          <a:p>
            <a:r>
              <a:rPr lang="en-GB" dirty="0"/>
              <a:t>-improved learning and attainment</a:t>
            </a:r>
          </a:p>
          <a:p>
            <a:r>
              <a:rPr lang="en-GB" dirty="0"/>
              <a:t>-increasing productivity in the workplace</a:t>
            </a:r>
          </a:p>
          <a:p>
            <a:r>
              <a:rPr lang="en-GB" dirty="0"/>
              <a:t>-managing stress</a:t>
            </a:r>
          </a:p>
          <a:p>
            <a:r>
              <a:rPr lang="en-GB" dirty="0"/>
              <a:t>-self-efficacy</a:t>
            </a:r>
          </a:p>
          <a:p>
            <a:r>
              <a:rPr lang="en-GB" dirty="0"/>
              <a:t>-improved sleep</a:t>
            </a:r>
          </a:p>
          <a:p>
            <a:r>
              <a:rPr lang="en-GB" dirty="0"/>
              <a:t>-the development of social skills</a:t>
            </a:r>
          </a:p>
          <a:p>
            <a:r>
              <a:rPr lang="en-GB" dirty="0"/>
              <a:t>-better social interaction</a:t>
            </a:r>
          </a:p>
          <a:p>
            <a:r>
              <a:rPr lang="en-GB" dirty="0"/>
              <a:t>The relevance and importance of these benefits vary according to life stage and other factors</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27</a:t>
            </a:fld>
            <a:endParaRPr lang="en-GB"/>
          </a:p>
        </p:txBody>
      </p:sp>
    </p:spTree>
    <p:extLst>
      <p:ext uri="{BB962C8B-B14F-4D97-AF65-F5344CB8AC3E}">
        <p14:creationId xmlns:p14="http://schemas.microsoft.com/office/powerpoint/2010/main" val="3557112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healthcare professionals play a unique role in supporting people living with, or at risk of developing, long-term health conditions to get more physically active</a:t>
            </a:r>
          </a:p>
        </p:txBody>
      </p:sp>
      <p:sp>
        <p:nvSpPr>
          <p:cNvPr id="4" name="Slide Number Placeholder 3"/>
          <p:cNvSpPr>
            <a:spLocks noGrp="1"/>
          </p:cNvSpPr>
          <p:nvPr>
            <p:ph type="sldNum" sz="quarter" idx="5"/>
          </p:nvPr>
        </p:nvSpPr>
        <p:spPr/>
        <p:txBody>
          <a:bodyPr/>
          <a:lstStyle/>
          <a:p>
            <a:fld id="{B5058A88-D553-4E24-BEFC-C4FE6F8BD890}" type="slidenum">
              <a:rPr lang="en-GB" smtClean="0"/>
              <a:t>28</a:t>
            </a:fld>
            <a:endParaRPr lang="en-GB"/>
          </a:p>
        </p:txBody>
      </p:sp>
    </p:spTree>
    <p:extLst>
      <p:ext uri="{BB962C8B-B14F-4D97-AF65-F5344CB8AC3E}">
        <p14:creationId xmlns:p14="http://schemas.microsoft.com/office/powerpoint/2010/main" val="347916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43 Active Partnerships across England who work collaboratively with local partners to create the conditions for an active nation, using the power of sport and physical activity to transform lives.</a:t>
            </a:r>
          </a:p>
          <a:p>
            <a:r>
              <a:rPr lang="en-GB" dirty="0"/>
              <a:t>By adopting a collaborative whole system approach, Active Partnerships seek to make active lifestyles the social norm for everyone and address the worrying levels of inactivity in society.</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29</a:t>
            </a:fld>
            <a:endParaRPr lang="en-GB"/>
          </a:p>
        </p:txBody>
      </p:sp>
    </p:spTree>
    <p:extLst>
      <p:ext uri="{BB962C8B-B14F-4D97-AF65-F5344CB8AC3E}">
        <p14:creationId xmlns:p14="http://schemas.microsoft.com/office/powerpoint/2010/main" val="605628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32</a:t>
            </a:fld>
            <a:endParaRPr lang="en-GB"/>
          </a:p>
        </p:txBody>
      </p:sp>
    </p:spTree>
    <p:extLst>
      <p:ext uri="{BB962C8B-B14F-4D97-AF65-F5344CB8AC3E}">
        <p14:creationId xmlns:p14="http://schemas.microsoft.com/office/powerpoint/2010/main" val="3031126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33</a:t>
            </a:fld>
            <a:endParaRPr lang="en-GB"/>
          </a:p>
        </p:txBody>
      </p:sp>
    </p:spTree>
    <p:extLst>
      <p:ext uri="{BB962C8B-B14F-4D97-AF65-F5344CB8AC3E}">
        <p14:creationId xmlns:p14="http://schemas.microsoft.com/office/powerpoint/2010/main" val="130692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get in touch if you have any questions or want to know any more, we will be following up with a short exit survey around what we can do with next one of these to support you and what topics you would like to see. </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34</a:t>
            </a:fld>
            <a:endParaRPr lang="en-GB"/>
          </a:p>
        </p:txBody>
      </p:sp>
    </p:spTree>
    <p:extLst>
      <p:ext uri="{BB962C8B-B14F-4D97-AF65-F5344CB8AC3E}">
        <p14:creationId xmlns:p14="http://schemas.microsoft.com/office/powerpoint/2010/main" val="401122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guidelines state that for good physical and mental health, adults should aim to be physically active every day. Any activity is better than none, and more is better still. </a:t>
            </a:r>
            <a:r>
              <a:rPr lang="en-GB" b="0" i="0" dirty="0">
                <a:solidFill>
                  <a:srgbClr val="333333"/>
                </a:solidFill>
                <a:effectLst/>
                <a:latin typeface="filson-pro"/>
              </a:rPr>
              <a:t>Beyond prevention, there is good evidence to demonstrate that regular physical activity can benefit patients with a number of diseases. </a:t>
            </a:r>
          </a:p>
          <a:p>
            <a:r>
              <a:rPr lang="en-GB" b="0" i="0" dirty="0">
                <a:solidFill>
                  <a:srgbClr val="333333"/>
                </a:solidFill>
                <a:effectLst/>
                <a:latin typeface="filson-pro"/>
              </a:rPr>
              <a:t>As we moved through the slides today its really important that whilst we might reference physical activity we also mean movement in general, the benefit for people moving more is just as important</a:t>
            </a:r>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4</a:t>
            </a:fld>
            <a:endParaRPr lang="en-GB"/>
          </a:p>
        </p:txBody>
      </p:sp>
    </p:spTree>
    <p:extLst>
      <p:ext uri="{BB962C8B-B14F-4D97-AF65-F5344CB8AC3E}">
        <p14:creationId xmlns:p14="http://schemas.microsoft.com/office/powerpoint/2010/main" val="112904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physically active doesn’t just mean going to the gym and dressing in </a:t>
            </a:r>
            <a:r>
              <a:rPr lang="en-GB" dirty="0" err="1"/>
              <a:t>lycra</a:t>
            </a:r>
            <a:r>
              <a:rPr lang="en-GB" dirty="0"/>
              <a:t>, there are many ways to be active and just moving more, being more active doesn’t mean having attend structured exercise it can be chair based movement at home or walking around the house/garden </a:t>
            </a:r>
            <a:r>
              <a:rPr lang="en-GB" dirty="0" err="1"/>
              <a:t>theres</a:t>
            </a:r>
            <a:r>
              <a:rPr lang="en-GB" dirty="0"/>
              <a:t> so many ways to encourage people to just get moving. </a:t>
            </a:r>
          </a:p>
        </p:txBody>
      </p:sp>
      <p:sp>
        <p:nvSpPr>
          <p:cNvPr id="4" name="Slide Number Placeholder 3"/>
          <p:cNvSpPr>
            <a:spLocks noGrp="1"/>
          </p:cNvSpPr>
          <p:nvPr>
            <p:ph type="sldNum" sz="quarter" idx="5"/>
          </p:nvPr>
        </p:nvSpPr>
        <p:spPr/>
        <p:txBody>
          <a:bodyPr/>
          <a:lstStyle/>
          <a:p>
            <a:fld id="{B5058A88-D553-4E24-BEFC-C4FE6F8BD890}" type="slidenum">
              <a:rPr lang="en-GB" smtClean="0"/>
              <a:t>5</a:t>
            </a:fld>
            <a:endParaRPr lang="en-GB"/>
          </a:p>
        </p:txBody>
      </p:sp>
    </p:spTree>
    <p:extLst>
      <p:ext uri="{BB962C8B-B14F-4D97-AF65-F5344CB8AC3E}">
        <p14:creationId xmlns:p14="http://schemas.microsoft.com/office/powerpoint/2010/main" val="174925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6</a:t>
            </a:fld>
            <a:endParaRPr lang="en-GB"/>
          </a:p>
        </p:txBody>
      </p:sp>
    </p:spTree>
    <p:extLst>
      <p:ext uri="{BB962C8B-B14F-4D97-AF65-F5344CB8AC3E}">
        <p14:creationId xmlns:p14="http://schemas.microsoft.com/office/powerpoint/2010/main" val="384642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Around 1 in 3 (34%) of men and 1 in 2 (42%) of women are not active enough for good health.</a:t>
            </a:r>
          </a:p>
          <a:p>
            <a:r>
              <a:rPr lang="en-GB" dirty="0"/>
              <a:t>Men are more likely to report being active at the recommended level than women.</a:t>
            </a:r>
          </a:p>
          <a:p>
            <a:r>
              <a:rPr lang="en-GB" dirty="0"/>
              <a:t>Physical activity varies with age and life stage. People tend to get less active with age, especially in older years.</a:t>
            </a:r>
          </a:p>
          <a:p>
            <a:r>
              <a:rPr lang="en-GB" dirty="0"/>
              <a:t>And people with disabilities or long-term conditions are twice as likely not to be active enough for good health.</a:t>
            </a:r>
          </a:p>
          <a:p>
            <a:r>
              <a:rPr lang="en-GB" dirty="0"/>
              <a:t>It’s well known that if you have a long term condition being more active will help you to manage the condition more effectively and stop progression, leading on to other benefits such as lower medication use, less pain, and increased overall quality of life</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7</a:t>
            </a:fld>
            <a:endParaRPr lang="en-GB"/>
          </a:p>
        </p:txBody>
      </p:sp>
    </p:spTree>
    <p:extLst>
      <p:ext uri="{BB962C8B-B14F-4D97-AF65-F5344CB8AC3E}">
        <p14:creationId xmlns:p14="http://schemas.microsoft.com/office/powerpoint/2010/main" val="171398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we talk about physical activity its important to remember that moving more and using our own resistance in body weight is just as important. </a:t>
            </a:r>
          </a:p>
          <a:p>
            <a:endParaRPr lang="en-GB" dirty="0"/>
          </a:p>
          <a:p>
            <a:r>
              <a:rPr lang="en-GB" dirty="0"/>
              <a:t>There are 3 elements of the physical activity guidelines:</a:t>
            </a:r>
          </a:p>
          <a:p>
            <a:endParaRPr lang="en-GB" dirty="0"/>
          </a:p>
          <a:p>
            <a:r>
              <a:rPr lang="en-GB" dirty="0"/>
              <a:t>strengthening activity</a:t>
            </a:r>
          </a:p>
          <a:p>
            <a:r>
              <a:rPr lang="en-GB" dirty="0"/>
              <a:t>cardiovascular activity</a:t>
            </a:r>
          </a:p>
          <a:p>
            <a:r>
              <a:rPr lang="en-GB" dirty="0"/>
              <a:t>sedentary time</a:t>
            </a:r>
          </a:p>
          <a:p>
            <a:endParaRPr lang="en-GB" dirty="0"/>
          </a:p>
          <a:p>
            <a:r>
              <a:rPr lang="en-GB" dirty="0"/>
              <a:t>-The additional benefit of balance and flexibility exercises for older adults. Exercises that improve leg strength, balance and coordination can help people maintain and improve muscle strength and avoid falls as they age</a:t>
            </a:r>
          </a:p>
          <a:p>
            <a:r>
              <a:rPr lang="en-GB" dirty="0"/>
              <a:t>-A combination of moderate, vigorous and very vigorous intensity activity</a:t>
            </a:r>
          </a:p>
          <a:p>
            <a:r>
              <a:rPr lang="en-GB" dirty="0"/>
              <a:t>-Adults should aim to minimise the amount of time spent being sedentary, and when physically possible should break up long periods of inactivity with at least light physical activity. There have been notable developments in the evidence base for the health effects of sedentary time in adults</a:t>
            </a:r>
          </a:p>
          <a:p>
            <a:endParaRPr lang="en-GB" dirty="0"/>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8</a:t>
            </a:fld>
            <a:endParaRPr lang="en-GB"/>
          </a:p>
        </p:txBody>
      </p:sp>
    </p:spTree>
    <p:extLst>
      <p:ext uri="{BB962C8B-B14F-4D97-AF65-F5344CB8AC3E}">
        <p14:creationId xmlns:p14="http://schemas.microsoft.com/office/powerpoint/2010/main" val="181024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that look like on a daily and weekly basis </a:t>
            </a:r>
          </a:p>
        </p:txBody>
      </p:sp>
      <p:sp>
        <p:nvSpPr>
          <p:cNvPr id="4" name="Slide Number Placeholder 3"/>
          <p:cNvSpPr>
            <a:spLocks noGrp="1"/>
          </p:cNvSpPr>
          <p:nvPr>
            <p:ph type="sldNum" sz="quarter" idx="5"/>
          </p:nvPr>
        </p:nvSpPr>
        <p:spPr/>
        <p:txBody>
          <a:bodyPr/>
          <a:lstStyle/>
          <a:p>
            <a:fld id="{B5058A88-D553-4E24-BEFC-C4FE6F8BD890}" type="slidenum">
              <a:rPr lang="en-GB" smtClean="0"/>
              <a:t>9</a:t>
            </a:fld>
            <a:endParaRPr lang="en-GB"/>
          </a:p>
        </p:txBody>
      </p:sp>
    </p:spTree>
    <p:extLst>
      <p:ext uri="{BB962C8B-B14F-4D97-AF65-F5344CB8AC3E}">
        <p14:creationId xmlns:p14="http://schemas.microsoft.com/office/powerpoint/2010/main" val="240079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guidance documentation</a:t>
            </a:r>
          </a:p>
          <a:p>
            <a:endParaRPr lang="en-GB" dirty="0"/>
          </a:p>
        </p:txBody>
      </p:sp>
      <p:sp>
        <p:nvSpPr>
          <p:cNvPr id="4" name="Slide Number Placeholder 3"/>
          <p:cNvSpPr>
            <a:spLocks noGrp="1"/>
          </p:cNvSpPr>
          <p:nvPr>
            <p:ph type="sldNum" sz="quarter" idx="5"/>
          </p:nvPr>
        </p:nvSpPr>
        <p:spPr/>
        <p:txBody>
          <a:bodyPr/>
          <a:lstStyle/>
          <a:p>
            <a:fld id="{B5058A88-D553-4E24-BEFC-C4FE6F8BD890}" type="slidenum">
              <a:rPr lang="en-GB" smtClean="0"/>
              <a:t>10</a:t>
            </a:fld>
            <a:endParaRPr lang="en-GB"/>
          </a:p>
        </p:txBody>
      </p:sp>
    </p:spTree>
    <p:extLst>
      <p:ext uri="{BB962C8B-B14F-4D97-AF65-F5344CB8AC3E}">
        <p14:creationId xmlns:p14="http://schemas.microsoft.com/office/powerpoint/2010/main" val="199617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432E-A221-4444-B2DF-B40DC4596E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08DBF1-919F-4CA7-B71F-0E5D40554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F1A61F-627A-4058-9893-AFE59E8C0234}"/>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5" name="Footer Placeholder 4">
            <a:extLst>
              <a:ext uri="{FF2B5EF4-FFF2-40B4-BE49-F238E27FC236}">
                <a16:creationId xmlns:a16="http://schemas.microsoft.com/office/drawing/2014/main" id="{C61C590C-ADAC-4E72-B242-28E122997C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546C06-458F-446B-95EB-A3980EE4DD8A}"/>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337591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A0C1-FAAE-41C0-8876-0B7E163652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FFAADC-B6D7-4700-805D-8C13DF8214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8B1A72-975F-4092-A685-01BE0CB6A316}"/>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5" name="Footer Placeholder 4">
            <a:extLst>
              <a:ext uri="{FF2B5EF4-FFF2-40B4-BE49-F238E27FC236}">
                <a16:creationId xmlns:a16="http://schemas.microsoft.com/office/drawing/2014/main" id="{B49BC2D9-487A-48AC-A519-A21B77BF5C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B66912-67BD-4AF5-B22B-B9D94B2DE0DA}"/>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71191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1CF7E-2C54-42CD-BE2A-4AF460CCF0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9D796B-32DE-4281-873A-733D7A0945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4F9D9E-45C1-4863-B183-8D6071662403}"/>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5" name="Footer Placeholder 4">
            <a:extLst>
              <a:ext uri="{FF2B5EF4-FFF2-40B4-BE49-F238E27FC236}">
                <a16:creationId xmlns:a16="http://schemas.microsoft.com/office/drawing/2014/main" id="{F38287C5-89C5-44DB-8749-BD60F50C32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311FC-7963-48A8-A2DA-90B86B03AAC4}"/>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211078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6327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874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8795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570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1934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739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4099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050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D622-6506-4215-864C-5E81C4BAD6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5A1AEE-B60A-4C08-982C-90176550C7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A31DB0-539F-4AA1-A3CA-83164FE9EB90}"/>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5" name="Footer Placeholder 4">
            <a:extLst>
              <a:ext uri="{FF2B5EF4-FFF2-40B4-BE49-F238E27FC236}">
                <a16:creationId xmlns:a16="http://schemas.microsoft.com/office/drawing/2014/main" id="{F190E8D8-2B7D-4F76-9440-83C687702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23008-16EA-4ED6-9A40-9DE968DCBF6A}"/>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122291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7702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8623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1374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7"/>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1037980"/>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50" y="365911"/>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58185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7045-0651-4988-A3A9-77AC53B195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4F5132-1CE3-49B9-AAB4-2872D4E35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DB980-ED9F-4494-A24A-ABF79B2C49CD}"/>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5" name="Footer Placeholder 4">
            <a:extLst>
              <a:ext uri="{FF2B5EF4-FFF2-40B4-BE49-F238E27FC236}">
                <a16:creationId xmlns:a16="http://schemas.microsoft.com/office/drawing/2014/main" id="{CE608333-B8C4-47B1-B324-C17A46622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CD0365-E978-4B0A-82BA-82DA1DEA3FEB}"/>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73663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15BB-0960-43DE-A35E-60F8B37255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86B706-08E6-4CE2-971B-117BF6BF6B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47C990-B9BA-4536-B3E8-C997C8FB2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3535F2-7C6E-4506-BA2F-491F2C00A50E}"/>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6" name="Footer Placeholder 5">
            <a:extLst>
              <a:ext uri="{FF2B5EF4-FFF2-40B4-BE49-F238E27FC236}">
                <a16:creationId xmlns:a16="http://schemas.microsoft.com/office/drawing/2014/main" id="{7E6D2946-9C74-49D4-8A4E-C7FE53B59A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6930BE-DD10-4250-A353-062A0B5A1AAA}"/>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175881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A41E-5378-4438-BE44-B02EC948AC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84FCEC-06D7-4B4B-AA12-2E3613C03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8E29FD-A48E-4D0E-B27B-2FE1E6DA48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35B9B5-4AB1-494E-BBFB-0F4399010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1AC7BD-AD19-4221-819D-DC223A22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4215EE-B227-4840-8DD4-BCFBD0CD6832}"/>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8" name="Footer Placeholder 7">
            <a:extLst>
              <a:ext uri="{FF2B5EF4-FFF2-40B4-BE49-F238E27FC236}">
                <a16:creationId xmlns:a16="http://schemas.microsoft.com/office/drawing/2014/main" id="{713EBF96-106D-4FD1-8211-3335FBCD30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5D3956-31ED-4D27-9462-DAB08A49C003}"/>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27332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2318-35E1-42FC-A9FA-95ECC593C4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8A3828-EA04-4BC9-AF09-D0CCDC5595B5}"/>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4" name="Footer Placeholder 3">
            <a:extLst>
              <a:ext uri="{FF2B5EF4-FFF2-40B4-BE49-F238E27FC236}">
                <a16:creationId xmlns:a16="http://schemas.microsoft.com/office/drawing/2014/main" id="{311A6CD7-C94C-4DFE-97FF-962AFCE65B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BA1F1F-6465-4092-8293-1F06907540BF}"/>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67409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63280-1C9E-4339-90CD-83A1C0A0FAF6}"/>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3" name="Footer Placeholder 2">
            <a:extLst>
              <a:ext uri="{FF2B5EF4-FFF2-40B4-BE49-F238E27FC236}">
                <a16:creationId xmlns:a16="http://schemas.microsoft.com/office/drawing/2014/main" id="{878DD6DB-BFE6-4CAD-AC03-06C7B04B5F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FB9705-3193-41A5-A0D0-AAA6E9D9DF95}"/>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312181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4C3F-F34F-445A-8633-3A026C223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9042E9-DF4F-4AF2-9B31-11FED7BA0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63A33E-E21E-4EAD-A6D1-1422978F4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27F87-2474-4078-A7F7-EEFF0CE555A5}"/>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6" name="Footer Placeholder 5">
            <a:extLst>
              <a:ext uri="{FF2B5EF4-FFF2-40B4-BE49-F238E27FC236}">
                <a16:creationId xmlns:a16="http://schemas.microsoft.com/office/drawing/2014/main" id="{E634789A-85B7-4555-A768-0F67904984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4EE929-6F34-4E0D-8820-C8640C0BB96C}"/>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90946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95B0-8954-4504-B21E-06213625FA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109374-ADBA-4711-BD65-2A67AA45F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B8C19C-4F70-4313-B5A6-8B2FA4868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D7F91-6CD3-4EEA-9ED2-831BC1B90838}"/>
              </a:ext>
            </a:extLst>
          </p:cNvPr>
          <p:cNvSpPr>
            <a:spLocks noGrp="1"/>
          </p:cNvSpPr>
          <p:nvPr>
            <p:ph type="dt" sz="half" idx="10"/>
          </p:nvPr>
        </p:nvSpPr>
        <p:spPr/>
        <p:txBody>
          <a:bodyPr/>
          <a:lstStyle/>
          <a:p>
            <a:fld id="{95F2CD6C-12C4-4BC3-8609-FB4ACD907A82}" type="datetimeFigureOut">
              <a:rPr lang="en-GB" smtClean="0"/>
              <a:t>18/10/2021</a:t>
            </a:fld>
            <a:endParaRPr lang="en-GB"/>
          </a:p>
        </p:txBody>
      </p:sp>
      <p:sp>
        <p:nvSpPr>
          <p:cNvPr id="6" name="Footer Placeholder 5">
            <a:extLst>
              <a:ext uri="{FF2B5EF4-FFF2-40B4-BE49-F238E27FC236}">
                <a16:creationId xmlns:a16="http://schemas.microsoft.com/office/drawing/2014/main" id="{F58098BD-C86F-4869-9EE2-AD9364713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B9D581-457C-463F-93F6-01E278DB1823}"/>
              </a:ext>
            </a:extLst>
          </p:cNvPr>
          <p:cNvSpPr>
            <a:spLocks noGrp="1"/>
          </p:cNvSpPr>
          <p:nvPr>
            <p:ph type="sldNum" sz="quarter" idx="12"/>
          </p:nvPr>
        </p:nvSpPr>
        <p:spPr/>
        <p:txBody>
          <a:bodyPr/>
          <a:lstStyle/>
          <a:p>
            <a:fld id="{64319E21-F3DF-42A1-BDC4-1690ABC8CA71}" type="slidenum">
              <a:rPr lang="en-GB" smtClean="0"/>
              <a:t>‹#›</a:t>
            </a:fld>
            <a:endParaRPr lang="en-GB"/>
          </a:p>
        </p:txBody>
      </p:sp>
    </p:spTree>
    <p:extLst>
      <p:ext uri="{BB962C8B-B14F-4D97-AF65-F5344CB8AC3E}">
        <p14:creationId xmlns:p14="http://schemas.microsoft.com/office/powerpoint/2010/main" val="343430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92CFF-1C53-4B0A-95B7-6BA9EE0C5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92C971-DEC2-4557-AC61-AD69B10BC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F9A71-B838-463E-9D97-7EC71D457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2CD6C-12C4-4BC3-8609-FB4ACD907A82}" type="datetimeFigureOut">
              <a:rPr lang="en-GB" smtClean="0"/>
              <a:t>18/10/2021</a:t>
            </a:fld>
            <a:endParaRPr lang="en-GB"/>
          </a:p>
        </p:txBody>
      </p:sp>
      <p:sp>
        <p:nvSpPr>
          <p:cNvPr id="5" name="Footer Placeholder 4">
            <a:extLst>
              <a:ext uri="{FF2B5EF4-FFF2-40B4-BE49-F238E27FC236}">
                <a16:creationId xmlns:a16="http://schemas.microsoft.com/office/drawing/2014/main" id="{C6ED69AD-91D7-49D7-8F6E-E8E961472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C8A99F-2503-40FB-ADF6-AE75296EA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19E21-F3DF-42A1-BDC4-1690ABC8CA71}" type="slidenum">
              <a:rPr lang="en-GB" smtClean="0"/>
              <a:t>‹#›</a:t>
            </a:fld>
            <a:endParaRPr lang="en-GB"/>
          </a:p>
        </p:txBody>
      </p:sp>
    </p:spTree>
    <p:extLst>
      <p:ext uri="{BB962C8B-B14F-4D97-AF65-F5344CB8AC3E}">
        <p14:creationId xmlns:p14="http://schemas.microsoft.com/office/powerpoint/2010/main" val="344312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10/18/2021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78328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F6UBGjxw9Q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ovingmedicine.ac.uk/consultation-guides/patient-info-finder/" TargetMode="Externa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s://movingmedicine.ac.uk/consultation-guides/find-the-right-consultation-gui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30.xml.rels><?xml version="1.0" encoding="UTF-8" standalone="yes"?>
<Relationships xmlns="http://schemas.openxmlformats.org/package/2006/relationships"><Relationship Id="rId8" Type="http://schemas.openxmlformats.org/officeDocument/2006/relationships/hyperlink" Target="https://www.nhs.uk/live-well/exercise/free-fitness-ideas/" TargetMode="External"/><Relationship Id="rId3" Type="http://schemas.openxmlformats.org/officeDocument/2006/relationships/hyperlink" Target="https://canalrivertrust.org.uk/enjoy-the-waterways/walking" TargetMode="External"/><Relationship Id="rId7" Type="http://schemas.openxmlformats.org/officeDocument/2006/relationships/hyperlink" Target="https://www.walkingforhealth.org.uk/" TargetMode="External"/><Relationship Id="rId2" Type="http://schemas.openxmlformats.org/officeDocument/2006/relationships/hyperlink" Target="https://weareundefeatable.co.uk/ways-to-move" TargetMode="External"/><Relationship Id="rId1" Type="http://schemas.openxmlformats.org/officeDocument/2006/relationships/slideLayout" Target="../slideLayouts/slideLayout2.xml"/><Relationship Id="rId6" Type="http://schemas.openxmlformats.org/officeDocument/2006/relationships/hyperlink" Target="https://eur02.safelinks.protection.outlook.com/?url=https%3A%2F%2Fanglingtrust.net%2Fgetfishingforwellbeing&amp;data=04%7C01%7C%7C5ebc88eb492a4e5d0f3e08d96c749f2c%7Ca8b4324f155c4215a0f17ed8cc9a992f%7C0%7C0%7C637660070447781816%7CUnknown%7CTWFpbGZsb3d8eyJWIjoiMC4wLjAwMDAiLCJQIjoiV2luMzIiLCJBTiI6Ik1haWwiLCJXVCI6Mn0%3D%7C1000&amp;sdata=vRxjTnScRrKL4YTiL0GqFnwdHKGh4WQcHPA7F7ibx6o%3D&amp;reserved=0" TargetMode="External"/><Relationship Id="rId5" Type="http://schemas.openxmlformats.org/officeDocument/2006/relationships/hyperlink" Target="https://www.thisgirlcan.co.uk/activities/" TargetMode="External"/><Relationship Id="rId4" Type="http://schemas.openxmlformats.org/officeDocument/2006/relationships/hyperlink" Target="https://www.thisgirlcan.co.uk/activities/home-exercise/" TargetMode="External"/><Relationship Id="rId9" Type="http://schemas.openxmlformats.org/officeDocument/2006/relationships/hyperlink" Target="https://r1.dotdigital-pages.com/p/49LX-52M/parkrunpractic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earning.bmj.com/learning/course-intro/physical-activity.html?courseId=10051913" TargetMode="External"/><Relationship Id="rId2" Type="http://schemas.openxmlformats.org/officeDocument/2006/relationships/hyperlink" Target="https://www.e-lfh.org.uk/programmes/physical-activity-and-healt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Kimberley.white@activeessex.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235EDD8-1692-4DC0-8516-DF6BFD935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756" y="3118340"/>
            <a:ext cx="3439214" cy="3439214"/>
          </a:xfrm>
          <a:prstGeom prst="rect">
            <a:avLst/>
          </a:prstGeom>
        </p:spPr>
      </p:pic>
      <p:pic>
        <p:nvPicPr>
          <p:cNvPr id="7" name="Picture 6" descr="Icon&#10;&#10;Description automatically generated">
            <a:extLst>
              <a:ext uri="{FF2B5EF4-FFF2-40B4-BE49-F238E27FC236}">
                <a16:creationId xmlns:a16="http://schemas.microsoft.com/office/drawing/2014/main" id="{433178D3-F07A-41B1-87F6-175748F6E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067" y="301546"/>
            <a:ext cx="3439214" cy="3439214"/>
          </a:xfrm>
          <a:prstGeom prst="rect">
            <a:avLst/>
          </a:prstGeom>
        </p:spPr>
      </p:pic>
      <p:pic>
        <p:nvPicPr>
          <p:cNvPr id="9" name="Picture 8" descr="Icon&#10;&#10;Description automatically generated">
            <a:extLst>
              <a:ext uri="{FF2B5EF4-FFF2-40B4-BE49-F238E27FC236}">
                <a16:creationId xmlns:a16="http://schemas.microsoft.com/office/drawing/2014/main" id="{EB3FFF12-38B4-4FBA-B3DF-352BBC41A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756" y="301546"/>
            <a:ext cx="3439214" cy="3439214"/>
          </a:xfrm>
          <a:prstGeom prst="rect">
            <a:avLst/>
          </a:prstGeom>
        </p:spPr>
      </p:pic>
      <p:sp>
        <p:nvSpPr>
          <p:cNvPr id="2" name="Title 1">
            <a:extLst>
              <a:ext uri="{FF2B5EF4-FFF2-40B4-BE49-F238E27FC236}">
                <a16:creationId xmlns:a16="http://schemas.microsoft.com/office/drawing/2014/main" id="{14E21E19-79B5-439D-8E73-34849D1054C0}"/>
              </a:ext>
            </a:extLst>
          </p:cNvPr>
          <p:cNvSpPr>
            <a:spLocks noGrp="1"/>
          </p:cNvSpPr>
          <p:nvPr>
            <p:ph type="ctrTitle"/>
          </p:nvPr>
        </p:nvSpPr>
        <p:spPr>
          <a:xfrm>
            <a:off x="8617132" y="4239950"/>
            <a:ext cx="1927860" cy="1358628"/>
          </a:xfrm>
        </p:spPr>
        <p:txBody>
          <a:bodyPr>
            <a:noAutofit/>
          </a:bodyPr>
          <a:lstStyle/>
          <a:p>
            <a:r>
              <a:rPr lang="en-GB" sz="3100" b="1" dirty="0">
                <a:solidFill>
                  <a:schemeClr val="bg1"/>
                </a:solidFill>
              </a:rPr>
              <a:t>and why they fit together </a:t>
            </a:r>
          </a:p>
        </p:txBody>
      </p:sp>
      <p:sp>
        <p:nvSpPr>
          <p:cNvPr id="10" name="Title 1">
            <a:extLst>
              <a:ext uri="{FF2B5EF4-FFF2-40B4-BE49-F238E27FC236}">
                <a16:creationId xmlns:a16="http://schemas.microsoft.com/office/drawing/2014/main" id="{3BBA6B4D-E8D5-4E3A-8774-EF73EF37F514}"/>
              </a:ext>
            </a:extLst>
          </p:cNvPr>
          <p:cNvSpPr txBox="1">
            <a:spLocks/>
          </p:cNvSpPr>
          <p:nvPr/>
        </p:nvSpPr>
        <p:spPr>
          <a:xfrm>
            <a:off x="5367091" y="1352563"/>
            <a:ext cx="2405167" cy="140665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bg1"/>
                </a:solidFill>
              </a:rPr>
              <a:t>Physical Activity</a:t>
            </a:r>
          </a:p>
        </p:txBody>
      </p:sp>
      <p:sp>
        <p:nvSpPr>
          <p:cNvPr id="11" name="Title 1">
            <a:extLst>
              <a:ext uri="{FF2B5EF4-FFF2-40B4-BE49-F238E27FC236}">
                <a16:creationId xmlns:a16="http://schemas.microsoft.com/office/drawing/2014/main" id="{F34F5DD4-5997-4C8E-9D32-8A88F70322F4}"/>
              </a:ext>
            </a:extLst>
          </p:cNvPr>
          <p:cNvSpPr txBox="1">
            <a:spLocks/>
          </p:cNvSpPr>
          <p:nvPr/>
        </p:nvSpPr>
        <p:spPr>
          <a:xfrm>
            <a:off x="8263950" y="1782282"/>
            <a:ext cx="2392825" cy="97693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bg1"/>
                </a:solidFill>
              </a:rPr>
              <a:t>Social prescribing</a:t>
            </a:r>
          </a:p>
        </p:txBody>
      </p:sp>
      <p:sp>
        <p:nvSpPr>
          <p:cNvPr id="12" name="Rectangle 11">
            <a:extLst>
              <a:ext uri="{FF2B5EF4-FFF2-40B4-BE49-F238E27FC236}">
                <a16:creationId xmlns:a16="http://schemas.microsoft.com/office/drawing/2014/main" id="{38683559-2308-4601-8CC2-2D3883A27402}"/>
              </a:ext>
            </a:extLst>
          </p:cNvPr>
          <p:cNvSpPr/>
          <p:nvPr/>
        </p:nvSpPr>
        <p:spPr>
          <a:xfrm rot="5400000">
            <a:off x="-3166112" y="3143251"/>
            <a:ext cx="6858000" cy="571500"/>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
        <p:nvSpPr>
          <p:cNvPr id="14" name="Content Placeholder 2">
            <a:extLst>
              <a:ext uri="{FF2B5EF4-FFF2-40B4-BE49-F238E27FC236}">
                <a16:creationId xmlns:a16="http://schemas.microsoft.com/office/drawing/2014/main" id="{8755D291-36A2-477A-9948-903A33E3D7B0}"/>
              </a:ext>
            </a:extLst>
          </p:cNvPr>
          <p:cNvSpPr txBox="1">
            <a:spLocks/>
          </p:cNvSpPr>
          <p:nvPr/>
        </p:nvSpPr>
        <p:spPr>
          <a:xfrm>
            <a:off x="733697" y="5598578"/>
            <a:ext cx="5157651" cy="9578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pPr>
            <a:r>
              <a:rPr lang="en-GB" sz="2800" b="1" dirty="0">
                <a:solidFill>
                  <a:srgbClr val="201C40"/>
                </a:solidFill>
                <a:latin typeface="Arial" panose="020B0604020202020204" pitchFamily="34" charset="0"/>
                <a:ea typeface="Calibri" panose="020F0502020204030204" pitchFamily="34" charset="0"/>
                <a:cs typeface="Times New Roman" panose="02020603050405020304" pitchFamily="18" charset="0"/>
              </a:rPr>
              <a:t>Kimberley White</a:t>
            </a:r>
          </a:p>
          <a:p>
            <a:pPr>
              <a:lnSpc>
                <a:spcPct val="107000"/>
              </a:lnSpc>
            </a:pPr>
            <a:r>
              <a:rPr lang="en-GB" sz="2000" dirty="0">
                <a:solidFill>
                  <a:srgbClr val="201C40"/>
                </a:solidFill>
                <a:latin typeface="Arial" panose="020B0604020202020204" pitchFamily="34" charset="0"/>
                <a:ea typeface="Calibri" panose="020F0502020204030204" pitchFamily="34" charset="0"/>
                <a:cs typeface="Times New Roman" panose="02020603050405020304" pitchFamily="18" charset="0"/>
              </a:rPr>
              <a:t>Physical Activity Social Prescribing Lead</a:t>
            </a:r>
          </a:p>
          <a:p>
            <a:endParaRPr lang="en-GB" dirty="0"/>
          </a:p>
        </p:txBody>
      </p:sp>
    </p:spTree>
    <p:extLst>
      <p:ext uri="{BB962C8B-B14F-4D97-AF65-F5344CB8AC3E}">
        <p14:creationId xmlns:p14="http://schemas.microsoft.com/office/powerpoint/2010/main" val="255574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93D9A2-C1D5-46CE-B029-DEAFF0EE969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836" y="278812"/>
            <a:ext cx="5225946" cy="6459399"/>
          </a:xfrm>
          <a:prstGeom prst="rect">
            <a:avLst/>
          </a:prstGeom>
          <a:noFill/>
        </p:spPr>
      </p:pic>
      <p:pic>
        <p:nvPicPr>
          <p:cNvPr id="5" name="Content Placeholder 4">
            <a:extLst>
              <a:ext uri="{FF2B5EF4-FFF2-40B4-BE49-F238E27FC236}">
                <a16:creationId xmlns:a16="http://schemas.microsoft.com/office/drawing/2014/main" id="{9DF54852-9A21-4ACA-9A51-8C3E4FDC7706}"/>
              </a:ext>
            </a:extLst>
          </p:cNvPr>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31514" y="278813"/>
            <a:ext cx="5119930" cy="6459399"/>
          </a:xfrm>
          <a:prstGeom prst="rect">
            <a:avLst/>
          </a:prstGeom>
          <a:noFill/>
        </p:spPr>
      </p:pic>
      <p:sp>
        <p:nvSpPr>
          <p:cNvPr id="6" name="Rectangle 5">
            <a:extLst>
              <a:ext uri="{FF2B5EF4-FFF2-40B4-BE49-F238E27FC236}">
                <a16:creationId xmlns:a16="http://schemas.microsoft.com/office/drawing/2014/main" id="{6D2B7517-F1E3-46D1-BA6E-FAE06A881F35}"/>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186331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D373D-B7C5-4BB3-9F44-B53DBAF0245C}"/>
              </a:ext>
            </a:extLst>
          </p:cNvPr>
          <p:cNvSpPr>
            <a:spLocks noGrp="1"/>
          </p:cNvSpPr>
          <p:nvPr>
            <p:ph idx="1"/>
          </p:nvPr>
        </p:nvSpPr>
        <p:spPr>
          <a:xfrm>
            <a:off x="599660" y="646181"/>
            <a:ext cx="10995991" cy="5336608"/>
          </a:xfrm>
        </p:spPr>
        <p:txBody>
          <a:bodyPr>
            <a:normAutofit/>
          </a:bodyPr>
          <a:lstStyle/>
          <a:p>
            <a:pPr marL="0" indent="0">
              <a:buNone/>
            </a:pPr>
            <a:r>
              <a:rPr lang="en-GB" b="1" dirty="0">
                <a:solidFill>
                  <a:srgbClr val="F2A204"/>
                </a:solidFill>
              </a:rPr>
              <a:t>Why are we bothered….</a:t>
            </a:r>
          </a:p>
          <a:p>
            <a:pPr marL="0" indent="0">
              <a:buNone/>
            </a:pPr>
            <a:endParaRPr lang="en-GB" dirty="0"/>
          </a:p>
          <a:p>
            <a:pPr marL="0" indent="0">
              <a:buNone/>
            </a:pPr>
            <a:r>
              <a:rPr lang="en-GB" dirty="0">
                <a:solidFill>
                  <a:srgbClr val="201C40"/>
                </a:solidFill>
              </a:rPr>
              <a:t>In the United Kingdom, physical inactivity is the fourth greatest cause of ill health with negative impacts on health, social and economic outcomes for individuals and communities.</a:t>
            </a:r>
          </a:p>
          <a:p>
            <a:pPr marL="0" indent="0">
              <a:buNone/>
            </a:pPr>
            <a:r>
              <a:rPr lang="en-GB" dirty="0">
                <a:solidFill>
                  <a:srgbClr val="201C40"/>
                </a:solidFill>
              </a:rPr>
              <a:t>It is responsible for </a:t>
            </a:r>
            <a:r>
              <a:rPr lang="en-GB" sz="3200" b="1" dirty="0">
                <a:solidFill>
                  <a:srgbClr val="07CDC4"/>
                </a:solidFill>
              </a:rPr>
              <a:t>1 in 6 </a:t>
            </a:r>
            <a:r>
              <a:rPr lang="en-GB" dirty="0">
                <a:solidFill>
                  <a:srgbClr val="201C40"/>
                </a:solidFill>
              </a:rPr>
              <a:t>UK deaths, which is equivalent to smoking. Importantly, up to </a:t>
            </a:r>
            <a:r>
              <a:rPr lang="en-GB" sz="3200" b="1" dirty="0">
                <a:solidFill>
                  <a:srgbClr val="07CDC4"/>
                </a:solidFill>
              </a:rPr>
              <a:t>40% of long-term conditions could be prevented </a:t>
            </a:r>
            <a:r>
              <a:rPr lang="en-GB" dirty="0">
                <a:solidFill>
                  <a:srgbClr val="201C40"/>
                </a:solidFill>
              </a:rPr>
              <a:t>if everyone met the UK Chief Medical Officer’s physical activity recommendations.</a:t>
            </a:r>
          </a:p>
          <a:p>
            <a:pPr marL="0" indent="0">
              <a:buNone/>
            </a:pPr>
            <a:r>
              <a:rPr lang="en-GB" dirty="0">
                <a:solidFill>
                  <a:srgbClr val="201C40"/>
                </a:solidFill>
              </a:rPr>
              <a:t>Physical inactivity costs the UK </a:t>
            </a:r>
            <a:r>
              <a:rPr lang="en-GB" sz="3200" b="1" dirty="0">
                <a:solidFill>
                  <a:srgbClr val="07CDC4"/>
                </a:solidFill>
              </a:rPr>
              <a:t>£7.4billion </a:t>
            </a:r>
            <a:r>
              <a:rPr lang="en-GB" dirty="0">
                <a:solidFill>
                  <a:srgbClr val="201C40"/>
                </a:solidFill>
              </a:rPr>
              <a:t>annually, costing the NHS </a:t>
            </a:r>
            <a:r>
              <a:rPr lang="en-GB" sz="3200" b="1" dirty="0">
                <a:solidFill>
                  <a:srgbClr val="07CDC4"/>
                </a:solidFill>
              </a:rPr>
              <a:t>£1 billion</a:t>
            </a:r>
            <a:endParaRPr lang="en-GB" b="1" dirty="0">
              <a:solidFill>
                <a:srgbClr val="07CDC4"/>
              </a:solidFill>
            </a:endParaRP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F1479E82-2E21-44E5-A496-FE29FF3DB7D7}"/>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154835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AC0D9D-0B3C-4A48-9E02-535EC1DC0968}"/>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pic>
        <p:nvPicPr>
          <p:cNvPr id="8" name="Picture 7">
            <a:extLst>
              <a:ext uri="{FF2B5EF4-FFF2-40B4-BE49-F238E27FC236}">
                <a16:creationId xmlns:a16="http://schemas.microsoft.com/office/drawing/2014/main" id="{A70AE3AF-7129-4F0B-B9AF-DC6D4EF2C5CF}"/>
              </a:ext>
            </a:extLst>
          </p:cNvPr>
          <p:cNvPicPr>
            <a:picLocks noChangeAspect="1"/>
          </p:cNvPicPr>
          <p:nvPr/>
        </p:nvPicPr>
        <p:blipFill>
          <a:blip r:embed="rId3"/>
          <a:stretch>
            <a:fillRect/>
          </a:stretch>
        </p:blipFill>
        <p:spPr>
          <a:xfrm>
            <a:off x="1706078" y="134993"/>
            <a:ext cx="8715676" cy="6539865"/>
          </a:xfrm>
          <a:prstGeom prst="rect">
            <a:avLst/>
          </a:prstGeom>
        </p:spPr>
      </p:pic>
    </p:spTree>
    <p:extLst>
      <p:ext uri="{BB962C8B-B14F-4D97-AF65-F5344CB8AC3E}">
        <p14:creationId xmlns:p14="http://schemas.microsoft.com/office/powerpoint/2010/main" val="320201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18B5-CA5A-4D0A-881D-E5517C4FE04B}"/>
              </a:ext>
            </a:extLst>
          </p:cNvPr>
          <p:cNvSpPr>
            <a:spLocks noGrp="1"/>
          </p:cNvSpPr>
          <p:nvPr>
            <p:ph type="title"/>
          </p:nvPr>
        </p:nvSpPr>
        <p:spPr/>
        <p:txBody>
          <a:bodyPr/>
          <a:lstStyle/>
          <a:p>
            <a:r>
              <a:rPr lang="en-GB" b="1" dirty="0">
                <a:solidFill>
                  <a:srgbClr val="F2A204"/>
                </a:solidFill>
              </a:rPr>
              <a:t>Power of movement </a:t>
            </a:r>
          </a:p>
        </p:txBody>
      </p:sp>
      <p:sp>
        <p:nvSpPr>
          <p:cNvPr id="3" name="Content Placeholder 2">
            <a:extLst>
              <a:ext uri="{FF2B5EF4-FFF2-40B4-BE49-F238E27FC236}">
                <a16:creationId xmlns:a16="http://schemas.microsoft.com/office/drawing/2014/main" id="{AFF550A5-2E68-4C67-BF60-CC89992D56C4}"/>
              </a:ext>
            </a:extLst>
          </p:cNvPr>
          <p:cNvSpPr>
            <a:spLocks noGrp="1"/>
          </p:cNvSpPr>
          <p:nvPr>
            <p:ph idx="1"/>
          </p:nvPr>
        </p:nvSpPr>
        <p:spPr/>
        <p:txBody>
          <a:bodyPr/>
          <a:lstStyle/>
          <a:p>
            <a:pPr marL="0" indent="0">
              <a:buNone/>
            </a:pPr>
            <a:r>
              <a:rPr lang="en-GB" dirty="0">
                <a:solidFill>
                  <a:srgbClr val="201C40"/>
                </a:solidFill>
              </a:rPr>
              <a:t>We are undefeatable video - </a:t>
            </a:r>
            <a:r>
              <a:rPr lang="en-GB"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https://youtu.be/F6UBGjxw9QE</a:t>
            </a:r>
            <a:r>
              <a:rPr lang="en-GB" sz="2800"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p>
        </p:txBody>
      </p:sp>
      <p:sp>
        <p:nvSpPr>
          <p:cNvPr id="4" name="Rectangle 3">
            <a:extLst>
              <a:ext uri="{FF2B5EF4-FFF2-40B4-BE49-F238E27FC236}">
                <a16:creationId xmlns:a16="http://schemas.microsoft.com/office/drawing/2014/main" id="{84544A5F-60BD-4C4B-BC57-F150F41B8CF6}"/>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153991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E21C-B58C-43BA-942D-D81931FCF760}"/>
              </a:ext>
            </a:extLst>
          </p:cNvPr>
          <p:cNvSpPr>
            <a:spLocks noGrp="1"/>
          </p:cNvSpPr>
          <p:nvPr>
            <p:ph type="title"/>
          </p:nvPr>
        </p:nvSpPr>
        <p:spPr/>
        <p:txBody>
          <a:bodyPr/>
          <a:lstStyle/>
          <a:p>
            <a:r>
              <a:rPr lang="en-GB" b="1" dirty="0">
                <a:solidFill>
                  <a:srgbClr val="F2A204"/>
                </a:solidFill>
              </a:rPr>
              <a:t>Long term conditions </a:t>
            </a:r>
          </a:p>
        </p:txBody>
      </p:sp>
      <p:sp>
        <p:nvSpPr>
          <p:cNvPr id="3" name="Content Placeholder 2">
            <a:extLst>
              <a:ext uri="{FF2B5EF4-FFF2-40B4-BE49-F238E27FC236}">
                <a16:creationId xmlns:a16="http://schemas.microsoft.com/office/drawing/2014/main" id="{6995790B-A7C0-48F6-9EAF-6EEEE043DD95}"/>
              </a:ext>
            </a:extLst>
          </p:cNvPr>
          <p:cNvSpPr>
            <a:spLocks noGrp="1"/>
          </p:cNvSpPr>
          <p:nvPr>
            <p:ph idx="1"/>
          </p:nvPr>
        </p:nvSpPr>
        <p:spPr/>
        <p:txBody>
          <a:bodyPr/>
          <a:lstStyle/>
          <a:p>
            <a:pPr marL="0" indent="0">
              <a:lnSpc>
                <a:spcPct val="107000"/>
              </a:lnSpc>
              <a:buNone/>
            </a:pPr>
            <a:r>
              <a:rPr lang="en-GB" sz="3200" b="1" dirty="0">
                <a:solidFill>
                  <a:srgbClr val="07CDC4"/>
                </a:solidFill>
                <a:effectLst/>
                <a:latin typeface="Arial" panose="020B0604020202020204" pitchFamily="34" charset="0"/>
                <a:ea typeface="Calibri" panose="020F0502020204030204" pitchFamily="34" charset="0"/>
                <a:cs typeface="Times New Roman" panose="02020603050405020304" pitchFamily="18" charset="0"/>
              </a:rPr>
              <a:t>One in 3 adults </a:t>
            </a: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in England live with a long-term health condition and they are twice as likely to be amongst the least physically active. However, evidence shows that regular physical activity can help prevent or manage many common conditions such as type 2 diabetes, cardiovascular disease and some cancers. It also helps keep symptoms under control, prevent additional conditions from developing, and reduce inequalities.</a:t>
            </a:r>
          </a:p>
          <a:p>
            <a:pPr marL="0" indent="0">
              <a:buNone/>
            </a:pPr>
            <a:endParaRPr lang="en-GB" dirty="0"/>
          </a:p>
        </p:txBody>
      </p:sp>
      <p:sp>
        <p:nvSpPr>
          <p:cNvPr id="4" name="Rectangle 3">
            <a:extLst>
              <a:ext uri="{FF2B5EF4-FFF2-40B4-BE49-F238E27FC236}">
                <a16:creationId xmlns:a16="http://schemas.microsoft.com/office/drawing/2014/main" id="{2F3D532C-E20C-46AA-8E77-92F927C65B91}"/>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68243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A6E4-ACDB-4C43-A35B-3EB403CA4F5D}"/>
              </a:ext>
            </a:extLst>
          </p:cNvPr>
          <p:cNvSpPr>
            <a:spLocks noGrp="1"/>
          </p:cNvSpPr>
          <p:nvPr>
            <p:ph type="title"/>
          </p:nvPr>
        </p:nvSpPr>
        <p:spPr/>
        <p:txBody>
          <a:bodyPr/>
          <a:lstStyle/>
          <a:p>
            <a:r>
              <a:rPr lang="en-GB" b="1" dirty="0">
                <a:solidFill>
                  <a:srgbClr val="F2A204"/>
                </a:solidFill>
              </a:rPr>
              <a:t>LTC considerations when being more active </a:t>
            </a:r>
          </a:p>
        </p:txBody>
      </p:sp>
      <p:sp>
        <p:nvSpPr>
          <p:cNvPr id="3" name="Content Placeholder 2">
            <a:extLst>
              <a:ext uri="{FF2B5EF4-FFF2-40B4-BE49-F238E27FC236}">
                <a16:creationId xmlns:a16="http://schemas.microsoft.com/office/drawing/2014/main" id="{F8C8AEA3-BA7F-4A79-BDA3-977C86F56E4B}"/>
              </a:ext>
            </a:extLst>
          </p:cNvPr>
          <p:cNvSpPr>
            <a:spLocks noGrp="1"/>
          </p:cNvSpPr>
          <p:nvPr>
            <p:ph idx="1"/>
          </p:nvPr>
        </p:nvSpPr>
        <p:spPr/>
        <p:txBody>
          <a:bodyPr/>
          <a:lstStyle/>
          <a:p>
            <a:r>
              <a:rPr lang="en-GB" dirty="0"/>
              <a:t>Start slowly and build up gradually.</a:t>
            </a:r>
          </a:p>
          <a:p>
            <a:r>
              <a:rPr lang="en-GB" dirty="0"/>
              <a:t>Listen to body – Make the most of the good days</a:t>
            </a:r>
          </a:p>
          <a:p>
            <a:r>
              <a:rPr lang="en-GB" dirty="0"/>
              <a:t>Don’t run before you can walk </a:t>
            </a:r>
          </a:p>
          <a:p>
            <a:r>
              <a:rPr lang="en-GB" dirty="0"/>
              <a:t>Hydration – before during and after </a:t>
            </a:r>
          </a:p>
          <a:p>
            <a:r>
              <a:rPr lang="en-GB" dirty="0"/>
              <a:t>Medication – take it, have it, understand it </a:t>
            </a:r>
          </a:p>
          <a:p>
            <a:r>
              <a:rPr lang="en-GB" dirty="0"/>
              <a:t>Watch the joints</a:t>
            </a:r>
            <a:r>
              <a:rPr lang="en-GB"/>
              <a:t>/ balance</a:t>
            </a:r>
            <a:endParaRPr lang="en-GB" dirty="0"/>
          </a:p>
        </p:txBody>
      </p:sp>
      <p:sp>
        <p:nvSpPr>
          <p:cNvPr id="4" name="Rectangle 3">
            <a:extLst>
              <a:ext uri="{FF2B5EF4-FFF2-40B4-BE49-F238E27FC236}">
                <a16:creationId xmlns:a16="http://schemas.microsoft.com/office/drawing/2014/main" id="{1EAC0D9D-0B3C-4A48-9E02-535EC1DC0968}"/>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6683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D61FD2D-47A9-4FBE-AA3D-5E853A5AB7AC}"/>
              </a:ext>
            </a:extLst>
          </p:cNvPr>
          <p:cNvPicPr>
            <a:picLocks noGrp="1"/>
          </p:cNvPicPr>
          <p:nvPr>
            <p:ph idx="1"/>
          </p:nvPr>
        </p:nvPicPr>
        <p:blipFill>
          <a:blip r:embed="rId3"/>
          <a:stretch>
            <a:fillRect/>
          </a:stretch>
        </p:blipFill>
        <p:spPr>
          <a:xfrm>
            <a:off x="3373141" y="643466"/>
            <a:ext cx="5445717" cy="5571067"/>
          </a:xfrm>
          <a:prstGeom prst="rect">
            <a:avLst/>
          </a:prstGeom>
        </p:spPr>
      </p:pic>
      <p:sp>
        <p:nvSpPr>
          <p:cNvPr id="3" name="Rectangle 2">
            <a:extLst>
              <a:ext uri="{FF2B5EF4-FFF2-40B4-BE49-F238E27FC236}">
                <a16:creationId xmlns:a16="http://schemas.microsoft.com/office/drawing/2014/main" id="{407C5B03-A800-4192-8993-BBFFF6CC429B}"/>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2616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4E5A-21B0-4C77-B414-66ED9651DCE8}"/>
              </a:ext>
            </a:extLst>
          </p:cNvPr>
          <p:cNvSpPr>
            <a:spLocks noGrp="1"/>
          </p:cNvSpPr>
          <p:nvPr>
            <p:ph type="title"/>
          </p:nvPr>
        </p:nvSpPr>
        <p:spPr/>
        <p:txBody>
          <a:bodyPr/>
          <a:lstStyle/>
          <a:p>
            <a:r>
              <a:rPr lang="en-GB" b="1" dirty="0">
                <a:solidFill>
                  <a:srgbClr val="F2A204"/>
                </a:solidFill>
              </a:rPr>
              <a:t>Having a good MECC conversation is about</a:t>
            </a:r>
          </a:p>
        </p:txBody>
      </p:sp>
      <p:sp>
        <p:nvSpPr>
          <p:cNvPr id="3" name="Content Placeholder 2">
            <a:extLst>
              <a:ext uri="{FF2B5EF4-FFF2-40B4-BE49-F238E27FC236}">
                <a16:creationId xmlns:a16="http://schemas.microsoft.com/office/drawing/2014/main" id="{5D6614AA-4EF0-4FC1-AA64-C6DDD28BFC57}"/>
              </a:ext>
            </a:extLst>
          </p:cNvPr>
          <p:cNvSpPr>
            <a:spLocks noGrp="1"/>
          </p:cNvSpPr>
          <p:nvPr>
            <p:ph idx="1"/>
          </p:nvPr>
        </p:nvSpPr>
        <p:spPr/>
        <p:txBody>
          <a:bodyPr>
            <a:normAutofit lnSpcReduction="10000"/>
          </a:bodyPr>
          <a:lstStyle/>
          <a:p>
            <a:r>
              <a:rPr lang="en-GB" dirty="0">
                <a:solidFill>
                  <a:srgbClr val="201C40"/>
                </a:solidFill>
              </a:rPr>
              <a:t>Spotting opportunities to talk to people about their wellbeing</a:t>
            </a:r>
          </a:p>
          <a:p>
            <a:r>
              <a:rPr lang="en-GB" dirty="0">
                <a:solidFill>
                  <a:srgbClr val="201C40"/>
                </a:solidFill>
              </a:rPr>
              <a:t>Being able and confident to start a conversation about a wellbeing matter</a:t>
            </a:r>
          </a:p>
          <a:p>
            <a:r>
              <a:rPr lang="en-GB" dirty="0">
                <a:solidFill>
                  <a:srgbClr val="201C40"/>
                </a:solidFill>
              </a:rPr>
              <a:t>Being able and confident to deal with any issues that arise</a:t>
            </a:r>
          </a:p>
          <a:p>
            <a:r>
              <a:rPr lang="en-GB" dirty="0">
                <a:solidFill>
                  <a:srgbClr val="201C40"/>
                </a:solidFill>
              </a:rPr>
              <a:t>Quickly assessing the motivation a person has to take action to improve their wellbeing (e.g. taking a small step that will help them)</a:t>
            </a:r>
          </a:p>
          <a:p>
            <a:r>
              <a:rPr lang="en-GB" dirty="0">
                <a:solidFill>
                  <a:srgbClr val="201C40"/>
                </a:solidFill>
              </a:rPr>
              <a:t>Providing information that will help the person decide what they want to do</a:t>
            </a:r>
          </a:p>
          <a:p>
            <a:r>
              <a:rPr lang="en-GB" dirty="0">
                <a:solidFill>
                  <a:srgbClr val="201C40"/>
                </a:solidFill>
              </a:rPr>
              <a:t>Encouraging people to take actions to help themselves</a:t>
            </a:r>
          </a:p>
          <a:p>
            <a:r>
              <a:rPr lang="en-GB" dirty="0">
                <a:solidFill>
                  <a:srgbClr val="201C40"/>
                </a:solidFill>
              </a:rPr>
              <a:t>Signposting to relevant services when required</a:t>
            </a:r>
          </a:p>
          <a:p>
            <a:pPr marL="0" indent="0">
              <a:buNone/>
            </a:pPr>
            <a:endParaRPr lang="en-GB" dirty="0"/>
          </a:p>
        </p:txBody>
      </p:sp>
      <p:sp>
        <p:nvSpPr>
          <p:cNvPr id="4" name="Rectangle 3">
            <a:extLst>
              <a:ext uri="{FF2B5EF4-FFF2-40B4-BE49-F238E27FC236}">
                <a16:creationId xmlns:a16="http://schemas.microsoft.com/office/drawing/2014/main" id="{53E03D2B-DBFC-4910-9E47-70B28F22A514}"/>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323567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Logo, company name&#10;&#10;Description automatically generated">
            <a:extLst>
              <a:ext uri="{FF2B5EF4-FFF2-40B4-BE49-F238E27FC236}">
                <a16:creationId xmlns:a16="http://schemas.microsoft.com/office/drawing/2014/main" id="{3173D2D9-D4AD-4CA0-A875-16E4BAD91296}"/>
              </a:ext>
            </a:extLst>
          </p:cNvPr>
          <p:cNvPicPr>
            <a:picLocks noGrp="1"/>
          </p:cNvPicPr>
          <p:nvPr>
            <p:ph idx="1"/>
          </p:nvPr>
        </p:nvPicPr>
        <p:blipFill>
          <a:blip r:embed="rId3"/>
          <a:stretch>
            <a:fillRect/>
          </a:stretch>
        </p:blipFill>
        <p:spPr>
          <a:xfrm>
            <a:off x="3295530" y="643466"/>
            <a:ext cx="5600940" cy="5571067"/>
          </a:xfrm>
          <a:prstGeom prst="rect">
            <a:avLst/>
          </a:prstGeom>
        </p:spPr>
      </p:pic>
      <p:sp>
        <p:nvSpPr>
          <p:cNvPr id="3" name="Rectangle 2">
            <a:extLst>
              <a:ext uri="{FF2B5EF4-FFF2-40B4-BE49-F238E27FC236}">
                <a16:creationId xmlns:a16="http://schemas.microsoft.com/office/drawing/2014/main" id="{212365BE-50F4-4AD3-948A-50EF39D3E922}"/>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79137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087CA2-7B3B-4EB9-9B53-F26BEE547AA0}"/>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467" y="1781969"/>
            <a:ext cx="5291666" cy="3294061"/>
          </a:xfrm>
          <a:prstGeom prst="rect">
            <a:avLst/>
          </a:prstGeom>
          <a:noFill/>
        </p:spPr>
      </p:pic>
      <p:pic>
        <p:nvPicPr>
          <p:cNvPr id="5" name="Picture 4">
            <a:extLst>
              <a:ext uri="{FF2B5EF4-FFF2-40B4-BE49-F238E27FC236}">
                <a16:creationId xmlns:a16="http://schemas.microsoft.com/office/drawing/2014/main" id="{27753964-93E4-4A53-91DB-9D5BD4C2FDE5}"/>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256865" y="2112698"/>
            <a:ext cx="5291667" cy="2632603"/>
          </a:xfrm>
          <a:prstGeom prst="rect">
            <a:avLst/>
          </a:prstGeom>
          <a:noFill/>
        </p:spPr>
      </p:pic>
      <p:sp>
        <p:nvSpPr>
          <p:cNvPr id="6" name="Rectangle 5">
            <a:extLst>
              <a:ext uri="{FF2B5EF4-FFF2-40B4-BE49-F238E27FC236}">
                <a16:creationId xmlns:a16="http://schemas.microsoft.com/office/drawing/2014/main" id="{E1A53A57-B207-4F23-B9B7-161AE504C98F}"/>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12899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38D2CDA-9E6D-440E-8885-E189C1B7F2CE}"/>
              </a:ext>
            </a:extLst>
          </p:cNvPr>
          <p:cNvGraphicFramePr/>
          <p:nvPr>
            <p:extLst>
              <p:ext uri="{D42A27DB-BD31-4B8C-83A1-F6EECF244321}">
                <p14:modId xmlns:p14="http://schemas.microsoft.com/office/powerpoint/2010/main" val="1642850438"/>
              </p:ext>
            </p:extLst>
          </p:nvPr>
        </p:nvGraphicFramePr>
        <p:xfrm>
          <a:off x="392258" y="1253332"/>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5024226-5E0F-4A68-9B9F-86A14791BFC5}"/>
              </a:ext>
            </a:extLst>
          </p:cNvPr>
          <p:cNvSpPr txBox="1"/>
          <p:nvPr/>
        </p:nvSpPr>
        <p:spPr>
          <a:xfrm>
            <a:off x="392257" y="296682"/>
            <a:ext cx="10917936" cy="707886"/>
          </a:xfrm>
          <a:prstGeom prst="rect">
            <a:avLst/>
          </a:prstGeom>
          <a:noFill/>
        </p:spPr>
        <p:txBody>
          <a:bodyPr wrap="square" rtlCol="0">
            <a:spAutoFit/>
          </a:bodyPr>
          <a:lstStyle/>
          <a:p>
            <a:pPr defTabSz="609630"/>
            <a:r>
              <a:rPr lang="en-GB" sz="4000" b="1" dirty="0">
                <a:solidFill>
                  <a:srgbClr val="201C40"/>
                </a:solidFill>
                <a:latin typeface="Calibri"/>
              </a:rPr>
              <a:t>Regional Physical Activity and Health Lead role</a:t>
            </a:r>
          </a:p>
        </p:txBody>
      </p:sp>
      <p:sp>
        <p:nvSpPr>
          <p:cNvPr id="6" name="Rectangle: Rounded Corners 5">
            <a:extLst>
              <a:ext uri="{FF2B5EF4-FFF2-40B4-BE49-F238E27FC236}">
                <a16:creationId xmlns:a16="http://schemas.microsoft.com/office/drawing/2014/main" id="{6AACC241-F604-4367-B946-F477D5B80535}"/>
              </a:ext>
            </a:extLst>
          </p:cNvPr>
          <p:cNvSpPr/>
          <p:nvPr/>
        </p:nvSpPr>
        <p:spPr>
          <a:xfrm>
            <a:off x="876300" y="5588218"/>
            <a:ext cx="10439400" cy="985718"/>
          </a:xfrm>
          <a:prstGeom prst="roundRect">
            <a:avLst/>
          </a:prstGeom>
          <a:solidFill>
            <a:srgbClr val="201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GB" sz="2300" dirty="0">
                <a:solidFill>
                  <a:prstClr val="white"/>
                </a:solidFill>
                <a:latin typeface="Calibri"/>
              </a:rPr>
              <a:t>Empowering innovative partnerships </a:t>
            </a:r>
            <a:r>
              <a:rPr lang="en-GB" sz="2300" b="1" dirty="0">
                <a:solidFill>
                  <a:prstClr val="white"/>
                </a:solidFill>
                <a:latin typeface="Calibri"/>
              </a:rPr>
              <a:t>that embed physical activity into social prescribing</a:t>
            </a:r>
            <a:r>
              <a:rPr lang="en-GB" sz="2300" dirty="0">
                <a:solidFill>
                  <a:prstClr val="white"/>
                </a:solidFill>
                <a:latin typeface="Calibri"/>
              </a:rPr>
              <a:t>, so more people can feel the benefits of, and advocate for, an active life. </a:t>
            </a:r>
          </a:p>
        </p:txBody>
      </p:sp>
      <p:sp>
        <p:nvSpPr>
          <p:cNvPr id="9" name="Rectangle 8">
            <a:extLst>
              <a:ext uri="{FF2B5EF4-FFF2-40B4-BE49-F238E27FC236}">
                <a16:creationId xmlns:a16="http://schemas.microsoft.com/office/drawing/2014/main" id="{06F97A1B-7ACC-44BB-ABCB-D2732748CF3E}"/>
              </a:ext>
            </a:extLst>
          </p:cNvPr>
          <p:cNvSpPr/>
          <p:nvPr/>
        </p:nvSpPr>
        <p:spPr>
          <a:xfrm>
            <a:off x="392258" y="1089663"/>
            <a:ext cx="8952345"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
        <p:nvSpPr>
          <p:cNvPr id="10" name="Rectangle 9">
            <a:extLst>
              <a:ext uri="{FF2B5EF4-FFF2-40B4-BE49-F238E27FC236}">
                <a16:creationId xmlns:a16="http://schemas.microsoft.com/office/drawing/2014/main" id="{D38D2D13-0A28-4E50-BB12-26865E8E5277}"/>
              </a:ext>
            </a:extLst>
          </p:cNvPr>
          <p:cNvSpPr/>
          <p:nvPr/>
        </p:nvSpPr>
        <p:spPr>
          <a:xfrm rot="5400000">
            <a:off x="-3406141" y="3470182"/>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76131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89162B-03E5-44AC-A6A9-678FC447AE3E}"/>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467" y="1676136"/>
            <a:ext cx="5291666" cy="3505728"/>
          </a:xfrm>
          <a:prstGeom prst="rect">
            <a:avLst/>
          </a:prstGeom>
          <a:noFill/>
        </p:spPr>
      </p:pic>
      <p:pic>
        <p:nvPicPr>
          <p:cNvPr id="5" name="Picture 4">
            <a:extLst>
              <a:ext uri="{FF2B5EF4-FFF2-40B4-BE49-F238E27FC236}">
                <a16:creationId xmlns:a16="http://schemas.microsoft.com/office/drawing/2014/main" id="{CF82C3C9-B1F0-4B89-B573-BED6887AF400}"/>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256865" y="2330979"/>
            <a:ext cx="5291667" cy="2196042"/>
          </a:xfrm>
          <a:prstGeom prst="rect">
            <a:avLst/>
          </a:prstGeom>
          <a:noFill/>
        </p:spPr>
      </p:pic>
      <p:sp>
        <p:nvSpPr>
          <p:cNvPr id="6" name="Rectangle 5">
            <a:extLst>
              <a:ext uri="{FF2B5EF4-FFF2-40B4-BE49-F238E27FC236}">
                <a16:creationId xmlns:a16="http://schemas.microsoft.com/office/drawing/2014/main" id="{CF4A9F0F-538A-4196-BD9A-DF4A6974D9DA}"/>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56081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E3C9FC-E651-4E6E-BA69-BBF93C6562D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0589" y="235363"/>
            <a:ext cx="6310162" cy="4351338"/>
          </a:xfrm>
          <a:prstGeom prst="rect">
            <a:avLst/>
          </a:prstGeom>
          <a:noFill/>
        </p:spPr>
      </p:pic>
      <p:pic>
        <p:nvPicPr>
          <p:cNvPr id="5" name="Picture 4">
            <a:extLst>
              <a:ext uri="{FF2B5EF4-FFF2-40B4-BE49-F238E27FC236}">
                <a16:creationId xmlns:a16="http://schemas.microsoft.com/office/drawing/2014/main" id="{03BFDCCC-D168-436B-9821-F276497608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080" y="4711120"/>
            <a:ext cx="6108590" cy="2146880"/>
          </a:xfrm>
          <a:prstGeom prst="rect">
            <a:avLst/>
          </a:prstGeom>
          <a:noFill/>
        </p:spPr>
      </p:pic>
      <p:sp>
        <p:nvSpPr>
          <p:cNvPr id="6" name="Rectangle 5">
            <a:extLst>
              <a:ext uri="{FF2B5EF4-FFF2-40B4-BE49-F238E27FC236}">
                <a16:creationId xmlns:a16="http://schemas.microsoft.com/office/drawing/2014/main" id="{708CB4CF-D042-4C9C-8B81-231BB7EB9438}"/>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117763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F7D401-D45B-4CCF-8BE5-19823ABA0263}"/>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467" y="1940719"/>
            <a:ext cx="5291666" cy="2976562"/>
          </a:xfrm>
          <a:prstGeom prst="rect">
            <a:avLst/>
          </a:prstGeom>
          <a:noFill/>
        </p:spPr>
      </p:pic>
      <p:pic>
        <p:nvPicPr>
          <p:cNvPr id="5" name="Picture 4">
            <a:extLst>
              <a:ext uri="{FF2B5EF4-FFF2-40B4-BE49-F238E27FC236}">
                <a16:creationId xmlns:a16="http://schemas.microsoft.com/office/drawing/2014/main" id="{4C04BB77-09F7-49D7-A5E4-BFEC614BD43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256865" y="2350822"/>
            <a:ext cx="5291667" cy="2156355"/>
          </a:xfrm>
          <a:prstGeom prst="rect">
            <a:avLst/>
          </a:prstGeom>
          <a:noFill/>
        </p:spPr>
      </p:pic>
      <p:sp>
        <p:nvSpPr>
          <p:cNvPr id="6" name="TextBox 5">
            <a:extLst>
              <a:ext uri="{FF2B5EF4-FFF2-40B4-BE49-F238E27FC236}">
                <a16:creationId xmlns:a16="http://schemas.microsoft.com/office/drawing/2014/main" id="{B94AE1ED-31E6-4D78-8894-37E614DF0AA0}"/>
              </a:ext>
            </a:extLst>
          </p:cNvPr>
          <p:cNvSpPr txBox="1"/>
          <p:nvPr/>
        </p:nvSpPr>
        <p:spPr>
          <a:xfrm>
            <a:off x="834887" y="5541720"/>
            <a:ext cx="10853530" cy="959943"/>
          </a:xfrm>
          <a:prstGeom prst="rect">
            <a:avLst/>
          </a:prstGeom>
          <a:noFill/>
        </p:spPr>
        <p:txBody>
          <a:bodyPr wrap="square" rtlCol="0">
            <a:spAutoFit/>
          </a:bodyPr>
          <a:lstStyle/>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the meantime I could give you some further information to read if that would be of interest”</a:t>
            </a:r>
          </a:p>
          <a:p>
            <a:pPr>
              <a:lnSpc>
                <a:spcPct val="107000"/>
              </a:lnSpc>
            </a:pPr>
            <a:endPar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Patient info finder - Moving Medicine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2707F42-EFFC-4A86-A1C6-20D5F1401472}"/>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3435644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8D92-9645-47A6-A0BD-8957527F8E40}"/>
              </a:ext>
            </a:extLst>
          </p:cNvPr>
          <p:cNvSpPr>
            <a:spLocks noGrp="1"/>
          </p:cNvSpPr>
          <p:nvPr>
            <p:ph type="title"/>
          </p:nvPr>
        </p:nvSpPr>
        <p:spPr/>
        <p:txBody>
          <a:bodyPr/>
          <a:lstStyle/>
          <a:p>
            <a:r>
              <a:rPr lang="en-GB" b="1" dirty="0">
                <a:solidFill>
                  <a:srgbClr val="F2A204"/>
                </a:solidFill>
              </a:rPr>
              <a:t>Longer conversations </a:t>
            </a:r>
          </a:p>
        </p:txBody>
      </p:sp>
      <p:sp>
        <p:nvSpPr>
          <p:cNvPr id="3" name="Content Placeholder 2">
            <a:extLst>
              <a:ext uri="{FF2B5EF4-FFF2-40B4-BE49-F238E27FC236}">
                <a16:creationId xmlns:a16="http://schemas.microsoft.com/office/drawing/2014/main" id="{48D4300A-BF75-4FE9-830C-CB1C3EF14FC2}"/>
              </a:ext>
            </a:extLst>
          </p:cNvPr>
          <p:cNvSpPr>
            <a:spLocks noGrp="1"/>
          </p:cNvSpPr>
          <p:nvPr>
            <p:ph idx="1"/>
          </p:nvPr>
        </p:nvSpPr>
        <p:spPr>
          <a:xfrm>
            <a:off x="745435" y="1428059"/>
            <a:ext cx="10515600" cy="5064815"/>
          </a:xfrm>
        </p:spPr>
        <p:txBody>
          <a:bodyPr>
            <a:normAutofit fontScale="55000" lnSpcReduction="20000"/>
          </a:bodyPr>
          <a:lstStyle/>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Open the conversation – Would you be happy to spend 4-5 minutes talking about something that can make a big difference to your future health and wellbeing?</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Asses impact of the condition - How has your … affected your physical activity levels and the things you enjoy?</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Find out what they already know - What do you know about the benefits of physical activity in people with …. ?</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Share benefits - Can I share some other things people find beneficial to see what you make of them.</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Encourage reflection - What do you make of what I have just said?</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Make it personal - What would be the top 2-3 reasons for you personally becoming more active, if you decided to?</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Summarise without adding - Can I summarise what I think you have said?</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Ask the key question - So, what do you think you will do?</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Agree a plan - Can I share with you some things people find helpful when making a plan?</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Arrange Follow up - How would you feel about coming back another time to build on the thoughts and ideas you’ve shared with me today?</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Signpost support - There are some great, free resources available here and on other websites by people who understand what it’s like living with your condition if you’d be interested to have a look</a:t>
            </a:r>
          </a:p>
          <a:p>
            <a:pPr>
              <a:lnSpc>
                <a:spcPct val="107000"/>
              </a:lnSpc>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More examples - </a:t>
            </a:r>
            <a:r>
              <a:rPr lang="en-GB" dirty="0">
                <a:hlinkClick r:id="rId3"/>
              </a:rPr>
              <a:t>Find the right consultation - Moving Medicine</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Rectangle 3">
            <a:extLst>
              <a:ext uri="{FF2B5EF4-FFF2-40B4-BE49-F238E27FC236}">
                <a16:creationId xmlns:a16="http://schemas.microsoft.com/office/drawing/2014/main" id="{3E3AE3DB-E606-4B96-ADA6-B8B9D980E570}"/>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416900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C245-D217-4D39-B584-C1E21D4F1CEE}"/>
              </a:ext>
            </a:extLst>
          </p:cNvPr>
          <p:cNvSpPr>
            <a:spLocks noGrp="1"/>
          </p:cNvSpPr>
          <p:nvPr>
            <p:ph type="title"/>
          </p:nvPr>
        </p:nvSpPr>
        <p:spPr/>
        <p:txBody>
          <a:bodyPr/>
          <a:lstStyle/>
          <a:p>
            <a:r>
              <a:rPr lang="en-GB" b="1" dirty="0">
                <a:solidFill>
                  <a:srgbClr val="F2A204"/>
                </a:solidFill>
              </a:rPr>
              <a:t>Barriers </a:t>
            </a:r>
          </a:p>
        </p:txBody>
      </p:sp>
      <p:sp>
        <p:nvSpPr>
          <p:cNvPr id="3" name="Content Placeholder 2">
            <a:extLst>
              <a:ext uri="{FF2B5EF4-FFF2-40B4-BE49-F238E27FC236}">
                <a16:creationId xmlns:a16="http://schemas.microsoft.com/office/drawing/2014/main" id="{ADE7355A-626C-4923-A526-AFF3D37EB06D}"/>
              </a:ext>
            </a:extLst>
          </p:cNvPr>
          <p:cNvSpPr>
            <a:spLocks noGrp="1"/>
          </p:cNvSpPr>
          <p:nvPr>
            <p:ph idx="1"/>
          </p:nvPr>
        </p:nvSpPr>
        <p:spPr/>
        <p:txBody>
          <a:bodyPr>
            <a:normAutofit fontScale="62500" lnSpcReduction="20000"/>
          </a:bodyPr>
          <a:lstStyle/>
          <a:p>
            <a:pPr marL="0" indent="0">
              <a:buNone/>
            </a:pPr>
            <a:r>
              <a:rPr lang="en-GB" dirty="0">
                <a:solidFill>
                  <a:srgbClr val="201C40"/>
                </a:solidFill>
              </a:rPr>
              <a:t>“I JUST DON’T HAVE TIME TO EXERCISE”</a:t>
            </a:r>
          </a:p>
          <a:p>
            <a:pPr marL="0" indent="0">
              <a:buNone/>
            </a:pPr>
            <a:r>
              <a:rPr lang="en-GB" dirty="0">
                <a:solidFill>
                  <a:srgbClr val="201C40"/>
                </a:solidFill>
              </a:rPr>
              <a:t>“AFTER A BUSY DAY I DON’T HAVE ENOUGH ENERGY TO EXERCISE”</a:t>
            </a:r>
          </a:p>
          <a:p>
            <a:pPr marL="0" indent="0">
              <a:buNone/>
            </a:pPr>
            <a:r>
              <a:rPr lang="en-GB" dirty="0">
                <a:solidFill>
                  <a:srgbClr val="201C40"/>
                </a:solidFill>
              </a:rPr>
              <a:t>“GOING TO THE GYM IS SO BORING”</a:t>
            </a:r>
          </a:p>
          <a:p>
            <a:pPr marL="0" indent="0">
              <a:buNone/>
            </a:pPr>
            <a:r>
              <a:rPr lang="en-GB" dirty="0">
                <a:solidFill>
                  <a:srgbClr val="201C40"/>
                </a:solidFill>
              </a:rPr>
              <a:t>“I HATED PE AT SCHOOL, AND STILL DON’T LIKE EXERCISE”</a:t>
            </a:r>
          </a:p>
          <a:p>
            <a:pPr marL="0" indent="0">
              <a:buNone/>
            </a:pPr>
            <a:r>
              <a:rPr lang="en-GB" dirty="0">
                <a:solidFill>
                  <a:srgbClr val="201C40"/>
                </a:solidFill>
              </a:rPr>
              <a:t>“I’VE GOT FAMILY OBLIGATIONS”</a:t>
            </a:r>
          </a:p>
          <a:p>
            <a:pPr marL="0" indent="0">
              <a:buNone/>
            </a:pPr>
            <a:r>
              <a:rPr lang="en-GB" dirty="0">
                <a:solidFill>
                  <a:srgbClr val="201C40"/>
                </a:solidFill>
              </a:rPr>
              <a:t>“I DON’T WANT TO END UP INJURED”</a:t>
            </a:r>
          </a:p>
          <a:p>
            <a:pPr marL="0" indent="0">
              <a:buNone/>
            </a:pPr>
            <a:r>
              <a:rPr lang="en-GB" dirty="0">
                <a:solidFill>
                  <a:srgbClr val="201C40"/>
                </a:solidFill>
              </a:rPr>
              <a:t>“I CAN’T AFFORD TO GET INVOLVED IN EXERCISE CLASSES AND GYMS”</a:t>
            </a:r>
          </a:p>
          <a:p>
            <a:pPr marL="0" indent="0">
              <a:buNone/>
            </a:pPr>
            <a:r>
              <a:rPr lang="en-GB" dirty="0">
                <a:solidFill>
                  <a:srgbClr val="201C40"/>
                </a:solidFill>
              </a:rPr>
              <a:t>“I DON’T WANT TO BE SEEN TRYING OUT THINGS OR BEING LAUGHED AT”</a:t>
            </a:r>
          </a:p>
          <a:p>
            <a:pPr marL="0" indent="0">
              <a:buNone/>
            </a:pPr>
            <a:r>
              <a:rPr lang="en-GB" dirty="0">
                <a:solidFill>
                  <a:srgbClr val="201C40"/>
                </a:solidFill>
              </a:rPr>
              <a:t>“I DON’T REALLY KNOW WHERE TO START”</a:t>
            </a:r>
          </a:p>
          <a:p>
            <a:pPr marL="0" indent="0">
              <a:buNone/>
            </a:pPr>
            <a:r>
              <a:rPr lang="en-GB" dirty="0">
                <a:solidFill>
                  <a:srgbClr val="201C40"/>
                </a:solidFill>
              </a:rPr>
              <a:t>“I DON’T HAVE THE RIGHT EQUIPMENT OR CLOTHES”</a:t>
            </a:r>
          </a:p>
          <a:p>
            <a:pPr marL="0" indent="0">
              <a:buNone/>
            </a:pPr>
            <a:r>
              <a:rPr lang="en-GB" dirty="0">
                <a:solidFill>
                  <a:srgbClr val="201C40"/>
                </a:solidFill>
              </a:rPr>
              <a:t>“I’M SELF-CONSCIOUS ABOUT HOW I LOOK”</a:t>
            </a:r>
          </a:p>
          <a:p>
            <a:pPr marL="0" indent="0">
              <a:buNone/>
            </a:pPr>
            <a:r>
              <a:rPr lang="en-GB" dirty="0">
                <a:solidFill>
                  <a:srgbClr val="201C40"/>
                </a:solidFill>
              </a:rPr>
              <a:t>“I’M TOO OLD TO START EXERCISING”</a:t>
            </a:r>
          </a:p>
          <a:p>
            <a:pPr marL="0" indent="0">
              <a:buNone/>
            </a:pPr>
            <a:r>
              <a:rPr lang="en-GB" dirty="0">
                <a:solidFill>
                  <a:srgbClr val="201C40"/>
                </a:solidFill>
              </a:rPr>
              <a:t>“I`M TIRED AFTER WORK TO THINK ABOUT DOING ANYTHING ELSE”</a:t>
            </a:r>
          </a:p>
          <a:p>
            <a:pPr marL="0" indent="0">
              <a:buNone/>
            </a:pPr>
            <a:endParaRPr lang="en-GB" dirty="0"/>
          </a:p>
        </p:txBody>
      </p:sp>
      <p:sp>
        <p:nvSpPr>
          <p:cNvPr id="4" name="Rectangle 3">
            <a:extLst>
              <a:ext uri="{FF2B5EF4-FFF2-40B4-BE49-F238E27FC236}">
                <a16:creationId xmlns:a16="http://schemas.microsoft.com/office/drawing/2014/main" id="{DEF41581-EE6B-44CF-8344-E4AA8F17EA24}"/>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79110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5C58C-6814-4A4E-B004-8055B86BBA42}"/>
              </a:ext>
            </a:extLst>
          </p:cNvPr>
          <p:cNvSpPr>
            <a:spLocks noGrp="1"/>
          </p:cNvSpPr>
          <p:nvPr>
            <p:ph idx="1"/>
          </p:nvPr>
        </p:nvSpPr>
        <p:spPr>
          <a:xfrm>
            <a:off x="599661" y="301625"/>
            <a:ext cx="10515600" cy="1129610"/>
          </a:xfrm>
        </p:spPr>
        <p:txBody>
          <a:bodyPr>
            <a:normAutofit/>
          </a:bodyPr>
          <a:lstStyle/>
          <a:p>
            <a:pPr marL="0" indent="0">
              <a:buNone/>
            </a:pPr>
            <a:r>
              <a:rPr lang="en-GB" sz="1800" dirty="0">
                <a:solidFill>
                  <a:srgbClr val="201C40"/>
                </a:solidFill>
              </a:rPr>
              <a:t>Lack of Time; Monitor activities for one week and identify at least three, 30-minute slots you could be use for physical activity. Select activities that you can fit into your home or work routine so you’re not wasting time, Walking around the local community, climbing stairs at the office or exercising while you watch TV are all good options.</a:t>
            </a:r>
          </a:p>
        </p:txBody>
      </p:sp>
      <p:sp>
        <p:nvSpPr>
          <p:cNvPr id="4" name="TextBox 3">
            <a:extLst>
              <a:ext uri="{FF2B5EF4-FFF2-40B4-BE49-F238E27FC236}">
                <a16:creationId xmlns:a16="http://schemas.microsoft.com/office/drawing/2014/main" id="{0D857D58-38BB-482B-8FB4-F2A3322401F0}"/>
              </a:ext>
            </a:extLst>
          </p:cNvPr>
          <p:cNvSpPr txBox="1"/>
          <p:nvPr/>
        </p:nvSpPr>
        <p:spPr>
          <a:xfrm>
            <a:off x="3906079" y="1325578"/>
            <a:ext cx="7076660" cy="1200329"/>
          </a:xfrm>
          <a:prstGeom prst="rect">
            <a:avLst/>
          </a:prstGeom>
          <a:noFill/>
        </p:spPr>
        <p:txBody>
          <a:bodyPr wrap="square" rtlCol="0">
            <a:spAutoFit/>
          </a:bodyPr>
          <a:lstStyle/>
          <a:p>
            <a:r>
              <a:rPr lang="en-GB" dirty="0">
                <a:solidFill>
                  <a:srgbClr val="F2A204"/>
                </a:solidFill>
              </a:rPr>
              <a:t>Lack of motivation and/or energy; Plan ahead, schedule physical activity for specific times/days and then it can be checked off the </a:t>
            </a:r>
            <a:r>
              <a:rPr lang="en-GB" dirty="0" err="1">
                <a:solidFill>
                  <a:srgbClr val="F2A204"/>
                </a:solidFill>
              </a:rPr>
              <a:t>todo</a:t>
            </a:r>
            <a:r>
              <a:rPr lang="en-GB" dirty="0">
                <a:solidFill>
                  <a:srgbClr val="F2A204"/>
                </a:solidFill>
              </a:rPr>
              <a:t> list. Group activities or set classes help motivate and keep people accountable to attend. </a:t>
            </a:r>
          </a:p>
        </p:txBody>
      </p:sp>
      <p:sp>
        <p:nvSpPr>
          <p:cNvPr id="5" name="TextBox 4">
            <a:extLst>
              <a:ext uri="{FF2B5EF4-FFF2-40B4-BE49-F238E27FC236}">
                <a16:creationId xmlns:a16="http://schemas.microsoft.com/office/drawing/2014/main" id="{A90E9E1B-879B-4013-8183-C011C8AEFFE0}"/>
              </a:ext>
            </a:extLst>
          </p:cNvPr>
          <p:cNvSpPr txBox="1"/>
          <p:nvPr/>
        </p:nvSpPr>
        <p:spPr>
          <a:xfrm>
            <a:off x="467139" y="2907845"/>
            <a:ext cx="4890052" cy="2031325"/>
          </a:xfrm>
          <a:prstGeom prst="rect">
            <a:avLst/>
          </a:prstGeom>
          <a:noFill/>
        </p:spPr>
        <p:txBody>
          <a:bodyPr wrap="square" rtlCol="0">
            <a:spAutoFit/>
          </a:bodyPr>
          <a:lstStyle/>
          <a:p>
            <a:r>
              <a:rPr lang="en-GB" dirty="0">
                <a:solidFill>
                  <a:srgbClr val="F2A204"/>
                </a:solidFill>
              </a:rPr>
              <a:t>Lack of resources/equipment - Select activities that require minimal facilities or equipment, such as walking, jogging, jumping rope or calisthenics. Identify inexpensive, convenient resources in your community, such as parks and recreation programs, worksite wellness groups, walking clubs, etc.</a:t>
            </a:r>
          </a:p>
        </p:txBody>
      </p:sp>
      <p:sp>
        <p:nvSpPr>
          <p:cNvPr id="6" name="TextBox 5">
            <a:extLst>
              <a:ext uri="{FF2B5EF4-FFF2-40B4-BE49-F238E27FC236}">
                <a16:creationId xmlns:a16="http://schemas.microsoft.com/office/drawing/2014/main" id="{CA7DA076-C3B0-4B0E-B935-671A512179F1}"/>
              </a:ext>
            </a:extLst>
          </p:cNvPr>
          <p:cNvSpPr txBox="1"/>
          <p:nvPr/>
        </p:nvSpPr>
        <p:spPr>
          <a:xfrm>
            <a:off x="6291470" y="2630848"/>
            <a:ext cx="3525078" cy="1477328"/>
          </a:xfrm>
          <a:prstGeom prst="rect">
            <a:avLst/>
          </a:prstGeom>
          <a:noFill/>
        </p:spPr>
        <p:txBody>
          <a:bodyPr wrap="square" rtlCol="0">
            <a:spAutoFit/>
          </a:bodyPr>
          <a:lstStyle/>
          <a:p>
            <a:r>
              <a:rPr lang="en-GB" dirty="0">
                <a:solidFill>
                  <a:srgbClr val="07CDC4"/>
                </a:solidFill>
              </a:rPr>
              <a:t>Family obligations; Exercise with your kids -- go for a walk together, play tag or other running games, have a kitchen disco or a dance off, get everyone involved </a:t>
            </a:r>
          </a:p>
        </p:txBody>
      </p:sp>
      <p:sp>
        <p:nvSpPr>
          <p:cNvPr id="7" name="TextBox 6">
            <a:extLst>
              <a:ext uri="{FF2B5EF4-FFF2-40B4-BE49-F238E27FC236}">
                <a16:creationId xmlns:a16="http://schemas.microsoft.com/office/drawing/2014/main" id="{C2070B1D-CD1D-463A-90BA-C0BCC007C6A8}"/>
              </a:ext>
            </a:extLst>
          </p:cNvPr>
          <p:cNvSpPr txBox="1"/>
          <p:nvPr/>
        </p:nvSpPr>
        <p:spPr>
          <a:xfrm>
            <a:off x="1563756" y="5097190"/>
            <a:ext cx="5128591" cy="1477328"/>
          </a:xfrm>
          <a:prstGeom prst="rect">
            <a:avLst/>
          </a:prstGeom>
          <a:noFill/>
        </p:spPr>
        <p:txBody>
          <a:bodyPr wrap="square" rtlCol="0">
            <a:spAutoFit/>
          </a:bodyPr>
          <a:lstStyle/>
          <a:p>
            <a:r>
              <a:rPr lang="en-GB" dirty="0">
                <a:solidFill>
                  <a:schemeClr val="accent6"/>
                </a:solidFill>
              </a:rPr>
              <a:t>Age; Fitness is just as important as you get older. Look upon your retirement as an opportunity to become more active instead of less. You may find that you have more time for gardening, walking the dog and playing with your grandchildren.</a:t>
            </a:r>
          </a:p>
        </p:txBody>
      </p:sp>
      <p:sp>
        <p:nvSpPr>
          <p:cNvPr id="8" name="TextBox 7">
            <a:extLst>
              <a:ext uri="{FF2B5EF4-FFF2-40B4-BE49-F238E27FC236}">
                <a16:creationId xmlns:a16="http://schemas.microsoft.com/office/drawing/2014/main" id="{008E7C57-20E4-40D9-9E9D-56842C95EB2C}"/>
              </a:ext>
            </a:extLst>
          </p:cNvPr>
          <p:cNvSpPr txBox="1"/>
          <p:nvPr/>
        </p:nvSpPr>
        <p:spPr>
          <a:xfrm>
            <a:off x="8574157" y="4108176"/>
            <a:ext cx="3432313" cy="2585323"/>
          </a:xfrm>
          <a:prstGeom prst="rect">
            <a:avLst/>
          </a:prstGeom>
          <a:noFill/>
        </p:spPr>
        <p:txBody>
          <a:bodyPr wrap="square" rtlCol="0">
            <a:spAutoFit/>
          </a:bodyPr>
          <a:lstStyle/>
          <a:p>
            <a:r>
              <a:rPr lang="en-GB" dirty="0">
                <a:solidFill>
                  <a:srgbClr val="201C40"/>
                </a:solidFill>
              </a:rPr>
              <a:t>Tired; Find a time when your energy is at its highest, increasing the amount of physical activity you do will actually increase your energy. Do as much as you can. Every step counts. If you're just starting out, start with 5-10 minutes a day and add more, little by little.</a:t>
            </a:r>
          </a:p>
        </p:txBody>
      </p:sp>
      <p:sp>
        <p:nvSpPr>
          <p:cNvPr id="9" name="Rectangle 8">
            <a:extLst>
              <a:ext uri="{FF2B5EF4-FFF2-40B4-BE49-F238E27FC236}">
                <a16:creationId xmlns:a16="http://schemas.microsoft.com/office/drawing/2014/main" id="{F5D5A80D-A72C-4C5E-B8FA-D45F362820A2}"/>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087153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C6F0-5259-4425-916D-362541B957E9}"/>
              </a:ext>
            </a:extLst>
          </p:cNvPr>
          <p:cNvSpPr>
            <a:spLocks noGrp="1"/>
          </p:cNvSpPr>
          <p:nvPr>
            <p:ph type="title"/>
          </p:nvPr>
        </p:nvSpPr>
        <p:spPr/>
        <p:txBody>
          <a:bodyPr>
            <a:normAutofit fontScale="90000"/>
          </a:bodyPr>
          <a:lstStyle/>
          <a:p>
            <a:pPr marL="228600" marR="0" lvl="0" indent="-228600" defTabSz="914400" rtl="0" eaLnBrk="1" fontAlgn="auto" latinLnBrk="0" hangingPunct="1">
              <a:lnSpc>
                <a:spcPct val="107000"/>
              </a:lnSpc>
              <a:spcBef>
                <a:spcPts val="1000"/>
              </a:spcBef>
              <a:spcAft>
                <a:spcPts val="0"/>
              </a:spcAft>
              <a:tabLst/>
              <a:defRPr/>
            </a:pPr>
            <a:r>
              <a:rPr kumimoji="0" lang="en-GB" sz="4000" b="1" i="0" u="none" strike="noStrike" kern="1200" cap="none" spc="0" normalizeH="0" baseline="0" noProof="0" dirty="0">
                <a:ln>
                  <a:noFill/>
                </a:ln>
                <a:solidFill>
                  <a:srgbClr val="F2A204"/>
                </a:solidFill>
                <a:effectLst/>
                <a:uLnTx/>
                <a:uFillTx/>
                <a:latin typeface="Arial" panose="020B0604020202020204" pitchFamily="34" charset="0"/>
                <a:ea typeface="Calibri" panose="020F0502020204030204" pitchFamily="34" charset="0"/>
                <a:cs typeface="Times New Roman" panose="02020603050405020304" pitchFamily="18" charset="0"/>
              </a:rPr>
              <a:t>LTC barriers/Considerations </a:t>
            </a:r>
            <a:br>
              <a:rPr kumimoji="0" lang="en-GB" sz="2200" b="1" i="0" u="none" strike="noStrike" kern="1200" cap="none" spc="0" normalizeH="0" baseline="0" noProof="0" dirty="0">
                <a:ln>
                  <a:noFill/>
                </a:ln>
                <a:solidFill>
                  <a:srgbClr val="F2A204"/>
                </a:solidFill>
                <a:effectLst/>
                <a:uLnTx/>
                <a:uFillTx/>
                <a:latin typeface="Arial" panose="020B0604020202020204" pitchFamily="34" charset="0"/>
                <a:ea typeface="Calibri" panose="020F0502020204030204" pitchFamily="34" charset="0"/>
                <a:cs typeface="Times New Roman" panose="02020603050405020304" pitchFamily="18" charset="0"/>
              </a:rPr>
            </a:br>
            <a:endParaRPr lang="en-GB" b="1" dirty="0">
              <a:solidFill>
                <a:srgbClr val="F2A204"/>
              </a:solidFill>
            </a:endParaRPr>
          </a:p>
        </p:txBody>
      </p:sp>
      <p:sp>
        <p:nvSpPr>
          <p:cNvPr id="3" name="Content Placeholder 2">
            <a:extLst>
              <a:ext uri="{FF2B5EF4-FFF2-40B4-BE49-F238E27FC236}">
                <a16:creationId xmlns:a16="http://schemas.microsoft.com/office/drawing/2014/main" id="{8BE2F04C-2F49-4C7F-A0FF-6319D7343873}"/>
              </a:ext>
            </a:extLst>
          </p:cNvPr>
          <p:cNvSpPr>
            <a:spLocks noGrp="1"/>
          </p:cNvSpPr>
          <p:nvPr>
            <p:ph idx="1"/>
          </p:nvPr>
        </p:nvSpPr>
        <p:spPr>
          <a:xfrm>
            <a:off x="678542" y="1253331"/>
            <a:ext cx="10515600" cy="4351338"/>
          </a:xfrm>
        </p:spPr>
        <p:txBody>
          <a:bodyPr>
            <a:normAutofit fontScale="92500" lnSpcReduction="20000"/>
          </a:bodyPr>
          <a:lstStyle/>
          <a:p>
            <a:pPr marL="0" indent="0">
              <a:lnSpc>
                <a:spcPct val="107000"/>
              </a:lnSpc>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 </a:t>
            </a:r>
            <a:endPar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pain before, during or after physical activity</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feeling tired before, during or after physical activity</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breathlessness before, during or after physical activity</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lack of motivation</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not knowing what types of activity are right for them or their condition</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fear of hurting themselves</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feeling embarrassed</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feeling unsafe in public spaces</a:t>
            </a:r>
          </a:p>
          <a:p>
            <a:pPr marL="0" indent="0">
              <a:buNone/>
            </a:pPr>
            <a:endParaRPr lang="en-GB" dirty="0"/>
          </a:p>
        </p:txBody>
      </p:sp>
      <p:sp>
        <p:nvSpPr>
          <p:cNvPr id="4" name="Rectangle 3">
            <a:extLst>
              <a:ext uri="{FF2B5EF4-FFF2-40B4-BE49-F238E27FC236}">
                <a16:creationId xmlns:a16="http://schemas.microsoft.com/office/drawing/2014/main" id="{DF37568E-4035-4413-8621-BB26D64291FB}"/>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411780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ABA94A16-6BC3-4D2A-B1E6-36972C9AC340}"/>
              </a:ext>
            </a:extLst>
          </p:cNvPr>
          <p:cNvPicPr>
            <a:picLocks noGrp="1"/>
          </p:cNvPicPr>
          <p:nvPr>
            <p:ph idx="1"/>
          </p:nvPr>
        </p:nvPicPr>
        <p:blipFill>
          <a:blip r:embed="rId3"/>
          <a:stretch>
            <a:fillRect/>
          </a:stretch>
        </p:blipFill>
        <p:spPr>
          <a:xfrm>
            <a:off x="643467" y="1016253"/>
            <a:ext cx="10905066" cy="4825492"/>
          </a:xfrm>
          <a:prstGeom prst="rect">
            <a:avLst/>
          </a:prstGeom>
        </p:spPr>
      </p:pic>
      <p:sp>
        <p:nvSpPr>
          <p:cNvPr id="5" name="TextBox 4">
            <a:extLst>
              <a:ext uri="{FF2B5EF4-FFF2-40B4-BE49-F238E27FC236}">
                <a16:creationId xmlns:a16="http://schemas.microsoft.com/office/drawing/2014/main" id="{4DFBD329-717A-450B-8609-7B0559161A4F}"/>
              </a:ext>
            </a:extLst>
          </p:cNvPr>
          <p:cNvSpPr txBox="1"/>
          <p:nvPr/>
        </p:nvSpPr>
        <p:spPr>
          <a:xfrm>
            <a:off x="1538514" y="246743"/>
            <a:ext cx="8418286" cy="523220"/>
          </a:xfrm>
          <a:prstGeom prst="rect">
            <a:avLst/>
          </a:prstGeom>
          <a:noFill/>
        </p:spPr>
        <p:txBody>
          <a:bodyPr wrap="square" rtlCol="0">
            <a:spAutoFit/>
          </a:bodyPr>
          <a:lstStyle/>
          <a:p>
            <a:r>
              <a:rPr lang="en-GB" sz="2800" b="1" dirty="0">
                <a:solidFill>
                  <a:srgbClr val="F2A204"/>
                </a:solidFill>
              </a:rPr>
              <a:t>Wider impact of being more physically active </a:t>
            </a:r>
          </a:p>
        </p:txBody>
      </p:sp>
      <p:sp>
        <p:nvSpPr>
          <p:cNvPr id="6" name="Rectangle 5">
            <a:extLst>
              <a:ext uri="{FF2B5EF4-FFF2-40B4-BE49-F238E27FC236}">
                <a16:creationId xmlns:a16="http://schemas.microsoft.com/office/drawing/2014/main" id="{BED601C7-EF86-4E5F-9AA8-9BEE964F8B40}"/>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46772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B0B1-F4B0-4BFB-AD35-3E17BAD66946}"/>
              </a:ext>
            </a:extLst>
          </p:cNvPr>
          <p:cNvSpPr>
            <a:spLocks noGrp="1"/>
          </p:cNvSpPr>
          <p:nvPr>
            <p:ph type="title"/>
          </p:nvPr>
        </p:nvSpPr>
        <p:spPr/>
        <p:txBody>
          <a:bodyPr/>
          <a:lstStyle/>
          <a:p>
            <a:r>
              <a:rPr lang="en-GB" b="1" dirty="0">
                <a:solidFill>
                  <a:srgbClr val="F2A204"/>
                </a:solidFill>
              </a:rPr>
              <a:t>Your place in all this…</a:t>
            </a:r>
          </a:p>
        </p:txBody>
      </p:sp>
      <p:sp>
        <p:nvSpPr>
          <p:cNvPr id="3" name="Content Placeholder 2">
            <a:extLst>
              <a:ext uri="{FF2B5EF4-FFF2-40B4-BE49-F238E27FC236}">
                <a16:creationId xmlns:a16="http://schemas.microsoft.com/office/drawing/2014/main" id="{4EE6954A-C45B-410E-8B61-0BC2FA0F8F71}"/>
              </a:ext>
            </a:extLst>
          </p:cNvPr>
          <p:cNvSpPr>
            <a:spLocks noGrp="1"/>
          </p:cNvSpPr>
          <p:nvPr>
            <p:ph idx="1"/>
          </p:nvPr>
        </p:nvSpPr>
        <p:spPr/>
        <p:txBody>
          <a:bodyPr>
            <a:normAutofit fontScale="85000" lnSpcReduction="10000"/>
          </a:bodyPr>
          <a:lstStyle/>
          <a:p>
            <a:r>
              <a:rPr lang="en-GB" dirty="0">
                <a:solidFill>
                  <a:srgbClr val="201C40"/>
                </a:solidFill>
              </a:rPr>
              <a:t>increase your knowledge of individuals’, communities’ and populations’ needs related to physical activity</a:t>
            </a:r>
          </a:p>
          <a:p>
            <a:r>
              <a:rPr lang="en-GB" dirty="0">
                <a:solidFill>
                  <a:srgbClr val="201C40"/>
                </a:solidFill>
              </a:rPr>
              <a:t>use the resources and the services available in the health and wellbeing system to promote physical activity</a:t>
            </a:r>
          </a:p>
          <a:p>
            <a:r>
              <a:rPr lang="en-GB" dirty="0">
                <a:solidFill>
                  <a:srgbClr val="201C40"/>
                </a:solidFill>
              </a:rPr>
              <a:t>incorporate physical activity conversations and brief advice into routine care</a:t>
            </a:r>
          </a:p>
          <a:p>
            <a:r>
              <a:rPr lang="en-GB" dirty="0">
                <a:solidFill>
                  <a:srgbClr val="201C40"/>
                </a:solidFill>
              </a:rPr>
              <a:t>understand specific activities or interventions that can prevent physical inactivity and signpost to their local offers</a:t>
            </a:r>
          </a:p>
          <a:p>
            <a:r>
              <a:rPr lang="en-GB" dirty="0">
                <a:solidFill>
                  <a:srgbClr val="201C40"/>
                </a:solidFill>
              </a:rPr>
              <a:t>help create a culture and process of physical activity within their workplaces</a:t>
            </a:r>
          </a:p>
          <a:p>
            <a:r>
              <a:rPr lang="en-GB" dirty="0">
                <a:solidFill>
                  <a:srgbClr val="201C40"/>
                </a:solidFill>
              </a:rPr>
              <a:t>providing high-quality brief interventions for physical activity behaviour changes</a:t>
            </a:r>
          </a:p>
          <a:p>
            <a:r>
              <a:rPr lang="en-GB" dirty="0">
                <a:solidFill>
                  <a:srgbClr val="201C40"/>
                </a:solidFill>
              </a:rPr>
              <a:t>being familiar with the important messages</a:t>
            </a:r>
          </a:p>
          <a:p>
            <a:pPr marL="0" indent="0">
              <a:buNone/>
            </a:pPr>
            <a:endParaRPr lang="en-GB" dirty="0"/>
          </a:p>
        </p:txBody>
      </p:sp>
      <p:sp>
        <p:nvSpPr>
          <p:cNvPr id="4" name="Rectangle 3">
            <a:extLst>
              <a:ext uri="{FF2B5EF4-FFF2-40B4-BE49-F238E27FC236}">
                <a16:creationId xmlns:a16="http://schemas.microsoft.com/office/drawing/2014/main" id="{59DA11BD-954F-4C6D-B397-BFBE7B86AA08}"/>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3503083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BA03-FFC2-4150-B278-0C3102B8643D}"/>
              </a:ext>
            </a:extLst>
          </p:cNvPr>
          <p:cNvSpPr>
            <a:spLocks noGrp="1"/>
          </p:cNvSpPr>
          <p:nvPr>
            <p:ph type="title"/>
          </p:nvPr>
        </p:nvSpPr>
        <p:spPr>
          <a:xfrm>
            <a:off x="170226" y="60905"/>
            <a:ext cx="10515600" cy="1325563"/>
          </a:xfrm>
        </p:spPr>
        <p:txBody>
          <a:bodyPr/>
          <a:lstStyle/>
          <a:p>
            <a:r>
              <a:rPr lang="en-GB" b="1" dirty="0">
                <a:solidFill>
                  <a:srgbClr val="F2A204"/>
                </a:solidFill>
              </a:rPr>
              <a:t>Active Partnerships</a:t>
            </a:r>
          </a:p>
        </p:txBody>
      </p:sp>
      <p:pic>
        <p:nvPicPr>
          <p:cNvPr id="4" name="Content Placeholder 3">
            <a:extLst>
              <a:ext uri="{FF2B5EF4-FFF2-40B4-BE49-F238E27FC236}">
                <a16:creationId xmlns:a16="http://schemas.microsoft.com/office/drawing/2014/main" id="{6E315CE6-35A8-4D7D-9047-513317C315AC}"/>
              </a:ext>
            </a:extLst>
          </p:cNvPr>
          <p:cNvPicPr>
            <a:picLocks noGrp="1"/>
          </p:cNvPicPr>
          <p:nvPr>
            <p:ph idx="1"/>
          </p:nvPr>
        </p:nvPicPr>
        <p:blipFill>
          <a:blip r:embed="rId3"/>
          <a:stretch>
            <a:fillRect/>
          </a:stretch>
        </p:blipFill>
        <p:spPr>
          <a:xfrm>
            <a:off x="3829882" y="1480457"/>
            <a:ext cx="4244002" cy="3674093"/>
          </a:xfrm>
          <a:prstGeom prst="rect">
            <a:avLst/>
          </a:prstGeom>
        </p:spPr>
      </p:pic>
      <p:sp>
        <p:nvSpPr>
          <p:cNvPr id="5" name="Callout: Line 4">
            <a:extLst>
              <a:ext uri="{FF2B5EF4-FFF2-40B4-BE49-F238E27FC236}">
                <a16:creationId xmlns:a16="http://schemas.microsoft.com/office/drawing/2014/main" id="{C55DE376-6B8B-475F-8F76-C68631C728AA}"/>
              </a:ext>
            </a:extLst>
          </p:cNvPr>
          <p:cNvSpPr/>
          <p:nvPr/>
        </p:nvSpPr>
        <p:spPr>
          <a:xfrm>
            <a:off x="8507894" y="188686"/>
            <a:ext cx="2522488" cy="1799139"/>
          </a:xfrm>
          <a:prstGeom prst="borderCallout1">
            <a:avLst>
              <a:gd name="adj1" fmla="val 41071"/>
              <a:gd name="adj2" fmla="val -91"/>
              <a:gd name="adj3" fmla="val 121429"/>
              <a:gd name="adj4" fmla="val -71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Active Norfolk </a:t>
            </a:r>
          </a:p>
          <a:p>
            <a:pPr algn="ctr"/>
            <a:r>
              <a:rPr lang="en-GB" dirty="0"/>
              <a:t>activenorfolk.org</a:t>
            </a:r>
          </a:p>
          <a:p>
            <a:pPr algn="ctr"/>
            <a:r>
              <a:rPr lang="en-GB" dirty="0"/>
              <a:t>Ryan Hughes - ryan.hughes@activenorfolk.org</a:t>
            </a:r>
          </a:p>
          <a:p>
            <a:pPr algn="ctr"/>
            <a:endParaRPr lang="en-GB" dirty="0"/>
          </a:p>
        </p:txBody>
      </p:sp>
      <p:sp>
        <p:nvSpPr>
          <p:cNvPr id="6" name="Callout: Line 5">
            <a:extLst>
              <a:ext uri="{FF2B5EF4-FFF2-40B4-BE49-F238E27FC236}">
                <a16:creationId xmlns:a16="http://schemas.microsoft.com/office/drawing/2014/main" id="{1AD3F7E2-3C2E-4428-B76B-4825F90B4167}"/>
              </a:ext>
            </a:extLst>
          </p:cNvPr>
          <p:cNvSpPr/>
          <p:nvPr/>
        </p:nvSpPr>
        <p:spPr>
          <a:xfrm>
            <a:off x="170226" y="3670305"/>
            <a:ext cx="3225646" cy="1595015"/>
          </a:xfrm>
          <a:prstGeom prst="borderCallout1">
            <a:avLst>
              <a:gd name="adj1" fmla="val 39852"/>
              <a:gd name="adj2" fmla="val 100008"/>
              <a:gd name="adj3" fmla="val 11711"/>
              <a:gd name="adj4" fmla="val 129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Team Beds and Luton</a:t>
            </a:r>
          </a:p>
          <a:p>
            <a:pPr algn="ctr"/>
            <a:r>
              <a:rPr lang="en-GB" dirty="0"/>
              <a:t>Teambedsandluton.co.uk</a:t>
            </a:r>
          </a:p>
          <a:p>
            <a:pPr algn="ctr"/>
            <a:r>
              <a:rPr lang="en-GB" dirty="0"/>
              <a:t>Johnathon Rudland - Johnathan@teambedsandluton.co.uk</a:t>
            </a:r>
          </a:p>
        </p:txBody>
      </p:sp>
      <p:sp>
        <p:nvSpPr>
          <p:cNvPr id="7" name="Callout: Line 6">
            <a:extLst>
              <a:ext uri="{FF2B5EF4-FFF2-40B4-BE49-F238E27FC236}">
                <a16:creationId xmlns:a16="http://schemas.microsoft.com/office/drawing/2014/main" id="{9FAEAB07-F793-4232-9A6F-BF5C27523266}"/>
              </a:ext>
            </a:extLst>
          </p:cNvPr>
          <p:cNvSpPr/>
          <p:nvPr/>
        </p:nvSpPr>
        <p:spPr>
          <a:xfrm>
            <a:off x="311430" y="1767981"/>
            <a:ext cx="3173896" cy="1484244"/>
          </a:xfrm>
          <a:prstGeom prst="borderCallout1">
            <a:avLst>
              <a:gd name="adj1" fmla="val 52465"/>
              <a:gd name="adj2" fmla="val 99543"/>
              <a:gd name="adj3" fmla="val 78614"/>
              <a:gd name="adj4" fmla="val 144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b="1" dirty="0"/>
              <a:t>Living Sport </a:t>
            </a:r>
          </a:p>
          <a:p>
            <a:pPr algn="ctr"/>
            <a:r>
              <a:rPr lang="nn-NO" dirty="0"/>
              <a:t>Livingsport.co.uk</a:t>
            </a:r>
          </a:p>
          <a:p>
            <a:pPr algn="ctr"/>
            <a:r>
              <a:rPr lang="nn-NO" dirty="0"/>
              <a:t>Michael Firek - michael.firek@livingsport.co.uk</a:t>
            </a:r>
          </a:p>
        </p:txBody>
      </p:sp>
      <p:sp>
        <p:nvSpPr>
          <p:cNvPr id="8" name="Callout: Line 7">
            <a:extLst>
              <a:ext uri="{FF2B5EF4-FFF2-40B4-BE49-F238E27FC236}">
                <a16:creationId xmlns:a16="http://schemas.microsoft.com/office/drawing/2014/main" id="{6F3910D6-A6DB-4682-BE5D-22B32800649B}"/>
              </a:ext>
            </a:extLst>
          </p:cNvPr>
          <p:cNvSpPr/>
          <p:nvPr/>
        </p:nvSpPr>
        <p:spPr>
          <a:xfrm>
            <a:off x="9124120" y="2487592"/>
            <a:ext cx="2756450" cy="1799139"/>
          </a:xfrm>
          <a:prstGeom prst="borderCallout1">
            <a:avLst>
              <a:gd name="adj1" fmla="val 41071"/>
              <a:gd name="adj2" fmla="val -91"/>
              <a:gd name="adj3" fmla="val 43750"/>
              <a:gd name="adj4" fmla="val -91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Active Suffolk </a:t>
            </a:r>
          </a:p>
          <a:p>
            <a:pPr algn="ctr"/>
            <a:r>
              <a:rPr lang="en-GB" dirty="0"/>
              <a:t>activesuffolk.org </a:t>
            </a:r>
          </a:p>
          <a:p>
            <a:pPr algn="ctr"/>
            <a:r>
              <a:rPr lang="en-GB" dirty="0"/>
              <a:t>Laura Spooner - laura.spooner@eastsuffolk.gov.uk </a:t>
            </a:r>
          </a:p>
          <a:p>
            <a:pPr algn="ctr"/>
            <a:endParaRPr lang="en-GB" dirty="0"/>
          </a:p>
        </p:txBody>
      </p:sp>
      <p:sp>
        <p:nvSpPr>
          <p:cNvPr id="9" name="Callout: Line 8">
            <a:extLst>
              <a:ext uri="{FF2B5EF4-FFF2-40B4-BE49-F238E27FC236}">
                <a16:creationId xmlns:a16="http://schemas.microsoft.com/office/drawing/2014/main" id="{D3416E73-504F-48BD-A626-67B91FE1BA9D}"/>
              </a:ext>
            </a:extLst>
          </p:cNvPr>
          <p:cNvSpPr/>
          <p:nvPr/>
        </p:nvSpPr>
        <p:spPr>
          <a:xfrm>
            <a:off x="8362119" y="5008631"/>
            <a:ext cx="2965173" cy="1484244"/>
          </a:xfrm>
          <a:prstGeom prst="borderCallout1">
            <a:avLst>
              <a:gd name="adj1" fmla="val 41071"/>
              <a:gd name="adj2" fmla="val -91"/>
              <a:gd name="adj3" fmla="val -22321"/>
              <a:gd name="adj4" fmla="val -85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Active Essex</a:t>
            </a:r>
          </a:p>
          <a:p>
            <a:pPr algn="ctr"/>
            <a:r>
              <a:rPr lang="en-GB" dirty="0"/>
              <a:t>activeessex.org</a:t>
            </a:r>
          </a:p>
          <a:p>
            <a:pPr algn="ctr"/>
            <a:r>
              <a:rPr lang="en-GB" dirty="0"/>
              <a:t>Kimberley White – Kimberley.white@activeessex.org</a:t>
            </a:r>
          </a:p>
        </p:txBody>
      </p:sp>
      <p:sp>
        <p:nvSpPr>
          <p:cNvPr id="10" name="Callout: Line 9">
            <a:extLst>
              <a:ext uri="{FF2B5EF4-FFF2-40B4-BE49-F238E27FC236}">
                <a16:creationId xmlns:a16="http://schemas.microsoft.com/office/drawing/2014/main" id="{B6836F90-EDFF-4475-B8E4-DB15432361D4}"/>
              </a:ext>
            </a:extLst>
          </p:cNvPr>
          <p:cNvSpPr/>
          <p:nvPr/>
        </p:nvSpPr>
        <p:spPr>
          <a:xfrm>
            <a:off x="3829881" y="5265942"/>
            <a:ext cx="2965173" cy="1484244"/>
          </a:xfrm>
          <a:prstGeom prst="borderCallout1">
            <a:avLst>
              <a:gd name="adj1" fmla="val 0"/>
              <a:gd name="adj2" fmla="val 26127"/>
              <a:gd name="adj3" fmla="val -50679"/>
              <a:gd name="adj4" fmla="val 24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Herts Sport Partnership </a:t>
            </a:r>
          </a:p>
          <a:p>
            <a:pPr algn="ctr"/>
            <a:r>
              <a:rPr lang="en-GB" dirty="0"/>
              <a:t>Sportinherts.org.uk </a:t>
            </a:r>
          </a:p>
          <a:p>
            <a:pPr algn="ctr"/>
            <a:r>
              <a:rPr lang="en-GB" dirty="0"/>
              <a:t>Will Slemmings - w.slemmings@herts.ac.uk</a:t>
            </a:r>
          </a:p>
        </p:txBody>
      </p:sp>
      <p:sp>
        <p:nvSpPr>
          <p:cNvPr id="11" name="Rectangle 10">
            <a:extLst>
              <a:ext uri="{FF2B5EF4-FFF2-40B4-BE49-F238E27FC236}">
                <a16:creationId xmlns:a16="http://schemas.microsoft.com/office/drawing/2014/main" id="{A20594B5-69C6-4D47-B857-D4B044A484D8}"/>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411869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8209D842-AFB9-4F1F-9604-46CA41FF669C}"/>
              </a:ext>
            </a:extLst>
          </p:cNvPr>
          <p:cNvSpPr txBox="1"/>
          <p:nvPr/>
        </p:nvSpPr>
        <p:spPr>
          <a:xfrm>
            <a:off x="-288193" y="-18770"/>
            <a:ext cx="12434472" cy="1167692"/>
          </a:xfrm>
          <a:prstGeom prst="rect">
            <a:avLst/>
          </a:prstGeom>
        </p:spPr>
        <p:txBody>
          <a:bodyPr wrap="square" lIns="0" tIns="0" rIns="0" bIns="0" rtlCol="0" anchor="t">
            <a:spAutoFit/>
          </a:bodyPr>
          <a:lstStyle/>
          <a:p>
            <a:pPr algn="ctr" defTabSz="609630">
              <a:lnSpc>
                <a:spcPts val="9707"/>
              </a:lnSpc>
            </a:pPr>
            <a:r>
              <a:rPr lang="en-US" sz="6934" dirty="0">
                <a:solidFill>
                  <a:srgbClr val="201C40"/>
                </a:solidFill>
                <a:latin typeface="DIN Condensed 1"/>
              </a:rPr>
              <a:t>Social Prescribing in the East</a:t>
            </a:r>
          </a:p>
        </p:txBody>
      </p:sp>
      <p:sp>
        <p:nvSpPr>
          <p:cNvPr id="18" name="Oval 17">
            <a:extLst>
              <a:ext uri="{FF2B5EF4-FFF2-40B4-BE49-F238E27FC236}">
                <a16:creationId xmlns:a16="http://schemas.microsoft.com/office/drawing/2014/main" id="{3F565284-947C-4354-8A02-72D9822BF502}"/>
              </a:ext>
            </a:extLst>
          </p:cNvPr>
          <p:cNvSpPr/>
          <p:nvPr/>
        </p:nvSpPr>
        <p:spPr>
          <a:xfrm>
            <a:off x="3630350" y="2846783"/>
            <a:ext cx="1602440" cy="158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pic>
        <p:nvPicPr>
          <p:cNvPr id="3074" name="Picture 2" descr="See the source image">
            <a:extLst>
              <a:ext uri="{FF2B5EF4-FFF2-40B4-BE49-F238E27FC236}">
                <a16:creationId xmlns:a16="http://schemas.microsoft.com/office/drawing/2014/main" id="{9A9CB92A-03FA-470D-983C-52DE5AED4D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219" y="3125229"/>
            <a:ext cx="1030705" cy="10307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Money and Pensions Service | Building financial wellbeing">
            <a:extLst>
              <a:ext uri="{FF2B5EF4-FFF2-40B4-BE49-F238E27FC236}">
                <a16:creationId xmlns:a16="http://schemas.microsoft.com/office/drawing/2014/main" id="{19E1721E-F862-4B77-8118-165BE4CF33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957" y="4728670"/>
            <a:ext cx="1473855" cy="5407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ts Council England creates £160m emergency fund">
            <a:extLst>
              <a:ext uri="{FF2B5EF4-FFF2-40B4-BE49-F238E27FC236}">
                <a16:creationId xmlns:a16="http://schemas.microsoft.com/office/drawing/2014/main" id="{73EEA68A-C8C6-4115-83EA-0843406F69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6266" y="4375800"/>
            <a:ext cx="1277171" cy="8315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5019E1D-4B50-4DFB-A8DD-065DAB56EF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735022" y="3001512"/>
            <a:ext cx="1465930" cy="9638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401C62F4-3069-4CC7-B784-402135A06426}"/>
              </a:ext>
            </a:extLst>
          </p:cNvPr>
          <p:cNvCxnSpPr>
            <a:cxnSpLocks/>
          </p:cNvCxnSpPr>
          <p:nvPr/>
        </p:nvCxnSpPr>
        <p:spPr>
          <a:xfrm flipH="1">
            <a:off x="5209450" y="3272650"/>
            <a:ext cx="777058" cy="13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669F9E-0A6A-4584-8D27-4A4E92928DCD}"/>
              </a:ext>
            </a:extLst>
          </p:cNvPr>
          <p:cNvCxnSpPr>
            <a:cxnSpLocks/>
          </p:cNvCxnSpPr>
          <p:nvPr/>
        </p:nvCxnSpPr>
        <p:spPr>
          <a:xfrm flipH="1">
            <a:off x="5888091" y="3323609"/>
            <a:ext cx="621947" cy="832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721BA-0ED4-4467-951A-DD56B69150D2}"/>
              </a:ext>
            </a:extLst>
          </p:cNvPr>
          <p:cNvCxnSpPr>
            <a:cxnSpLocks/>
          </p:cNvCxnSpPr>
          <p:nvPr/>
        </p:nvCxnSpPr>
        <p:spPr>
          <a:xfrm>
            <a:off x="7373248" y="3331816"/>
            <a:ext cx="39430" cy="873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E6ABBC-244D-46D6-8A89-4DE656E7F2A4}"/>
              </a:ext>
            </a:extLst>
          </p:cNvPr>
          <p:cNvCxnSpPr>
            <a:cxnSpLocks/>
          </p:cNvCxnSpPr>
          <p:nvPr/>
        </p:nvCxnSpPr>
        <p:spPr>
          <a:xfrm>
            <a:off x="8350091" y="3323609"/>
            <a:ext cx="479585" cy="792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1C6325-D44C-4FA4-803E-0D8B91908463}"/>
              </a:ext>
            </a:extLst>
          </p:cNvPr>
          <p:cNvCxnSpPr>
            <a:cxnSpLocks/>
          </p:cNvCxnSpPr>
          <p:nvPr/>
        </p:nvCxnSpPr>
        <p:spPr>
          <a:xfrm>
            <a:off x="9288078" y="3125229"/>
            <a:ext cx="390148" cy="266077"/>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EA76A16-6719-4572-ADBC-EAC0DB7FC728}"/>
              </a:ext>
            </a:extLst>
          </p:cNvPr>
          <p:cNvSpPr/>
          <p:nvPr/>
        </p:nvSpPr>
        <p:spPr>
          <a:xfrm>
            <a:off x="4803486" y="4084047"/>
            <a:ext cx="1602440" cy="158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
        <p:nvSpPr>
          <p:cNvPr id="25" name="Oval 24">
            <a:extLst>
              <a:ext uri="{FF2B5EF4-FFF2-40B4-BE49-F238E27FC236}">
                <a16:creationId xmlns:a16="http://schemas.microsoft.com/office/drawing/2014/main" id="{AC1BE97E-51F7-419B-8BA8-F0A337F27057}"/>
              </a:ext>
            </a:extLst>
          </p:cNvPr>
          <p:cNvSpPr/>
          <p:nvPr/>
        </p:nvSpPr>
        <p:spPr>
          <a:xfrm>
            <a:off x="8493630" y="3997772"/>
            <a:ext cx="1602440" cy="158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
        <p:nvSpPr>
          <p:cNvPr id="26" name="Oval 25">
            <a:extLst>
              <a:ext uri="{FF2B5EF4-FFF2-40B4-BE49-F238E27FC236}">
                <a16:creationId xmlns:a16="http://schemas.microsoft.com/office/drawing/2014/main" id="{79F8C4C8-6443-467A-9E0C-C445D6B91479}"/>
              </a:ext>
            </a:extLst>
          </p:cNvPr>
          <p:cNvSpPr/>
          <p:nvPr/>
        </p:nvSpPr>
        <p:spPr>
          <a:xfrm>
            <a:off x="6628663" y="4205271"/>
            <a:ext cx="1602440" cy="158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
        <p:nvSpPr>
          <p:cNvPr id="28" name="Oval 27">
            <a:extLst>
              <a:ext uri="{FF2B5EF4-FFF2-40B4-BE49-F238E27FC236}">
                <a16:creationId xmlns:a16="http://schemas.microsoft.com/office/drawing/2014/main" id="{C65DEDD0-0BF6-4041-8BDA-57FEB59D5F00}"/>
              </a:ext>
            </a:extLst>
          </p:cNvPr>
          <p:cNvSpPr/>
          <p:nvPr/>
        </p:nvSpPr>
        <p:spPr>
          <a:xfrm>
            <a:off x="9666767" y="2689639"/>
            <a:ext cx="1602440" cy="158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
        <p:nvSpPr>
          <p:cNvPr id="46" name="Rectangle 45">
            <a:extLst>
              <a:ext uri="{FF2B5EF4-FFF2-40B4-BE49-F238E27FC236}">
                <a16:creationId xmlns:a16="http://schemas.microsoft.com/office/drawing/2014/main" id="{C2FC421C-316F-423B-9E11-97A0251C3CCD}"/>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grpSp>
        <p:nvGrpSpPr>
          <p:cNvPr id="3081" name="Group 3080">
            <a:extLst>
              <a:ext uri="{FF2B5EF4-FFF2-40B4-BE49-F238E27FC236}">
                <a16:creationId xmlns:a16="http://schemas.microsoft.com/office/drawing/2014/main" id="{5E52BE18-FAED-4895-8054-2B3E32B2DB48}"/>
              </a:ext>
            </a:extLst>
          </p:cNvPr>
          <p:cNvGrpSpPr/>
          <p:nvPr/>
        </p:nvGrpSpPr>
        <p:grpSpPr>
          <a:xfrm>
            <a:off x="1052389" y="1568881"/>
            <a:ext cx="1602440" cy="1587595"/>
            <a:chOff x="228600" y="1801962"/>
            <a:chExt cx="1602440" cy="1587595"/>
          </a:xfrm>
        </p:grpSpPr>
        <p:sp>
          <p:nvSpPr>
            <p:cNvPr id="38" name="Oval 37">
              <a:extLst>
                <a:ext uri="{FF2B5EF4-FFF2-40B4-BE49-F238E27FC236}">
                  <a16:creationId xmlns:a16="http://schemas.microsoft.com/office/drawing/2014/main" id="{EACE8548-2E40-46DF-A3F9-DDEE737803F8}"/>
                </a:ext>
              </a:extLst>
            </p:cNvPr>
            <p:cNvSpPr/>
            <p:nvPr/>
          </p:nvSpPr>
          <p:spPr>
            <a:xfrm>
              <a:off x="228600" y="1801962"/>
              <a:ext cx="1602440" cy="158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dirty="0">
                <a:solidFill>
                  <a:prstClr val="white"/>
                </a:solidFill>
                <a:latin typeface="Calibri"/>
              </a:endParaRPr>
            </a:p>
          </p:txBody>
        </p:sp>
        <p:pic>
          <p:nvPicPr>
            <p:cNvPr id="3080" name="Picture 8" descr="NHS Logo colour code">
              <a:extLst>
                <a:ext uri="{FF2B5EF4-FFF2-40B4-BE49-F238E27FC236}">
                  <a16:creationId xmlns:a16="http://schemas.microsoft.com/office/drawing/2014/main" id="{62185CA1-8819-4BD4-B802-CA79CFA7544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310" t="27140" r="43689" b="27654"/>
            <a:stretch/>
          </p:blipFill>
          <p:spPr bwMode="auto">
            <a:xfrm>
              <a:off x="457848" y="2362262"/>
              <a:ext cx="1143944" cy="4669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79" name="Group 3078">
            <a:extLst>
              <a:ext uri="{FF2B5EF4-FFF2-40B4-BE49-F238E27FC236}">
                <a16:creationId xmlns:a16="http://schemas.microsoft.com/office/drawing/2014/main" id="{34FFB40C-017B-4BBA-B42A-16EA035246D8}"/>
              </a:ext>
            </a:extLst>
          </p:cNvPr>
          <p:cNvGrpSpPr/>
          <p:nvPr/>
        </p:nvGrpSpPr>
        <p:grpSpPr>
          <a:xfrm>
            <a:off x="1923799" y="5207339"/>
            <a:ext cx="1602440" cy="1587595"/>
            <a:chOff x="920394" y="3882048"/>
            <a:chExt cx="1602440" cy="1587595"/>
          </a:xfrm>
        </p:grpSpPr>
        <p:sp>
          <p:nvSpPr>
            <p:cNvPr id="39" name="Oval 38">
              <a:extLst>
                <a:ext uri="{FF2B5EF4-FFF2-40B4-BE49-F238E27FC236}">
                  <a16:creationId xmlns:a16="http://schemas.microsoft.com/office/drawing/2014/main" id="{3ED93A59-EF2E-42EE-A2A2-49CE35E26265}"/>
                </a:ext>
              </a:extLst>
            </p:cNvPr>
            <p:cNvSpPr/>
            <p:nvPr/>
          </p:nvSpPr>
          <p:spPr>
            <a:xfrm>
              <a:off x="920394" y="3882048"/>
              <a:ext cx="1602440" cy="158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pic>
          <p:nvPicPr>
            <p:cNvPr id="3082" name="Picture 10" descr="Don't misuse use our logo, warns Public Health England screening chief | PR  Week">
              <a:extLst>
                <a:ext uri="{FF2B5EF4-FFF2-40B4-BE49-F238E27FC236}">
                  <a16:creationId xmlns:a16="http://schemas.microsoft.com/office/drawing/2014/main" id="{E65F6557-381D-4121-80EE-7C4015E1970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823" t="12419" r="14798" b="14783"/>
            <a:stretch/>
          </p:blipFill>
          <p:spPr bwMode="auto">
            <a:xfrm>
              <a:off x="1138180" y="4290605"/>
              <a:ext cx="1166868" cy="7704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1" name="Straight Connector 50">
            <a:extLst>
              <a:ext uri="{FF2B5EF4-FFF2-40B4-BE49-F238E27FC236}">
                <a16:creationId xmlns:a16="http://schemas.microsoft.com/office/drawing/2014/main" id="{9E993645-A206-4D3E-ACD2-D6038E9A0D7C}"/>
              </a:ext>
            </a:extLst>
          </p:cNvPr>
          <p:cNvCxnSpPr>
            <a:cxnSpLocks/>
          </p:cNvCxnSpPr>
          <p:nvPr/>
        </p:nvCxnSpPr>
        <p:spPr>
          <a:xfrm flipH="1" flipV="1">
            <a:off x="2616870" y="2225232"/>
            <a:ext cx="3339474" cy="958553"/>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5" name="Straight Connector 54">
            <a:extLst>
              <a:ext uri="{FF2B5EF4-FFF2-40B4-BE49-F238E27FC236}">
                <a16:creationId xmlns:a16="http://schemas.microsoft.com/office/drawing/2014/main" id="{F52395E2-D84A-4716-BA5B-0F1039BB243B}"/>
              </a:ext>
            </a:extLst>
          </p:cNvPr>
          <p:cNvCxnSpPr>
            <a:cxnSpLocks/>
          </p:cNvCxnSpPr>
          <p:nvPr/>
        </p:nvCxnSpPr>
        <p:spPr>
          <a:xfrm flipH="1">
            <a:off x="3406273" y="3331815"/>
            <a:ext cx="2689729" cy="2284080"/>
          </a:xfrm>
          <a:prstGeom prst="line">
            <a:avLst/>
          </a:prstGeom>
          <a:ln/>
        </p:spPr>
        <p:style>
          <a:lnRef idx="1">
            <a:schemeClr val="accent2"/>
          </a:lnRef>
          <a:fillRef idx="0">
            <a:schemeClr val="accent2"/>
          </a:fillRef>
          <a:effectRef idx="0">
            <a:schemeClr val="accent2"/>
          </a:effectRef>
          <a:fontRef idx="minor">
            <a:schemeClr val="tx1"/>
          </a:fontRef>
        </p:style>
      </p:cxnSp>
      <p:sp>
        <p:nvSpPr>
          <p:cNvPr id="20" name="Rectangle: Rounded Corners 19">
            <a:extLst>
              <a:ext uri="{FF2B5EF4-FFF2-40B4-BE49-F238E27FC236}">
                <a16:creationId xmlns:a16="http://schemas.microsoft.com/office/drawing/2014/main" id="{5EF54828-B209-47D0-93D3-819D5AB554E6}"/>
              </a:ext>
            </a:extLst>
          </p:cNvPr>
          <p:cNvSpPr/>
          <p:nvPr/>
        </p:nvSpPr>
        <p:spPr>
          <a:xfrm>
            <a:off x="5808995" y="1609521"/>
            <a:ext cx="3588577" cy="1722295"/>
          </a:xfrm>
          <a:prstGeom prst="roundRect">
            <a:avLst/>
          </a:prstGeom>
          <a:solidFill>
            <a:srgbClr val="F2A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GB" sz="2400" b="1" dirty="0">
                <a:solidFill>
                  <a:prstClr val="white"/>
                </a:solidFill>
                <a:latin typeface="Calibri"/>
              </a:rPr>
              <a:t>Regional core group led by NHSEI</a:t>
            </a:r>
          </a:p>
        </p:txBody>
      </p:sp>
      <p:pic>
        <p:nvPicPr>
          <p:cNvPr id="33" name="Picture 32" descr="Sport England logo">
            <a:extLst>
              <a:ext uri="{FF2B5EF4-FFF2-40B4-BE49-F238E27FC236}">
                <a16:creationId xmlns:a16="http://schemas.microsoft.com/office/drawing/2014/main" id="{EE203C0F-CE35-4CC3-877C-81819AE150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9858" y="4599305"/>
            <a:ext cx="1369699" cy="557079"/>
          </a:xfrm>
          <a:prstGeom prst="rect">
            <a:avLst/>
          </a:prstGeom>
        </p:spPr>
      </p:pic>
      <p:sp>
        <p:nvSpPr>
          <p:cNvPr id="50" name="Oval 49">
            <a:extLst>
              <a:ext uri="{FF2B5EF4-FFF2-40B4-BE49-F238E27FC236}">
                <a16:creationId xmlns:a16="http://schemas.microsoft.com/office/drawing/2014/main" id="{821490FF-78F5-4524-BE49-7C190950B953}"/>
              </a:ext>
            </a:extLst>
          </p:cNvPr>
          <p:cNvSpPr/>
          <p:nvPr/>
        </p:nvSpPr>
        <p:spPr>
          <a:xfrm>
            <a:off x="10399732" y="4656236"/>
            <a:ext cx="1602440" cy="158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
        <p:nvSpPr>
          <p:cNvPr id="13" name="TextBox 12">
            <a:extLst>
              <a:ext uri="{FF2B5EF4-FFF2-40B4-BE49-F238E27FC236}">
                <a16:creationId xmlns:a16="http://schemas.microsoft.com/office/drawing/2014/main" id="{0D566EBA-C3EB-463E-95B5-27DFCCD84E60}"/>
              </a:ext>
            </a:extLst>
          </p:cNvPr>
          <p:cNvSpPr txBox="1"/>
          <p:nvPr/>
        </p:nvSpPr>
        <p:spPr>
          <a:xfrm>
            <a:off x="10614028" y="4728670"/>
            <a:ext cx="1173848" cy="1569660"/>
          </a:xfrm>
          <a:prstGeom prst="rect">
            <a:avLst/>
          </a:prstGeom>
          <a:noFill/>
        </p:spPr>
        <p:txBody>
          <a:bodyPr wrap="square" rtlCol="0">
            <a:spAutoFit/>
          </a:bodyPr>
          <a:lstStyle/>
          <a:p>
            <a:pPr algn="ctr" defTabSz="609630"/>
            <a:r>
              <a:rPr lang="en-GB" sz="1600" dirty="0">
                <a:solidFill>
                  <a:prstClr val="black"/>
                </a:solidFill>
                <a:latin typeface="Calibri"/>
              </a:rPr>
              <a:t>Voluntary community </a:t>
            </a:r>
          </a:p>
          <a:p>
            <a:pPr algn="ctr" defTabSz="609630"/>
            <a:r>
              <a:rPr lang="en-GB" sz="1600" dirty="0">
                <a:solidFill>
                  <a:prstClr val="black"/>
                </a:solidFill>
                <a:latin typeface="Calibri"/>
              </a:rPr>
              <a:t>faith and social enterprise sector</a:t>
            </a:r>
          </a:p>
        </p:txBody>
      </p:sp>
      <p:cxnSp>
        <p:nvCxnSpPr>
          <p:cNvPr id="4" name="Straight Connector 3">
            <a:extLst>
              <a:ext uri="{FF2B5EF4-FFF2-40B4-BE49-F238E27FC236}">
                <a16:creationId xmlns:a16="http://schemas.microsoft.com/office/drawing/2014/main" id="{5CF2D782-56FC-4805-85D4-B3E4F3C7CE49}"/>
              </a:ext>
            </a:extLst>
          </p:cNvPr>
          <p:cNvCxnSpPr>
            <a:stCxn id="28" idx="5"/>
            <a:endCxn id="50" idx="0"/>
          </p:cNvCxnSpPr>
          <p:nvPr/>
        </p:nvCxnSpPr>
        <p:spPr>
          <a:xfrm>
            <a:off x="11034535" y="4044736"/>
            <a:ext cx="166417" cy="611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25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7CAF-098E-461A-BD5C-986F03A7F248}"/>
              </a:ext>
            </a:extLst>
          </p:cNvPr>
          <p:cNvSpPr>
            <a:spLocks noGrp="1"/>
          </p:cNvSpPr>
          <p:nvPr>
            <p:ph type="title"/>
          </p:nvPr>
        </p:nvSpPr>
        <p:spPr/>
        <p:txBody>
          <a:bodyPr/>
          <a:lstStyle/>
          <a:p>
            <a:r>
              <a:rPr lang="en-GB" b="1" dirty="0">
                <a:solidFill>
                  <a:srgbClr val="F2A204"/>
                </a:solidFill>
              </a:rPr>
              <a:t>Signposting </a:t>
            </a:r>
          </a:p>
        </p:txBody>
      </p:sp>
      <p:sp>
        <p:nvSpPr>
          <p:cNvPr id="3" name="Content Placeholder 2">
            <a:extLst>
              <a:ext uri="{FF2B5EF4-FFF2-40B4-BE49-F238E27FC236}">
                <a16:creationId xmlns:a16="http://schemas.microsoft.com/office/drawing/2014/main" id="{CB62B63D-FFE6-4B33-8028-5519CA5C739B}"/>
              </a:ext>
            </a:extLst>
          </p:cNvPr>
          <p:cNvSpPr>
            <a:spLocks noGrp="1"/>
          </p:cNvSpPr>
          <p:nvPr>
            <p:ph idx="1"/>
          </p:nvPr>
        </p:nvSpPr>
        <p:spPr>
          <a:xfrm>
            <a:off x="595086" y="1538514"/>
            <a:ext cx="11190514" cy="4954361"/>
          </a:xfrm>
        </p:spPr>
        <p:txBody>
          <a:bodyPr>
            <a:normAutofit/>
          </a:bodyPr>
          <a:lstStyle/>
          <a:p>
            <a:pPr>
              <a:lnSpc>
                <a:spcPct val="107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We are undefeatable -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Ways to Move - We Are Undefeatable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Canals and River Trust walking -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Canal Walks | River Walks Near Me | Canal &amp; River Trust (canalrivertrust.org.uk)</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This Girl Can -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Home Exercise - This Girl Can</a:t>
            </a:r>
            <a:r>
              <a:rPr lang="en-GB" sz="2400" dirty="0">
                <a:effectLst/>
                <a:latin typeface="Arial" panose="020B0604020202020204" pitchFamily="34" charset="0"/>
                <a:ea typeface="Calibri" panose="020F0502020204030204" pitchFamily="34" charset="0"/>
                <a:cs typeface="Times New Roman" panose="02020603050405020304" pitchFamily="18" charset="0"/>
              </a:rPr>
              <a:t> &amp;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WAYS TO GET ACTIVE - This Girl Can</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Fishing -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https://anglingtrust.net/getfishingforwellbeing</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Walking -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Walking for Health - Walking for Health | Home</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Free Fitness -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Get fit for free - NHS (www.nhs.uk)</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Park Run Practice -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https://r1.dotdigital-pages.com/p/49LX-52M/parkrunpractice</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GB" sz="2400" dirty="0"/>
          </a:p>
        </p:txBody>
      </p:sp>
      <p:sp>
        <p:nvSpPr>
          <p:cNvPr id="4" name="Rectangle 3">
            <a:extLst>
              <a:ext uri="{FF2B5EF4-FFF2-40B4-BE49-F238E27FC236}">
                <a16:creationId xmlns:a16="http://schemas.microsoft.com/office/drawing/2014/main" id="{DBE8B9B1-F6EA-45C9-A325-652EF61AAEC1}"/>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047433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53D2-03EE-4324-B53A-9830F30EFB3F}"/>
              </a:ext>
            </a:extLst>
          </p:cNvPr>
          <p:cNvSpPr>
            <a:spLocks noGrp="1"/>
          </p:cNvSpPr>
          <p:nvPr>
            <p:ph type="title"/>
          </p:nvPr>
        </p:nvSpPr>
        <p:spPr/>
        <p:txBody>
          <a:bodyPr/>
          <a:lstStyle/>
          <a:p>
            <a:r>
              <a:rPr lang="en-GB" b="1" dirty="0">
                <a:solidFill>
                  <a:srgbClr val="F2A204"/>
                </a:solidFill>
              </a:rPr>
              <a:t>Further training and development</a:t>
            </a:r>
          </a:p>
        </p:txBody>
      </p:sp>
      <p:sp>
        <p:nvSpPr>
          <p:cNvPr id="3" name="Content Placeholder 2">
            <a:extLst>
              <a:ext uri="{FF2B5EF4-FFF2-40B4-BE49-F238E27FC236}">
                <a16:creationId xmlns:a16="http://schemas.microsoft.com/office/drawing/2014/main" id="{D9D84DBE-E0AE-4D75-8011-C2B74F7AA008}"/>
              </a:ext>
            </a:extLst>
          </p:cNvPr>
          <p:cNvSpPr>
            <a:spLocks noGrp="1"/>
          </p:cNvSpPr>
          <p:nvPr>
            <p:ph idx="1"/>
          </p:nvPr>
        </p:nvSpPr>
        <p:spPr/>
        <p:txBody>
          <a:bodyPr>
            <a:normAutofit fontScale="92500" lnSpcReduction="10000"/>
          </a:bodyPr>
          <a:lstStyle/>
          <a:p>
            <a:pPr marL="0" indent="0">
              <a:lnSpc>
                <a:spcPct val="107000"/>
              </a:lnSpc>
              <a:buNone/>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PHE, Health Education England and Sport England have developed a physical activity and health e-learning course, which is hosted on the e-Learning for Healthcare hub. The course covers;</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-the UK CMOs’ physical activity guidelines</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-the underpinning evidence base</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-how to incorporate the guidelines into their daily clinical care</a:t>
            </a:r>
          </a:p>
          <a:p>
            <a:pPr>
              <a:lnSpc>
                <a:spcPct val="107000"/>
              </a:lnSpc>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Physical Activity and Health - e-Learning for Healthcare (e-lfh.org.uk)</a:t>
            </a:r>
            <a:r>
              <a:rPr lang="en-GB" sz="2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Physical activity in the treatment of long term conditions (bmj.com)</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Rectangle 3">
            <a:extLst>
              <a:ext uri="{FF2B5EF4-FFF2-40B4-BE49-F238E27FC236}">
                <a16:creationId xmlns:a16="http://schemas.microsoft.com/office/drawing/2014/main" id="{A0AB2FF1-801F-486B-AA99-854226D70A6A}"/>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00867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CCE1-0845-46DF-A0A6-B2E62209A305}"/>
              </a:ext>
            </a:extLst>
          </p:cNvPr>
          <p:cNvSpPr>
            <a:spLocks noGrp="1"/>
          </p:cNvSpPr>
          <p:nvPr>
            <p:ph type="title"/>
          </p:nvPr>
        </p:nvSpPr>
        <p:spPr/>
        <p:txBody>
          <a:bodyPr/>
          <a:lstStyle/>
          <a:p>
            <a:r>
              <a:rPr lang="en-GB" b="1" dirty="0">
                <a:solidFill>
                  <a:srgbClr val="F2A204"/>
                </a:solidFill>
              </a:rPr>
              <a:t>What Next….</a:t>
            </a:r>
          </a:p>
        </p:txBody>
      </p:sp>
      <p:sp>
        <p:nvSpPr>
          <p:cNvPr id="3" name="Content Placeholder 2">
            <a:extLst>
              <a:ext uri="{FF2B5EF4-FFF2-40B4-BE49-F238E27FC236}">
                <a16:creationId xmlns:a16="http://schemas.microsoft.com/office/drawing/2014/main" id="{95F4380E-76A5-4F6A-9443-F653F8B48459}"/>
              </a:ext>
            </a:extLst>
          </p:cNvPr>
          <p:cNvSpPr>
            <a:spLocks noGrp="1"/>
          </p:cNvSpPr>
          <p:nvPr>
            <p:ph idx="1"/>
          </p:nvPr>
        </p:nvSpPr>
        <p:spPr/>
        <p:txBody>
          <a:bodyPr/>
          <a:lstStyle/>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Further evaluation on Knowledge and confidence </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What would you like to see me cover? </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Future planning of delivery </a:t>
            </a:r>
          </a:p>
          <a:p>
            <a:pPr>
              <a:lnSpc>
                <a:spcPct val="107000"/>
              </a:lnSpc>
            </a:pPr>
            <a:r>
              <a:rPr lang="en-GB" sz="28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Disseminating of information – local and regionally</a:t>
            </a:r>
          </a:p>
          <a:p>
            <a:pPr marL="0" indent="0">
              <a:buNone/>
            </a:pPr>
            <a:endParaRPr lang="en-GB" dirty="0"/>
          </a:p>
        </p:txBody>
      </p:sp>
      <p:sp>
        <p:nvSpPr>
          <p:cNvPr id="4" name="Rectangle 3">
            <a:extLst>
              <a:ext uri="{FF2B5EF4-FFF2-40B4-BE49-F238E27FC236}">
                <a16:creationId xmlns:a16="http://schemas.microsoft.com/office/drawing/2014/main" id="{D0F7A8C4-1CB7-4FAB-9069-7DDC5EBE3096}"/>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3855632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50EA4-97C5-4B50-B7D7-6F532461AAD0}"/>
              </a:ext>
            </a:extLst>
          </p:cNvPr>
          <p:cNvSpPr>
            <a:spLocks noGrp="1"/>
          </p:cNvSpPr>
          <p:nvPr>
            <p:ph type="title"/>
          </p:nvPr>
        </p:nvSpPr>
        <p:spPr>
          <a:xfrm>
            <a:off x="831988" y="385474"/>
            <a:ext cx="6356606" cy="1843283"/>
          </a:xfrm>
        </p:spPr>
        <p:txBody>
          <a:bodyPr>
            <a:normAutofit/>
          </a:bodyPr>
          <a:lstStyle/>
          <a:p>
            <a:r>
              <a:rPr lang="en-GB" sz="4000" b="1" dirty="0">
                <a:solidFill>
                  <a:srgbClr val="F2A204"/>
                </a:solidFill>
              </a:rPr>
              <a:t>Final Thoughts </a:t>
            </a:r>
          </a:p>
        </p:txBody>
      </p:sp>
      <p:sp>
        <p:nvSpPr>
          <p:cNvPr id="3" name="Content Placeholder 2">
            <a:extLst>
              <a:ext uri="{FF2B5EF4-FFF2-40B4-BE49-F238E27FC236}">
                <a16:creationId xmlns:a16="http://schemas.microsoft.com/office/drawing/2014/main" id="{EE7017A0-5EC0-4264-B709-73C961560223}"/>
              </a:ext>
            </a:extLst>
          </p:cNvPr>
          <p:cNvSpPr>
            <a:spLocks noGrp="1"/>
          </p:cNvSpPr>
          <p:nvPr>
            <p:ph idx="1"/>
          </p:nvPr>
        </p:nvSpPr>
        <p:spPr>
          <a:xfrm>
            <a:off x="639663" y="1936015"/>
            <a:ext cx="6358432" cy="3728615"/>
          </a:xfrm>
        </p:spPr>
        <p:txBody>
          <a:bodyPr>
            <a:normAutofit lnSpcReduction="10000"/>
          </a:bodyPr>
          <a:lstStyle/>
          <a:p>
            <a:r>
              <a:rPr lang="en-GB" sz="19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Every conversation you have with people about physical activity is important in supporting behavioural change over the life course</a:t>
            </a:r>
          </a:p>
          <a:p>
            <a:r>
              <a:rPr lang="en-GB" sz="19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Brisk walking can be easily incorporated into everyday life for many people and is an acceptable form of physical activity</a:t>
            </a:r>
          </a:p>
          <a:p>
            <a:r>
              <a:rPr lang="en-GB" sz="19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The least active individuals stand to gain the most from even a small increase in physical activity</a:t>
            </a:r>
          </a:p>
          <a:p>
            <a:r>
              <a:rPr lang="en-GB" sz="19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Exercises shouldn’t be framed as six weeks, but forever. It only reinforces it as a short term thing</a:t>
            </a:r>
          </a:p>
          <a:p>
            <a:r>
              <a:rPr lang="en-GB" sz="1900" dirty="0">
                <a:solidFill>
                  <a:srgbClr val="201C40"/>
                </a:solidFill>
                <a:effectLst/>
                <a:latin typeface="Arial" panose="020B0604020202020204" pitchFamily="34" charset="0"/>
                <a:ea typeface="Calibri" panose="020F0502020204030204" pitchFamily="34" charset="0"/>
                <a:cs typeface="Times New Roman" panose="02020603050405020304" pitchFamily="18" charset="0"/>
              </a:rPr>
              <a:t>Being active can be as important as taking medications in mild to moderate depression and many long term conditions.</a:t>
            </a:r>
          </a:p>
          <a:p>
            <a:pPr marL="0" indent="0">
              <a:buNone/>
            </a:pPr>
            <a:endParaRPr lang="en-GB" sz="1900" dirty="0"/>
          </a:p>
        </p:txBody>
      </p:sp>
      <p:pic>
        <p:nvPicPr>
          <p:cNvPr id="4" name="Picture 3">
            <a:extLst>
              <a:ext uri="{FF2B5EF4-FFF2-40B4-BE49-F238E27FC236}">
                <a16:creationId xmlns:a16="http://schemas.microsoft.com/office/drawing/2014/main" id="{C4D193C7-122D-4EFF-8368-DDEF508CA847}"/>
              </a:ext>
            </a:extLst>
          </p:cNvPr>
          <p:cNvPicPr>
            <a:picLocks noChangeAspect="1"/>
          </p:cNvPicPr>
          <p:nvPr/>
        </p:nvPicPr>
        <p:blipFill rotWithShape="1">
          <a:blip r:embed="rId3"/>
          <a:srcRect l="7561" r="11530" b="2"/>
          <a:stretch/>
        </p:blipFill>
        <p:spPr>
          <a:xfrm>
            <a:off x="7556409" y="557190"/>
            <a:ext cx="3995928" cy="5571896"/>
          </a:xfrm>
          <a:prstGeom prst="rect">
            <a:avLst/>
          </a:prstGeom>
          <a:effectLst/>
        </p:spPr>
      </p:pic>
      <p:sp>
        <p:nvSpPr>
          <p:cNvPr id="6" name="Rectangle 5">
            <a:extLst>
              <a:ext uri="{FF2B5EF4-FFF2-40B4-BE49-F238E27FC236}">
                <a16:creationId xmlns:a16="http://schemas.microsoft.com/office/drawing/2014/main" id="{E8FEBD89-A131-4845-8C4F-61491C99FC38}"/>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127664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50EA4-97C5-4B50-B7D7-6F532461AAD0}"/>
              </a:ext>
            </a:extLst>
          </p:cNvPr>
          <p:cNvSpPr>
            <a:spLocks noGrp="1"/>
          </p:cNvSpPr>
          <p:nvPr>
            <p:ph type="title"/>
          </p:nvPr>
        </p:nvSpPr>
        <p:spPr>
          <a:xfrm>
            <a:off x="3021735" y="1936014"/>
            <a:ext cx="6356606" cy="1843283"/>
          </a:xfrm>
        </p:spPr>
        <p:txBody>
          <a:bodyPr>
            <a:normAutofit/>
          </a:bodyPr>
          <a:lstStyle/>
          <a:p>
            <a:r>
              <a:rPr lang="en-GB" sz="6600" b="1" dirty="0">
                <a:solidFill>
                  <a:srgbClr val="F2A204"/>
                </a:solidFill>
              </a:rPr>
              <a:t>Thank you… </a:t>
            </a:r>
          </a:p>
        </p:txBody>
      </p:sp>
      <p:sp>
        <p:nvSpPr>
          <p:cNvPr id="3" name="Content Placeholder 2">
            <a:extLst>
              <a:ext uri="{FF2B5EF4-FFF2-40B4-BE49-F238E27FC236}">
                <a16:creationId xmlns:a16="http://schemas.microsoft.com/office/drawing/2014/main" id="{EE7017A0-5EC0-4264-B709-73C961560223}"/>
              </a:ext>
            </a:extLst>
          </p:cNvPr>
          <p:cNvSpPr>
            <a:spLocks noGrp="1"/>
          </p:cNvSpPr>
          <p:nvPr>
            <p:ph idx="1"/>
          </p:nvPr>
        </p:nvSpPr>
        <p:spPr>
          <a:xfrm>
            <a:off x="3935711" y="4994159"/>
            <a:ext cx="4317528" cy="1442304"/>
          </a:xfrm>
        </p:spPr>
        <p:txBody>
          <a:bodyPr>
            <a:normAutofit/>
          </a:bodyPr>
          <a:lstStyle/>
          <a:p>
            <a:pPr marL="0" indent="0">
              <a:buNone/>
            </a:pPr>
            <a:r>
              <a:rPr lang="en-GB" sz="1900" dirty="0">
                <a:hlinkClick r:id="rId3"/>
              </a:rPr>
              <a:t>Kimberley.white@activeessex.org</a:t>
            </a:r>
            <a:r>
              <a:rPr lang="en-GB" sz="1900" dirty="0"/>
              <a:t> </a:t>
            </a:r>
          </a:p>
        </p:txBody>
      </p:sp>
      <p:sp>
        <p:nvSpPr>
          <p:cNvPr id="6" name="Rectangle 5">
            <a:extLst>
              <a:ext uri="{FF2B5EF4-FFF2-40B4-BE49-F238E27FC236}">
                <a16:creationId xmlns:a16="http://schemas.microsoft.com/office/drawing/2014/main" id="{E8FEBD89-A131-4845-8C4F-61491C99FC38}"/>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224290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8B6439-2E3E-4DA4-AC80-0212BDB59EAB}"/>
              </a:ext>
            </a:extLst>
          </p:cNvPr>
          <p:cNvSpPr>
            <a:spLocks noGrp="1"/>
          </p:cNvSpPr>
          <p:nvPr>
            <p:ph idx="1"/>
          </p:nvPr>
        </p:nvSpPr>
        <p:spPr/>
        <p:txBody>
          <a:bodyPr/>
          <a:lstStyle/>
          <a:p>
            <a:pPr marL="0" indent="0" algn="ctr">
              <a:lnSpc>
                <a:spcPct val="107000"/>
              </a:lnSpc>
              <a:buNone/>
            </a:pPr>
            <a:r>
              <a:rPr lang="en-GB" sz="4000" dirty="0">
                <a:solidFill>
                  <a:srgbClr val="07CDC4"/>
                </a:solidFill>
                <a:effectLst/>
                <a:latin typeface="Arial" panose="020B0604020202020204" pitchFamily="34" charset="0"/>
                <a:ea typeface="Calibri" panose="020F0502020204030204" pitchFamily="34" charset="0"/>
                <a:cs typeface="Times New Roman" panose="02020603050405020304" pitchFamily="18" charset="0"/>
              </a:rPr>
              <a:t>“If physical activity were a drug, we would refer to it as a miracle cure, due to the great many illnesses it can prevent and help treat.”</a:t>
            </a:r>
          </a:p>
          <a:p>
            <a:pPr marL="0" indent="0">
              <a:buNone/>
            </a:pPr>
            <a:r>
              <a:rPr lang="en-GB"/>
              <a:t>   UK Chief Medical Officers, 2019</a:t>
            </a:r>
            <a:endParaRPr lang="en-GB" dirty="0"/>
          </a:p>
        </p:txBody>
      </p:sp>
      <p:sp>
        <p:nvSpPr>
          <p:cNvPr id="4" name="Rectangle 3">
            <a:extLst>
              <a:ext uri="{FF2B5EF4-FFF2-40B4-BE49-F238E27FC236}">
                <a16:creationId xmlns:a16="http://schemas.microsoft.com/office/drawing/2014/main" id="{CC3BB83C-653B-4075-AD73-2C00E3C1F3DD}"/>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165453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860604-04D6-4CF7-A56B-8BA9C024E22C}"/>
              </a:ext>
            </a:extLst>
          </p:cNvPr>
          <p:cNvPicPr>
            <a:picLocks noChangeAspect="1"/>
          </p:cNvPicPr>
          <p:nvPr/>
        </p:nvPicPr>
        <p:blipFill>
          <a:blip r:embed="rId3"/>
          <a:stretch>
            <a:fillRect/>
          </a:stretch>
        </p:blipFill>
        <p:spPr>
          <a:xfrm>
            <a:off x="1706633" y="636105"/>
            <a:ext cx="8225988" cy="4760571"/>
          </a:xfrm>
          <a:prstGeom prst="rect">
            <a:avLst/>
          </a:prstGeom>
        </p:spPr>
      </p:pic>
      <p:sp>
        <p:nvSpPr>
          <p:cNvPr id="3" name="Rectangle 2">
            <a:extLst>
              <a:ext uri="{FF2B5EF4-FFF2-40B4-BE49-F238E27FC236}">
                <a16:creationId xmlns:a16="http://schemas.microsoft.com/office/drawing/2014/main" id="{E7CFD370-2252-4403-AE40-484A49FF1840}"/>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389025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AA9BF8-60AC-47C2-BD97-762945EAA27D}"/>
              </a:ext>
            </a:extLst>
          </p:cNvPr>
          <p:cNvSpPr/>
          <p:nvPr/>
        </p:nvSpPr>
        <p:spPr>
          <a:xfrm>
            <a:off x="0" y="-91440"/>
            <a:ext cx="12370526" cy="7315200"/>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0519BFC-105E-4B15-9488-9CA7C08D5F6F}"/>
              </a:ext>
            </a:extLst>
          </p:cNvPr>
          <p:cNvSpPr>
            <a:spLocks noGrp="1"/>
          </p:cNvSpPr>
          <p:nvPr>
            <p:ph idx="1"/>
          </p:nvPr>
        </p:nvSpPr>
        <p:spPr>
          <a:xfrm>
            <a:off x="520148" y="950981"/>
            <a:ext cx="11353800" cy="4796676"/>
          </a:xfrm>
        </p:spPr>
        <p:txBody>
          <a:bodyPr>
            <a:normAutofit fontScale="92500" lnSpcReduction="20000"/>
          </a:bodyPr>
          <a:lstStyle/>
          <a:p>
            <a:pPr marL="0" indent="0">
              <a:buNone/>
            </a:pPr>
            <a:r>
              <a:rPr lang="en-GB" dirty="0">
                <a:solidFill>
                  <a:srgbClr val="201C40"/>
                </a:solidFill>
              </a:rPr>
              <a:t>Regular physical activity provides a range of physical and mental health, and social benefits, many of which are increasing issues for individuals, communities and society. </a:t>
            </a:r>
          </a:p>
          <a:p>
            <a:pPr marL="0" indent="0">
              <a:buNone/>
            </a:pPr>
            <a:endParaRPr lang="en-GB" dirty="0">
              <a:solidFill>
                <a:srgbClr val="201C40"/>
              </a:solidFill>
            </a:endParaRPr>
          </a:p>
          <a:p>
            <a:pPr marL="0" indent="0">
              <a:buNone/>
            </a:pPr>
            <a:r>
              <a:rPr lang="en-GB" dirty="0">
                <a:solidFill>
                  <a:srgbClr val="201C40"/>
                </a:solidFill>
              </a:rPr>
              <a:t>These include:</a:t>
            </a:r>
          </a:p>
          <a:p>
            <a:pPr marL="0" indent="0">
              <a:buNone/>
            </a:pPr>
            <a:r>
              <a:rPr lang="en-GB" dirty="0">
                <a:solidFill>
                  <a:srgbClr val="201C40"/>
                </a:solidFill>
              </a:rPr>
              <a:t>•	reducing the risk of many long-term conditions</a:t>
            </a:r>
          </a:p>
          <a:p>
            <a:pPr marL="0" indent="0">
              <a:buNone/>
            </a:pPr>
            <a:r>
              <a:rPr lang="en-GB" dirty="0">
                <a:solidFill>
                  <a:srgbClr val="201C40"/>
                </a:solidFill>
              </a:rPr>
              <a:t>•	helping manage existing conditions</a:t>
            </a:r>
          </a:p>
          <a:p>
            <a:pPr marL="0" indent="0">
              <a:buNone/>
            </a:pPr>
            <a:r>
              <a:rPr lang="en-GB" dirty="0">
                <a:solidFill>
                  <a:srgbClr val="201C40"/>
                </a:solidFill>
              </a:rPr>
              <a:t>•	ensuring good musculoskeletal health</a:t>
            </a:r>
          </a:p>
          <a:p>
            <a:pPr marL="0" indent="0">
              <a:buNone/>
            </a:pPr>
            <a:r>
              <a:rPr lang="en-GB" dirty="0">
                <a:solidFill>
                  <a:srgbClr val="201C40"/>
                </a:solidFill>
              </a:rPr>
              <a:t>•	developing and maintaining physical and mental function and independence</a:t>
            </a:r>
          </a:p>
          <a:p>
            <a:pPr marL="0" indent="0">
              <a:buNone/>
            </a:pPr>
            <a:r>
              <a:rPr lang="en-GB" dirty="0">
                <a:solidFill>
                  <a:srgbClr val="201C40"/>
                </a:solidFill>
              </a:rPr>
              <a:t>•	supporting social inclusion</a:t>
            </a:r>
          </a:p>
          <a:p>
            <a:pPr marL="0" indent="0">
              <a:buNone/>
            </a:pPr>
            <a:r>
              <a:rPr lang="en-GB" dirty="0">
                <a:solidFill>
                  <a:srgbClr val="201C40"/>
                </a:solidFill>
              </a:rPr>
              <a:t>•	helping maintain a healthy weight</a:t>
            </a:r>
          </a:p>
          <a:p>
            <a:pPr marL="0" indent="0">
              <a:buNone/>
            </a:pPr>
            <a:r>
              <a:rPr lang="en-GB" dirty="0">
                <a:solidFill>
                  <a:srgbClr val="201C40"/>
                </a:solidFill>
              </a:rPr>
              <a:t>•	reducing inequalities for people with long-term conditions</a:t>
            </a:r>
          </a:p>
          <a:p>
            <a:pPr marL="0" indent="0">
              <a:buNone/>
            </a:pPr>
            <a:endParaRPr lang="en-GB" dirty="0"/>
          </a:p>
        </p:txBody>
      </p:sp>
    </p:spTree>
    <p:extLst>
      <p:ext uri="{BB962C8B-B14F-4D97-AF65-F5344CB8AC3E}">
        <p14:creationId xmlns:p14="http://schemas.microsoft.com/office/powerpoint/2010/main" val="139614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E5E58C7B-ADF0-46E1-BE91-1C70F402BACE}"/>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0"/>
            <a:ext cx="12191999" cy="6858000"/>
          </a:xfrm>
          <a:prstGeom prst="rect">
            <a:avLst/>
          </a:prstGeom>
          <a:noFill/>
        </p:spPr>
      </p:pic>
    </p:spTree>
    <p:extLst>
      <p:ext uri="{BB962C8B-B14F-4D97-AF65-F5344CB8AC3E}">
        <p14:creationId xmlns:p14="http://schemas.microsoft.com/office/powerpoint/2010/main" val="268409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8DB30475-50B4-4EA3-A321-C66376A09346}"/>
              </a:ext>
            </a:extLst>
          </p:cNvPr>
          <p:cNvPicPr>
            <a:picLocks noGrp="1"/>
          </p:cNvPicPr>
          <p:nvPr>
            <p:ph idx="1"/>
          </p:nvPr>
        </p:nvPicPr>
        <p:blipFill rotWithShape="1">
          <a:blip r:embed="rId3"/>
          <a:srcRect b="2192"/>
          <a:stretch/>
        </p:blipFill>
        <p:spPr>
          <a:xfrm>
            <a:off x="20" y="1282"/>
            <a:ext cx="12191980" cy="6856718"/>
          </a:xfrm>
          <a:prstGeom prst="rect">
            <a:avLst/>
          </a:prstGeom>
        </p:spPr>
      </p:pic>
    </p:spTree>
    <p:extLst>
      <p:ext uri="{BB962C8B-B14F-4D97-AF65-F5344CB8AC3E}">
        <p14:creationId xmlns:p14="http://schemas.microsoft.com/office/powerpoint/2010/main" val="371096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6EA5DB-CCAD-44BF-82D3-97CF1054D560}"/>
              </a:ext>
            </a:extLst>
          </p:cNvPr>
          <p:cNvPicPr/>
          <p:nvPr/>
        </p:nvPicPr>
        <p:blipFill>
          <a:blip r:embed="rId3"/>
          <a:stretch>
            <a:fillRect/>
          </a:stretch>
        </p:blipFill>
        <p:spPr>
          <a:xfrm>
            <a:off x="3183834" y="188595"/>
            <a:ext cx="4833730" cy="6480810"/>
          </a:xfrm>
          <a:prstGeom prst="rect">
            <a:avLst/>
          </a:prstGeom>
        </p:spPr>
      </p:pic>
      <p:sp>
        <p:nvSpPr>
          <p:cNvPr id="6" name="TextBox 5">
            <a:extLst>
              <a:ext uri="{FF2B5EF4-FFF2-40B4-BE49-F238E27FC236}">
                <a16:creationId xmlns:a16="http://schemas.microsoft.com/office/drawing/2014/main" id="{723DEE9C-841B-4A45-8B57-89D8EAA8F957}"/>
              </a:ext>
            </a:extLst>
          </p:cNvPr>
          <p:cNvSpPr txBox="1"/>
          <p:nvPr/>
        </p:nvSpPr>
        <p:spPr>
          <a:xfrm>
            <a:off x="6732104" y="689113"/>
            <a:ext cx="4134679" cy="4757530"/>
          </a:xfrm>
          <a:prstGeom prst="rect">
            <a:avLst/>
          </a:prstGeom>
          <a:noFill/>
        </p:spPr>
        <p:txBody>
          <a:bodyPr wrap="square" rtlCol="0">
            <a:spAutoFit/>
          </a:bodyPr>
          <a:lstStyle/>
          <a:p>
            <a:endParaRPr lang="en-GB" dirty="0"/>
          </a:p>
        </p:txBody>
      </p:sp>
      <p:sp>
        <p:nvSpPr>
          <p:cNvPr id="5" name="Rectangle 4">
            <a:extLst>
              <a:ext uri="{FF2B5EF4-FFF2-40B4-BE49-F238E27FC236}">
                <a16:creationId xmlns:a16="http://schemas.microsoft.com/office/drawing/2014/main" id="{5F448237-C148-4C79-A23F-5B27B1A8326C}"/>
              </a:ext>
            </a:extLst>
          </p:cNvPr>
          <p:cNvSpPr/>
          <p:nvPr/>
        </p:nvSpPr>
        <p:spPr>
          <a:xfrm rot="5400000">
            <a:off x="-3429001" y="3406141"/>
            <a:ext cx="6858000" cy="45719"/>
          </a:xfrm>
          <a:prstGeom prst="rect">
            <a:avLst/>
          </a:prstGeom>
          <a:solidFill>
            <a:srgbClr val="07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a:solidFill>
                <a:prstClr val="white"/>
              </a:solidFill>
              <a:latin typeface="Calibri"/>
            </a:endParaRPr>
          </a:p>
        </p:txBody>
      </p:sp>
    </p:spTree>
    <p:extLst>
      <p:ext uri="{BB962C8B-B14F-4D97-AF65-F5344CB8AC3E}">
        <p14:creationId xmlns:p14="http://schemas.microsoft.com/office/powerpoint/2010/main" val="1671305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59DDEE65F4BF4EA6138DF7803AA986" ma:contentTypeVersion="8" ma:contentTypeDescription="Create a new document." ma:contentTypeScope="" ma:versionID="e95141d221e9a29ec4ad719b61fb0fe5">
  <xsd:schema xmlns:xsd="http://www.w3.org/2001/XMLSchema" xmlns:xs="http://www.w3.org/2001/XMLSchema" xmlns:p="http://schemas.microsoft.com/office/2006/metadata/properties" xmlns:ns3="9dc35012-23c0-4bd0-9c43-4ae6d535e908" targetNamespace="http://schemas.microsoft.com/office/2006/metadata/properties" ma:root="true" ma:fieldsID="8089f1e120e8cdb719c29c074f69a228" ns3:_="">
    <xsd:import namespace="9dc35012-23c0-4bd0-9c43-4ae6d535e90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35012-23c0-4bd0-9c43-4ae6d535e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009A91-2A5B-42AB-98B6-BFD02B4C6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35012-23c0-4bd0-9c43-4ae6d535e9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CC445C-EC32-4110-9AE2-D4B3A5F2F9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0FF8627-7683-469B-B97A-36F72E5C17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530</TotalTime>
  <Words>3513</Words>
  <Application>Microsoft Office PowerPoint</Application>
  <PresentationFormat>Widescreen</PresentationFormat>
  <Paragraphs>253</Paragraphs>
  <Slides>34</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DIN Condensed 1</vt:lpstr>
      <vt:lpstr>filson-pro</vt:lpstr>
      <vt:lpstr>Office Theme</vt:lpstr>
      <vt:lpstr>1_Office Theme</vt:lpstr>
      <vt:lpstr>and why they fit together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of movement </vt:lpstr>
      <vt:lpstr>Long term conditions </vt:lpstr>
      <vt:lpstr>LTC considerations when being more active </vt:lpstr>
      <vt:lpstr>PowerPoint Presentation</vt:lpstr>
      <vt:lpstr>Having a good MECC conversation is about</vt:lpstr>
      <vt:lpstr>PowerPoint Presentation</vt:lpstr>
      <vt:lpstr>PowerPoint Presentation</vt:lpstr>
      <vt:lpstr>PowerPoint Presentation</vt:lpstr>
      <vt:lpstr>PowerPoint Presentation</vt:lpstr>
      <vt:lpstr>PowerPoint Presentation</vt:lpstr>
      <vt:lpstr>Longer conversations </vt:lpstr>
      <vt:lpstr>Barriers </vt:lpstr>
      <vt:lpstr>PowerPoint Presentation</vt:lpstr>
      <vt:lpstr>LTC barriers/Considerations  </vt:lpstr>
      <vt:lpstr>PowerPoint Presentation</vt:lpstr>
      <vt:lpstr>Your place in all this…</vt:lpstr>
      <vt:lpstr>Active Partnerships</vt:lpstr>
      <vt:lpstr>Signposting </vt:lpstr>
      <vt:lpstr>Further training and development</vt:lpstr>
      <vt:lpstr>What Next….</vt:lpstr>
      <vt:lpstr>Final Thoughts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and Social prescribing</dc:title>
  <dc:creator>Kimberley White - Assistant Relationship Manager</dc:creator>
  <cp:lastModifiedBy>Kimberley White - Assistant Relationship Manager</cp:lastModifiedBy>
  <cp:revision>14</cp:revision>
  <dcterms:created xsi:type="dcterms:W3CDTF">2021-09-01T09:07:25Z</dcterms:created>
  <dcterms:modified xsi:type="dcterms:W3CDTF">2021-10-18T09:06:36Z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2021-09-01T11:01:34Z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ec096b42-7c9b-4db0-a55d-0000447e9d17</vt:lpwstr>
  </property>
  <property fmtid="{D5CDD505-2E9C-101B-9397-08002B2CF9AE}" pid="8" name="MSIP_Label_39d8be9e-c8d9-4b9c-bd40-2c27cc7ea2e6_ContentBits">
    <vt:lpwstr>0</vt:lpwstr>
  </property>
  <property fmtid="{D5CDD505-2E9C-101B-9397-08002B2CF9AE}" pid="9" name="ContentTypeId">
    <vt:lpwstr>0x0101002E59DDEE65F4BF4EA6138DF7803AA986</vt:lpwstr>
  </property>
</Properties>
</file>