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8"/>
  </p:notesMasterIdLst>
  <p:handoutMasterIdLst>
    <p:handoutMasterId r:id="rId19"/>
  </p:handoutMasterIdLst>
  <p:sldIdLst>
    <p:sldId id="257" r:id="rId2"/>
    <p:sldId id="372" r:id="rId3"/>
    <p:sldId id="315" r:id="rId4"/>
    <p:sldId id="373" r:id="rId5"/>
    <p:sldId id="378" r:id="rId6"/>
    <p:sldId id="379" r:id="rId7"/>
    <p:sldId id="380" r:id="rId8"/>
    <p:sldId id="381" r:id="rId9"/>
    <p:sldId id="367" r:id="rId10"/>
    <p:sldId id="391" r:id="rId11"/>
    <p:sldId id="368" r:id="rId12"/>
    <p:sldId id="383" r:id="rId13"/>
    <p:sldId id="357" r:id="rId14"/>
    <p:sldId id="369" r:id="rId15"/>
    <p:sldId id="384" r:id="rId16"/>
    <p:sldId id="390" r:id="rId17"/>
  </p:sldIdLst>
  <p:sldSz cx="9144000" cy="6858000" type="screen4x3"/>
  <p:notesSz cx="6797675" cy="9926638"/>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3AD13"/>
    <a:srgbClr val="02AE23"/>
    <a:srgbClr val="000000"/>
    <a:srgbClr val="D0FCD1"/>
    <a:srgbClr val="D7F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56B8A-D4D7-41FB-BF10-82CFC4B56E71}" v="6" dt="2019-04-25T15:11:29.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snapToGrid="0" snapToObjects="1">
      <p:cViewPr varScale="1">
        <p:scale>
          <a:sx n="64" d="100"/>
          <a:sy n="64" d="100"/>
        </p:scale>
        <p:origin x="1566" y="5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82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E3FFE-B68F-4825-A6F7-87A235201D0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8FED0D99-4D14-430C-9E85-B316F5D4FEA1}">
      <dgm:prSet phldrT="[Text]"/>
      <dgm:spPr/>
      <dgm:t>
        <a:bodyPr/>
        <a:lstStyle/>
        <a:p>
          <a:r>
            <a:rPr lang="en-GB" dirty="0"/>
            <a:t>Phase 1: 24 projects explored and evaluated</a:t>
          </a:r>
        </a:p>
      </dgm:t>
    </dgm:pt>
    <dgm:pt modelId="{5ACD11E0-2473-4B2A-A0D4-2BBB66AD04AE}" type="parTrans" cxnId="{1AD126AB-9F42-4CD9-AF5D-EAA1E3E0BB92}">
      <dgm:prSet/>
      <dgm:spPr/>
      <dgm:t>
        <a:bodyPr/>
        <a:lstStyle/>
        <a:p>
          <a:endParaRPr lang="en-GB"/>
        </a:p>
      </dgm:t>
    </dgm:pt>
    <dgm:pt modelId="{F811657F-9BF0-428E-B64B-F171AD328488}" type="sibTrans" cxnId="{1AD126AB-9F42-4CD9-AF5D-EAA1E3E0BB92}">
      <dgm:prSet/>
      <dgm:spPr/>
      <dgm:t>
        <a:bodyPr/>
        <a:lstStyle/>
        <a:p>
          <a:endParaRPr lang="en-GB"/>
        </a:p>
      </dgm:t>
    </dgm:pt>
    <dgm:pt modelId="{138BABEA-9B73-4331-8F10-8190CABF4CF4}">
      <dgm:prSet phldrT="[Text]"/>
      <dgm:spPr/>
      <dgm:t>
        <a:bodyPr/>
        <a:lstStyle/>
        <a:p>
          <a:r>
            <a:rPr lang="en-GB" dirty="0"/>
            <a:t>Report Phase 1: success factors, challenges, recommendations</a:t>
          </a:r>
        </a:p>
      </dgm:t>
    </dgm:pt>
    <dgm:pt modelId="{4E466113-7876-4E2A-813B-DD1B06616CC5}" type="parTrans" cxnId="{0EEFC1F8-1C95-4846-B080-4627B612E7D9}">
      <dgm:prSet/>
      <dgm:spPr/>
      <dgm:t>
        <a:bodyPr/>
        <a:lstStyle/>
        <a:p>
          <a:endParaRPr lang="en-GB"/>
        </a:p>
      </dgm:t>
    </dgm:pt>
    <dgm:pt modelId="{DBDACF28-C29B-40A3-9A5A-85FE04D7F222}" type="sibTrans" cxnId="{0EEFC1F8-1C95-4846-B080-4627B612E7D9}">
      <dgm:prSet/>
      <dgm:spPr/>
      <dgm:t>
        <a:bodyPr/>
        <a:lstStyle/>
        <a:p>
          <a:endParaRPr lang="en-GB"/>
        </a:p>
      </dgm:t>
    </dgm:pt>
    <dgm:pt modelId="{A4481511-74AA-43B5-84EA-3757551B6A44}">
      <dgm:prSet phldrT="[Text]"/>
      <dgm:spPr/>
      <dgm:t>
        <a:bodyPr/>
        <a:lstStyle/>
        <a:p>
          <a:r>
            <a:rPr lang="en-GB" dirty="0"/>
            <a:t>Phase 2: 20 projects with increased PA (additional funding)</a:t>
          </a:r>
        </a:p>
      </dgm:t>
    </dgm:pt>
    <dgm:pt modelId="{DFBA8548-8D5A-40D5-B3C7-0EB8B5DAC338}" type="parTrans" cxnId="{344A63A0-AEE4-4C9B-845F-8CB5D9CB84BA}">
      <dgm:prSet/>
      <dgm:spPr/>
      <dgm:t>
        <a:bodyPr/>
        <a:lstStyle/>
        <a:p>
          <a:endParaRPr lang="en-GB"/>
        </a:p>
      </dgm:t>
    </dgm:pt>
    <dgm:pt modelId="{6BDAF0E6-353A-4B49-AD9F-7AD014E73334}" type="sibTrans" cxnId="{344A63A0-AEE4-4C9B-845F-8CB5D9CB84BA}">
      <dgm:prSet/>
      <dgm:spPr/>
      <dgm:t>
        <a:bodyPr/>
        <a:lstStyle/>
        <a:p>
          <a:endParaRPr lang="en-GB"/>
        </a:p>
      </dgm:t>
    </dgm:pt>
    <dgm:pt modelId="{8B2A54A5-5138-4949-BBB3-18AE1CD9DC3E}">
      <dgm:prSet phldrT="[Text]"/>
      <dgm:spPr/>
      <dgm:t>
        <a:bodyPr/>
        <a:lstStyle/>
        <a:p>
          <a:r>
            <a:rPr lang="en-GB" dirty="0"/>
            <a:t>Report Phase 2: outcomes, process and upscaling</a:t>
          </a:r>
        </a:p>
      </dgm:t>
    </dgm:pt>
    <dgm:pt modelId="{A485E114-8FFB-480A-8322-59DB63C2E9D3}" type="parTrans" cxnId="{AC404809-D6E9-4105-872C-F3CA851FB441}">
      <dgm:prSet/>
      <dgm:spPr/>
      <dgm:t>
        <a:bodyPr/>
        <a:lstStyle/>
        <a:p>
          <a:endParaRPr lang="en-GB"/>
        </a:p>
      </dgm:t>
    </dgm:pt>
    <dgm:pt modelId="{21F9E946-F2C6-42E8-8D3D-CB52F1867902}" type="sibTrans" cxnId="{AC404809-D6E9-4105-872C-F3CA851FB441}">
      <dgm:prSet/>
      <dgm:spPr/>
      <dgm:t>
        <a:bodyPr/>
        <a:lstStyle/>
        <a:p>
          <a:endParaRPr lang="en-GB"/>
        </a:p>
      </dgm:t>
    </dgm:pt>
    <dgm:pt modelId="{0B7BAB71-7BD2-4669-9EFB-47ED138D696E}" type="pres">
      <dgm:prSet presAssocID="{F00E3FFE-B68F-4825-A6F7-87A235201D0E}" presName="CompostProcess" presStyleCnt="0">
        <dgm:presLayoutVars>
          <dgm:dir/>
          <dgm:resizeHandles val="exact"/>
        </dgm:presLayoutVars>
      </dgm:prSet>
      <dgm:spPr/>
    </dgm:pt>
    <dgm:pt modelId="{6265FA6E-1DFA-4D42-8084-0CC292171E3B}" type="pres">
      <dgm:prSet presAssocID="{F00E3FFE-B68F-4825-A6F7-87A235201D0E}" presName="arrow" presStyleLbl="bgShp" presStyleIdx="0" presStyleCnt="1"/>
      <dgm:spPr/>
    </dgm:pt>
    <dgm:pt modelId="{DB6E9C1B-00AF-47DB-80F3-A198E19DE5B4}" type="pres">
      <dgm:prSet presAssocID="{F00E3FFE-B68F-4825-A6F7-87A235201D0E}" presName="linearProcess" presStyleCnt="0"/>
      <dgm:spPr/>
    </dgm:pt>
    <dgm:pt modelId="{B7A4E62E-53F7-44BC-A14B-CC0070417DD8}" type="pres">
      <dgm:prSet presAssocID="{8FED0D99-4D14-430C-9E85-B316F5D4FEA1}" presName="textNode" presStyleLbl="node1" presStyleIdx="0" presStyleCnt="4">
        <dgm:presLayoutVars>
          <dgm:bulletEnabled val="1"/>
        </dgm:presLayoutVars>
      </dgm:prSet>
      <dgm:spPr/>
    </dgm:pt>
    <dgm:pt modelId="{20212C1C-DD9C-46CF-B0E8-2340898BEED6}" type="pres">
      <dgm:prSet presAssocID="{F811657F-9BF0-428E-B64B-F171AD328488}" presName="sibTrans" presStyleCnt="0"/>
      <dgm:spPr/>
    </dgm:pt>
    <dgm:pt modelId="{B240282F-95F8-4E11-A4CC-AE8148230DD9}" type="pres">
      <dgm:prSet presAssocID="{138BABEA-9B73-4331-8F10-8190CABF4CF4}" presName="textNode" presStyleLbl="node1" presStyleIdx="1" presStyleCnt="4">
        <dgm:presLayoutVars>
          <dgm:bulletEnabled val="1"/>
        </dgm:presLayoutVars>
      </dgm:prSet>
      <dgm:spPr/>
    </dgm:pt>
    <dgm:pt modelId="{EEA4B9D6-C01F-45E1-A083-0608C39D1230}" type="pres">
      <dgm:prSet presAssocID="{DBDACF28-C29B-40A3-9A5A-85FE04D7F222}" presName="sibTrans" presStyleCnt="0"/>
      <dgm:spPr/>
    </dgm:pt>
    <dgm:pt modelId="{411185A6-A048-4FBB-ACBF-C483C19FAEC8}" type="pres">
      <dgm:prSet presAssocID="{A4481511-74AA-43B5-84EA-3757551B6A44}" presName="textNode" presStyleLbl="node1" presStyleIdx="2" presStyleCnt="4">
        <dgm:presLayoutVars>
          <dgm:bulletEnabled val="1"/>
        </dgm:presLayoutVars>
      </dgm:prSet>
      <dgm:spPr/>
    </dgm:pt>
    <dgm:pt modelId="{7C87EF98-8E91-4013-96B2-E70B3F120BDB}" type="pres">
      <dgm:prSet presAssocID="{6BDAF0E6-353A-4B49-AD9F-7AD014E73334}" presName="sibTrans" presStyleCnt="0"/>
      <dgm:spPr/>
    </dgm:pt>
    <dgm:pt modelId="{08C8FCB2-032E-49B5-A244-1717582D682E}" type="pres">
      <dgm:prSet presAssocID="{8B2A54A5-5138-4949-BBB3-18AE1CD9DC3E}" presName="textNode" presStyleLbl="node1" presStyleIdx="3" presStyleCnt="4">
        <dgm:presLayoutVars>
          <dgm:bulletEnabled val="1"/>
        </dgm:presLayoutVars>
      </dgm:prSet>
      <dgm:spPr/>
    </dgm:pt>
  </dgm:ptLst>
  <dgm:cxnLst>
    <dgm:cxn modelId="{AC404809-D6E9-4105-872C-F3CA851FB441}" srcId="{F00E3FFE-B68F-4825-A6F7-87A235201D0E}" destId="{8B2A54A5-5138-4949-BBB3-18AE1CD9DC3E}" srcOrd="3" destOrd="0" parTransId="{A485E114-8FFB-480A-8322-59DB63C2E9D3}" sibTransId="{21F9E946-F2C6-42E8-8D3D-CB52F1867902}"/>
    <dgm:cxn modelId="{6CC1E64F-B28D-4B86-BD1B-E59D3AF3B9D3}" type="presOf" srcId="{8B2A54A5-5138-4949-BBB3-18AE1CD9DC3E}" destId="{08C8FCB2-032E-49B5-A244-1717582D682E}" srcOrd="0" destOrd="0" presId="urn:microsoft.com/office/officeart/2005/8/layout/hProcess9"/>
    <dgm:cxn modelId="{CC904776-505D-4757-AAB7-517F54F045AF}" type="presOf" srcId="{F00E3FFE-B68F-4825-A6F7-87A235201D0E}" destId="{0B7BAB71-7BD2-4669-9EFB-47ED138D696E}" srcOrd="0" destOrd="0" presId="urn:microsoft.com/office/officeart/2005/8/layout/hProcess9"/>
    <dgm:cxn modelId="{344A63A0-AEE4-4C9B-845F-8CB5D9CB84BA}" srcId="{F00E3FFE-B68F-4825-A6F7-87A235201D0E}" destId="{A4481511-74AA-43B5-84EA-3757551B6A44}" srcOrd="2" destOrd="0" parTransId="{DFBA8548-8D5A-40D5-B3C7-0EB8B5DAC338}" sibTransId="{6BDAF0E6-353A-4B49-AD9F-7AD014E73334}"/>
    <dgm:cxn modelId="{1AD126AB-9F42-4CD9-AF5D-EAA1E3E0BB92}" srcId="{F00E3FFE-B68F-4825-A6F7-87A235201D0E}" destId="{8FED0D99-4D14-430C-9E85-B316F5D4FEA1}" srcOrd="0" destOrd="0" parTransId="{5ACD11E0-2473-4B2A-A0D4-2BBB66AD04AE}" sibTransId="{F811657F-9BF0-428E-B64B-F171AD328488}"/>
    <dgm:cxn modelId="{B817F0E0-489A-4655-8174-D618980452CB}" type="presOf" srcId="{A4481511-74AA-43B5-84EA-3757551B6A44}" destId="{411185A6-A048-4FBB-ACBF-C483C19FAEC8}" srcOrd="0" destOrd="0" presId="urn:microsoft.com/office/officeart/2005/8/layout/hProcess9"/>
    <dgm:cxn modelId="{12D2A7E7-20FE-4248-8207-A15772585A64}" type="presOf" srcId="{8FED0D99-4D14-430C-9E85-B316F5D4FEA1}" destId="{B7A4E62E-53F7-44BC-A14B-CC0070417DD8}" srcOrd="0" destOrd="0" presId="urn:microsoft.com/office/officeart/2005/8/layout/hProcess9"/>
    <dgm:cxn modelId="{0EEFC1F8-1C95-4846-B080-4627B612E7D9}" srcId="{F00E3FFE-B68F-4825-A6F7-87A235201D0E}" destId="{138BABEA-9B73-4331-8F10-8190CABF4CF4}" srcOrd="1" destOrd="0" parTransId="{4E466113-7876-4E2A-813B-DD1B06616CC5}" sibTransId="{DBDACF28-C29B-40A3-9A5A-85FE04D7F222}"/>
    <dgm:cxn modelId="{6B479AF9-27B2-41A6-B5E3-B05F92F609F2}" type="presOf" srcId="{138BABEA-9B73-4331-8F10-8190CABF4CF4}" destId="{B240282F-95F8-4E11-A4CC-AE8148230DD9}" srcOrd="0" destOrd="0" presId="urn:microsoft.com/office/officeart/2005/8/layout/hProcess9"/>
    <dgm:cxn modelId="{B254FD88-C228-457D-AE2F-7087387008E4}" type="presParOf" srcId="{0B7BAB71-7BD2-4669-9EFB-47ED138D696E}" destId="{6265FA6E-1DFA-4D42-8084-0CC292171E3B}" srcOrd="0" destOrd="0" presId="urn:microsoft.com/office/officeart/2005/8/layout/hProcess9"/>
    <dgm:cxn modelId="{24471377-A7EC-4C05-A8DF-A9EA9E295DDA}" type="presParOf" srcId="{0B7BAB71-7BD2-4669-9EFB-47ED138D696E}" destId="{DB6E9C1B-00AF-47DB-80F3-A198E19DE5B4}" srcOrd="1" destOrd="0" presId="urn:microsoft.com/office/officeart/2005/8/layout/hProcess9"/>
    <dgm:cxn modelId="{E67C4BC3-6D31-4FA2-9BF8-994C4038B8D8}" type="presParOf" srcId="{DB6E9C1B-00AF-47DB-80F3-A198E19DE5B4}" destId="{B7A4E62E-53F7-44BC-A14B-CC0070417DD8}" srcOrd="0" destOrd="0" presId="urn:microsoft.com/office/officeart/2005/8/layout/hProcess9"/>
    <dgm:cxn modelId="{01011B43-858D-4AF4-BD4E-A6A654880E7D}" type="presParOf" srcId="{DB6E9C1B-00AF-47DB-80F3-A198E19DE5B4}" destId="{20212C1C-DD9C-46CF-B0E8-2340898BEED6}" srcOrd="1" destOrd="0" presId="urn:microsoft.com/office/officeart/2005/8/layout/hProcess9"/>
    <dgm:cxn modelId="{9D01C46B-D1CF-40BC-9FBB-016BADEC177D}" type="presParOf" srcId="{DB6E9C1B-00AF-47DB-80F3-A198E19DE5B4}" destId="{B240282F-95F8-4E11-A4CC-AE8148230DD9}" srcOrd="2" destOrd="0" presId="urn:microsoft.com/office/officeart/2005/8/layout/hProcess9"/>
    <dgm:cxn modelId="{C23153AF-FBA8-40B1-B92D-706DEB674758}" type="presParOf" srcId="{DB6E9C1B-00AF-47DB-80F3-A198E19DE5B4}" destId="{EEA4B9D6-C01F-45E1-A083-0608C39D1230}" srcOrd="3" destOrd="0" presId="urn:microsoft.com/office/officeart/2005/8/layout/hProcess9"/>
    <dgm:cxn modelId="{44C36EF3-ACE1-4AA0-98CF-BE336DB16452}" type="presParOf" srcId="{DB6E9C1B-00AF-47DB-80F3-A198E19DE5B4}" destId="{411185A6-A048-4FBB-ACBF-C483C19FAEC8}" srcOrd="4" destOrd="0" presId="urn:microsoft.com/office/officeart/2005/8/layout/hProcess9"/>
    <dgm:cxn modelId="{EB2CA60A-429C-4317-87ED-D8CDD671F737}" type="presParOf" srcId="{DB6E9C1B-00AF-47DB-80F3-A198E19DE5B4}" destId="{7C87EF98-8E91-4013-96B2-E70B3F120BDB}" srcOrd="5" destOrd="0" presId="urn:microsoft.com/office/officeart/2005/8/layout/hProcess9"/>
    <dgm:cxn modelId="{72FBE31C-BE99-40DD-A34A-FE9291842FB1}" type="presParOf" srcId="{DB6E9C1B-00AF-47DB-80F3-A198E19DE5B4}" destId="{08C8FCB2-032E-49B5-A244-1717582D682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5FA6E-1DFA-4D42-8084-0CC292171E3B}">
      <dsp:nvSpPr>
        <dsp:cNvPr id="0" name=""/>
        <dsp:cNvSpPr/>
      </dsp:nvSpPr>
      <dsp:spPr>
        <a:xfrm>
          <a:off x="600190" y="0"/>
          <a:ext cx="6802153" cy="490254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A4E62E-53F7-44BC-A14B-CC0070417DD8}">
      <dsp:nvSpPr>
        <dsp:cNvPr id="0" name=""/>
        <dsp:cNvSpPr/>
      </dsp:nvSpPr>
      <dsp:spPr>
        <a:xfrm>
          <a:off x="4005" y="1470762"/>
          <a:ext cx="1926391" cy="19610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Phase 1: 24 projects explored and evaluated</a:t>
          </a:r>
        </a:p>
      </dsp:txBody>
      <dsp:txXfrm>
        <a:off x="98044" y="1564801"/>
        <a:ext cx="1738313" cy="1772938"/>
      </dsp:txXfrm>
    </dsp:sp>
    <dsp:sp modelId="{B240282F-95F8-4E11-A4CC-AE8148230DD9}">
      <dsp:nvSpPr>
        <dsp:cNvPr id="0" name=""/>
        <dsp:cNvSpPr/>
      </dsp:nvSpPr>
      <dsp:spPr>
        <a:xfrm>
          <a:off x="2026715" y="1470762"/>
          <a:ext cx="1926391" cy="19610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Report Phase 1: success factors, challenges, recommendations</a:t>
          </a:r>
        </a:p>
      </dsp:txBody>
      <dsp:txXfrm>
        <a:off x="2120754" y="1564801"/>
        <a:ext cx="1738313" cy="1772938"/>
      </dsp:txXfrm>
    </dsp:sp>
    <dsp:sp modelId="{411185A6-A048-4FBB-ACBF-C483C19FAEC8}">
      <dsp:nvSpPr>
        <dsp:cNvPr id="0" name=""/>
        <dsp:cNvSpPr/>
      </dsp:nvSpPr>
      <dsp:spPr>
        <a:xfrm>
          <a:off x="4049426" y="1470762"/>
          <a:ext cx="1926391" cy="19610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Phase 2: 20 projects with increased PA (additional funding)</a:t>
          </a:r>
        </a:p>
      </dsp:txBody>
      <dsp:txXfrm>
        <a:off x="4143465" y="1564801"/>
        <a:ext cx="1738313" cy="1772938"/>
      </dsp:txXfrm>
    </dsp:sp>
    <dsp:sp modelId="{08C8FCB2-032E-49B5-A244-1717582D682E}">
      <dsp:nvSpPr>
        <dsp:cNvPr id="0" name=""/>
        <dsp:cNvSpPr/>
      </dsp:nvSpPr>
      <dsp:spPr>
        <a:xfrm>
          <a:off x="6072137" y="1470762"/>
          <a:ext cx="1926391" cy="19610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Report Phase 2: outcomes, process and upscaling</a:t>
          </a:r>
        </a:p>
      </dsp:txBody>
      <dsp:txXfrm>
        <a:off x="6166176" y="1564801"/>
        <a:ext cx="1738313" cy="17729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7E2E977-0546-4A82-B21C-3F0733F38DB2}" type="datetimeFigureOut">
              <a:rPr lang="en-GB" smtClean="0"/>
              <a:t>18/10/2019</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66C8F89-9071-4458-A964-3CBBD267F572}" type="slidenum">
              <a:rPr lang="en-GB" smtClean="0"/>
              <a:t>‹#›</a:t>
            </a:fld>
            <a:endParaRPr lang="en-GB" dirty="0"/>
          </a:p>
        </p:txBody>
      </p:sp>
    </p:spTree>
    <p:extLst>
      <p:ext uri="{BB962C8B-B14F-4D97-AF65-F5344CB8AC3E}">
        <p14:creationId xmlns:p14="http://schemas.microsoft.com/office/powerpoint/2010/main" val="504712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D7AEEA5-6595-41F6-88A9-D97A07B7A8DC}" type="datetimeFigureOut">
              <a:rPr lang="en-GB" smtClean="0"/>
              <a:t>18/10/2019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8C52D82-2DE4-42EE-9698-A091E0E1B147}" type="slidenum">
              <a:rPr lang="en-GB" smtClean="0"/>
              <a:t>‹#›</a:t>
            </a:fld>
            <a:endParaRPr lang="en-GB" dirty="0"/>
          </a:p>
        </p:txBody>
      </p:sp>
    </p:spTree>
    <p:extLst>
      <p:ext uri="{BB962C8B-B14F-4D97-AF65-F5344CB8AC3E}">
        <p14:creationId xmlns:p14="http://schemas.microsoft.com/office/powerpoint/2010/main" val="149174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C52D82-2DE4-42EE-9698-A091E0E1B147}" type="slidenum">
              <a:rPr lang="en-GB" smtClean="0"/>
              <a:t>2</a:t>
            </a:fld>
            <a:endParaRPr lang="en-GB" dirty="0"/>
          </a:p>
        </p:txBody>
      </p:sp>
    </p:spTree>
    <p:extLst>
      <p:ext uri="{BB962C8B-B14F-4D97-AF65-F5344CB8AC3E}">
        <p14:creationId xmlns:p14="http://schemas.microsoft.com/office/powerpoint/2010/main" val="300992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3E24F2-9048-4064-87E5-7714907970A0}" type="slidenum">
              <a:rPr lang="en-GB" smtClean="0"/>
              <a:pPr/>
              <a:t>16</a:t>
            </a:fld>
            <a:endParaRPr lang="en-GB" dirty="0"/>
          </a:p>
        </p:txBody>
      </p:sp>
    </p:spTree>
    <p:extLst>
      <p:ext uri="{BB962C8B-B14F-4D97-AF65-F5344CB8AC3E}">
        <p14:creationId xmlns:p14="http://schemas.microsoft.com/office/powerpoint/2010/main" val="122367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C52D82-2DE4-42EE-9698-A091E0E1B147}" type="slidenum">
              <a:rPr lang="en-GB" smtClean="0"/>
              <a:t>3</a:t>
            </a:fld>
            <a:endParaRPr lang="en-GB" dirty="0"/>
          </a:p>
        </p:txBody>
      </p:sp>
    </p:spTree>
    <p:extLst>
      <p:ext uri="{BB962C8B-B14F-4D97-AF65-F5344CB8AC3E}">
        <p14:creationId xmlns:p14="http://schemas.microsoft.com/office/powerpoint/2010/main" val="41851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3800" dirty="0"/>
              <a:t>Physical wellbeing: </a:t>
            </a:r>
          </a:p>
          <a:p>
            <a:pPr lvl="1"/>
            <a:r>
              <a:rPr lang="en-GB" dirty="0"/>
              <a:t>Direct- regular involvement -30 minutes of moderate physical activity per week. </a:t>
            </a:r>
          </a:p>
          <a:p>
            <a:pPr lvl="1"/>
            <a:r>
              <a:rPr lang="en-GB" dirty="0"/>
              <a:t>Indirect - by increasing motivation to be active.</a:t>
            </a:r>
          </a:p>
          <a:p>
            <a:pPr lvl="0"/>
            <a:r>
              <a:rPr lang="en-GB" sz="3800" dirty="0"/>
              <a:t>Mental wellbeing: </a:t>
            </a:r>
          </a:p>
          <a:p>
            <a:pPr lvl="1"/>
            <a:r>
              <a:rPr lang="en-GB" dirty="0"/>
              <a:t>positive changes in their mental and emotional wellbeing, </a:t>
            </a:r>
          </a:p>
          <a:p>
            <a:pPr lvl="1"/>
            <a:r>
              <a:rPr lang="en-GB" dirty="0"/>
              <a:t>self- esteem, happiness, enjoyment, motivation, quality of life, reduced stress and anxiety.</a:t>
            </a:r>
          </a:p>
          <a:p>
            <a:pPr lvl="0"/>
            <a:r>
              <a:rPr lang="en-GB" sz="3800" dirty="0"/>
              <a:t>Individual development: </a:t>
            </a:r>
          </a:p>
          <a:p>
            <a:pPr lvl="1"/>
            <a:r>
              <a:rPr lang="en-GB" dirty="0"/>
              <a:t>a holistic approach developed the whole person </a:t>
            </a:r>
          </a:p>
          <a:p>
            <a:pPr lvl="1"/>
            <a:r>
              <a:rPr lang="en-GB" dirty="0"/>
              <a:t>confidence, new skills, volunteer, and CV development.</a:t>
            </a:r>
          </a:p>
          <a:p>
            <a:pPr lvl="0"/>
            <a:r>
              <a:rPr lang="en-GB" sz="3800" dirty="0"/>
              <a:t>Social and community development:</a:t>
            </a:r>
          </a:p>
          <a:p>
            <a:pPr lvl="1"/>
            <a:r>
              <a:rPr lang="en-GB" dirty="0"/>
              <a:t>a positive, welcoming and supportive environment </a:t>
            </a:r>
          </a:p>
          <a:p>
            <a:pPr lvl="1"/>
            <a:r>
              <a:rPr lang="en-GB" dirty="0"/>
              <a:t>participants to experience a sense of connection and belonging. </a:t>
            </a:r>
          </a:p>
          <a:p>
            <a:pPr lvl="1"/>
            <a:r>
              <a:rPr lang="en-GB" dirty="0"/>
              <a:t>friendships created and provided a support network</a:t>
            </a:r>
          </a:p>
          <a:p>
            <a:endParaRPr lang="en-GB" dirty="0"/>
          </a:p>
        </p:txBody>
      </p:sp>
      <p:sp>
        <p:nvSpPr>
          <p:cNvPr id="4" name="Slide Number Placeholder 3"/>
          <p:cNvSpPr>
            <a:spLocks noGrp="1"/>
          </p:cNvSpPr>
          <p:nvPr>
            <p:ph type="sldNum" sz="quarter" idx="5"/>
          </p:nvPr>
        </p:nvSpPr>
        <p:spPr/>
        <p:txBody>
          <a:bodyPr/>
          <a:lstStyle/>
          <a:p>
            <a:fld id="{48C52D82-2DE4-42EE-9698-A091E0E1B147}" type="slidenum">
              <a:rPr lang="en-GB" smtClean="0"/>
              <a:t>9</a:t>
            </a:fld>
            <a:endParaRPr lang="en-GB" dirty="0"/>
          </a:p>
        </p:txBody>
      </p:sp>
    </p:spTree>
    <p:extLst>
      <p:ext uri="{BB962C8B-B14F-4D97-AF65-F5344CB8AC3E}">
        <p14:creationId xmlns:p14="http://schemas.microsoft.com/office/powerpoint/2010/main" val="258509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3700" dirty="0"/>
              <a:t>These are what was happening now at scale you working.</a:t>
            </a:r>
          </a:p>
          <a:p>
            <a:pPr lvl="0"/>
            <a:endParaRPr lang="en-GB" sz="3700" dirty="0"/>
          </a:p>
          <a:p>
            <a:pPr lvl="0"/>
            <a:r>
              <a:rPr lang="en-GB" sz="3700" dirty="0"/>
              <a:t>Community insight and engagement:</a:t>
            </a:r>
          </a:p>
          <a:p>
            <a:pPr lvl="1"/>
            <a:r>
              <a:rPr lang="en-GB" sz="3400" dirty="0"/>
              <a:t>invest in engaging participants and the wider community in the design and development of interventions, use co-design/production</a:t>
            </a:r>
          </a:p>
          <a:p>
            <a:pPr lvl="0"/>
            <a:r>
              <a:rPr lang="en-GB" sz="3700" dirty="0"/>
              <a:t>Academic insight: </a:t>
            </a:r>
          </a:p>
          <a:p>
            <a:pPr lvl="1"/>
            <a:r>
              <a:rPr lang="en-GB" sz="3400" dirty="0"/>
              <a:t>complements community insight in helping to understand the target audience behaviour and inform the design of effective interventions, such as whether to target participants’ capability, opportunity, and motivation towards physical activity and how this can be best achieved.</a:t>
            </a:r>
          </a:p>
          <a:p>
            <a:pPr lvl="0"/>
            <a:r>
              <a:rPr lang="en-GB" sz="3700" dirty="0"/>
              <a:t>Fit with context: </a:t>
            </a:r>
          </a:p>
          <a:p>
            <a:pPr lvl="1"/>
            <a:r>
              <a:rPr lang="en-GB" sz="3400" dirty="0"/>
              <a:t>It is important that interventions fit the local context, such as being designed to suit local facilities and resources and to accommodate the needs and lifestyles of the target audience.</a:t>
            </a:r>
          </a:p>
          <a:p>
            <a:pPr lvl="0"/>
            <a:r>
              <a:rPr lang="en-GB" sz="3700" dirty="0"/>
              <a:t>Systems thinking: 	</a:t>
            </a:r>
          </a:p>
          <a:p>
            <a:pPr lvl="1"/>
            <a:r>
              <a:rPr lang="en-GB" sz="3400" dirty="0"/>
              <a:t>Interventions are one component of a wider system that influences physical activity. It is therefore important to identify the wider system in which an intervention occurs. </a:t>
            </a:r>
          </a:p>
          <a:p>
            <a:pPr lvl="0"/>
            <a:r>
              <a:rPr lang="en-GB" sz="3700" dirty="0"/>
              <a:t>Partnerships: </a:t>
            </a:r>
          </a:p>
          <a:p>
            <a:pPr lvl="1"/>
            <a:r>
              <a:rPr lang="en-GB" sz="3400" dirty="0"/>
              <a:t>Working collaboratively with partner organisations can facilitate recruitment, provide resources, and help the design and development of interventions. It is important to allow time to identify and develop effective partnerships.</a:t>
            </a:r>
          </a:p>
          <a:p>
            <a:pPr lvl="0"/>
            <a:r>
              <a:rPr lang="en-GB" sz="3700" dirty="0"/>
              <a:t>Resources and sustainability:</a:t>
            </a:r>
          </a:p>
          <a:p>
            <a:pPr lvl="1"/>
            <a:r>
              <a:rPr lang="en-GB" sz="3400" dirty="0"/>
              <a:t> Interventions typically require a range of resources including people, time, money, facilities, and equipment to maximise their reach and impact. It is important that intervention providers consider how these can be sustained beyond any initial funding/investment.</a:t>
            </a:r>
          </a:p>
          <a:p>
            <a:pPr lvl="0"/>
            <a:r>
              <a:rPr lang="en-GB" sz="3700" dirty="0"/>
              <a:t>Content and delivery: 	</a:t>
            </a:r>
          </a:p>
          <a:p>
            <a:pPr lvl="1"/>
            <a:r>
              <a:rPr lang="en-GB" sz="3400" dirty="0"/>
              <a:t>High quality content and delivery is central to all effective interventions. This can be shaped by academic insight, community insight and co- production, but a supportive environment, a holistic approach, and integrating a range of behaviour change strategies are important elements for content and delivery.</a:t>
            </a:r>
          </a:p>
          <a:p>
            <a:pPr lvl="0"/>
            <a:r>
              <a:rPr lang="en-GB" sz="3700" dirty="0"/>
              <a:t>Leadership: </a:t>
            </a:r>
          </a:p>
          <a:p>
            <a:pPr lvl="1"/>
            <a:r>
              <a:rPr lang="en-GB" sz="3400" dirty="0"/>
              <a:t>Effective leaders are typically dynamic, passionate, empathetic, selfless and dedicated. They often provide direction to the intervention, help develop partnerships, coordinate volunteers, and inspire participants. Leadership can come from trained volunteers as well as paid staff.</a:t>
            </a:r>
          </a:p>
          <a:p>
            <a:pPr lvl="0"/>
            <a:r>
              <a:rPr lang="en-GB" sz="3700" dirty="0"/>
              <a:t>Capacity building:	</a:t>
            </a:r>
          </a:p>
          <a:p>
            <a:pPr lvl="1"/>
            <a:r>
              <a:rPr lang="en-GB" sz="3400" dirty="0"/>
              <a:t> Building capacity is integral to the successful implementation and scaling up of interventions. This can include identifying sustainable funding mechanisms, marketing for increasing participant numbers, recruiting volunteers, and upskilling (paid and unpaid) staff, which can all in turn facilitate the reach and sustainability of the intervention.</a:t>
            </a:r>
          </a:p>
          <a:p>
            <a:endParaRPr lang="en-GB" dirty="0"/>
          </a:p>
        </p:txBody>
      </p:sp>
      <p:sp>
        <p:nvSpPr>
          <p:cNvPr id="4" name="Slide Number Placeholder 3"/>
          <p:cNvSpPr>
            <a:spLocks noGrp="1"/>
          </p:cNvSpPr>
          <p:nvPr>
            <p:ph type="sldNum" sz="quarter" idx="10"/>
          </p:nvPr>
        </p:nvSpPr>
        <p:spPr/>
        <p:txBody>
          <a:bodyPr/>
          <a:lstStyle/>
          <a:p>
            <a:fld id="{48C52D82-2DE4-42EE-9698-A091E0E1B147}" type="slidenum">
              <a:rPr lang="en-GB" smtClean="0"/>
              <a:t>10</a:t>
            </a:fld>
            <a:endParaRPr lang="en-GB" dirty="0"/>
          </a:p>
        </p:txBody>
      </p:sp>
    </p:spTree>
    <p:extLst>
      <p:ext uri="{BB962C8B-B14F-4D97-AF65-F5344CB8AC3E}">
        <p14:creationId xmlns:p14="http://schemas.microsoft.com/office/powerpoint/2010/main" val="408251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solidFill>
                  <a:schemeClr val="accent2"/>
                </a:solidFill>
                <a:latin typeface="Arial" panose="020B0604020202020204" pitchFamily="34" charset="0"/>
                <a:cs typeface="Arial" panose="020B0604020202020204" pitchFamily="34" charset="0"/>
              </a:rPr>
              <a:t>Strengths currently: </a:t>
            </a:r>
          </a:p>
          <a:p>
            <a:r>
              <a:rPr lang="en-GB" sz="1200" b="0" dirty="0">
                <a:solidFill>
                  <a:schemeClr val="accent2"/>
                </a:solidFill>
                <a:latin typeface="Arial" panose="020B0604020202020204" pitchFamily="34" charset="0"/>
                <a:cs typeface="Arial" panose="020B0604020202020204" pitchFamily="34" charset="0"/>
              </a:rPr>
              <a:t>Knowledge of target audiences</a:t>
            </a:r>
          </a:p>
          <a:p>
            <a:r>
              <a:rPr lang="en-GB" sz="1200" b="0" dirty="0">
                <a:solidFill>
                  <a:schemeClr val="accent2"/>
                </a:solidFill>
                <a:latin typeface="Arial" panose="020B0604020202020204" pitchFamily="34" charset="0"/>
                <a:cs typeface="Arial" panose="020B0604020202020204" pitchFamily="34" charset="0"/>
              </a:rPr>
              <a:t>Strong community insight</a:t>
            </a:r>
          </a:p>
          <a:p>
            <a:r>
              <a:rPr lang="en-GB" sz="1200" b="0" dirty="0">
                <a:solidFill>
                  <a:schemeClr val="accent2"/>
                </a:solidFill>
                <a:latin typeface="Arial" panose="020B0604020202020204" pitchFamily="34" charset="0"/>
                <a:cs typeface="Arial" panose="020B0604020202020204" pitchFamily="34" charset="0"/>
              </a:rPr>
              <a:t>Inclusivity	</a:t>
            </a:r>
          </a:p>
          <a:p>
            <a:r>
              <a:rPr lang="en-GB" sz="1200" b="0" dirty="0">
                <a:solidFill>
                  <a:schemeClr val="accent2"/>
                </a:solidFill>
                <a:latin typeface="Arial" panose="020B0604020202020204" pitchFamily="34" charset="0"/>
                <a:cs typeface="Arial" panose="020B0604020202020204" pitchFamily="34" charset="0"/>
              </a:rPr>
              <a:t>Reach within target audience</a:t>
            </a:r>
          </a:p>
          <a:p>
            <a:r>
              <a:rPr lang="en-GB" sz="1200" b="0" dirty="0">
                <a:solidFill>
                  <a:schemeClr val="accent2"/>
                </a:solidFill>
                <a:latin typeface="Arial" panose="020B0604020202020204" pitchFamily="34" charset="0"/>
                <a:cs typeface="Arial" panose="020B0604020202020204" pitchFamily="34" charset="0"/>
              </a:rPr>
              <a:t>Thinking of the system</a:t>
            </a:r>
          </a:p>
          <a:p>
            <a:r>
              <a:rPr lang="en-GB" sz="1200" b="0" dirty="0">
                <a:solidFill>
                  <a:schemeClr val="accent2"/>
                </a:solidFill>
                <a:latin typeface="Arial" panose="020B0604020202020204" pitchFamily="34" charset="0"/>
                <a:cs typeface="Arial" panose="020B0604020202020204" pitchFamily="34" charset="0"/>
              </a:rPr>
              <a:t>Political support		</a:t>
            </a:r>
          </a:p>
          <a:p>
            <a:r>
              <a:rPr lang="en-GB" sz="1200" b="0" dirty="0">
                <a:solidFill>
                  <a:schemeClr val="accent2"/>
                </a:solidFill>
                <a:latin typeface="Arial" panose="020B0604020202020204" pitchFamily="34" charset="0"/>
                <a:cs typeface="Arial" panose="020B0604020202020204" pitchFamily="34" charset="0"/>
              </a:rPr>
              <a:t>Strong partnerships and fit with strategic goals of partners	</a:t>
            </a:r>
          </a:p>
          <a:p>
            <a:r>
              <a:rPr lang="en-GB" sz="1200" b="0" dirty="0">
                <a:solidFill>
                  <a:schemeClr val="accent2"/>
                </a:solidFill>
                <a:latin typeface="Arial" panose="020B0604020202020204" pitchFamily="34" charset="0"/>
                <a:cs typeface="Arial" panose="020B0604020202020204" pitchFamily="34" charset="0"/>
              </a:rPr>
              <a:t>High quality content &amp; delivery</a:t>
            </a:r>
          </a:p>
          <a:p>
            <a:r>
              <a:rPr lang="en-GB" sz="1200" b="0" dirty="0">
                <a:solidFill>
                  <a:schemeClr val="accent2"/>
                </a:solidFill>
                <a:latin typeface="Arial" panose="020B0604020202020204" pitchFamily="34" charset="0"/>
                <a:cs typeface="Arial" panose="020B0604020202020204" pitchFamily="34" charset="0"/>
              </a:rPr>
              <a:t>Strong behavioural insight</a:t>
            </a:r>
          </a:p>
          <a:p>
            <a:r>
              <a:rPr lang="en-GB" sz="1200" b="0" dirty="0">
                <a:solidFill>
                  <a:schemeClr val="accent2"/>
                </a:solidFill>
                <a:latin typeface="Arial" panose="020B0604020202020204" pitchFamily="34" charset="0"/>
                <a:cs typeface="Arial" panose="020B0604020202020204" pitchFamily="34" charset="0"/>
              </a:rPr>
              <a:t>Provides multiple benefits	</a:t>
            </a:r>
          </a:p>
          <a:p>
            <a:r>
              <a:rPr lang="en-GB" sz="1200" b="0" dirty="0">
                <a:solidFill>
                  <a:schemeClr val="accent2"/>
                </a:solidFill>
                <a:latin typeface="Arial" panose="020B0604020202020204" pitchFamily="34" charset="0"/>
                <a:cs typeface="Arial" panose="020B0604020202020204" pitchFamily="34" charset="0"/>
              </a:rPr>
              <a:t>Cost effective</a:t>
            </a:r>
          </a:p>
          <a:p>
            <a:r>
              <a:rPr lang="en-GB" sz="1200" b="0" dirty="0">
                <a:solidFill>
                  <a:schemeClr val="accent2"/>
                </a:solidFill>
                <a:latin typeface="Arial" panose="020B0604020202020204" pitchFamily="34" charset="0"/>
                <a:cs typeface="Arial" panose="020B0604020202020204" pitchFamily="34" charset="0"/>
              </a:rPr>
              <a:t>Capacity building to ensure sustainability</a:t>
            </a:r>
          </a:p>
          <a:p>
            <a:endParaRPr lang="en-GB" dirty="0"/>
          </a:p>
        </p:txBody>
      </p:sp>
      <p:sp>
        <p:nvSpPr>
          <p:cNvPr id="4" name="Slide Number Placeholder 3"/>
          <p:cNvSpPr>
            <a:spLocks noGrp="1"/>
          </p:cNvSpPr>
          <p:nvPr>
            <p:ph type="sldNum" sz="quarter" idx="10"/>
          </p:nvPr>
        </p:nvSpPr>
        <p:spPr/>
        <p:txBody>
          <a:bodyPr/>
          <a:lstStyle/>
          <a:p>
            <a:fld id="{48C52D82-2DE4-42EE-9698-A091E0E1B147}" type="slidenum">
              <a:rPr lang="en-GB" smtClean="0"/>
              <a:t>11</a:t>
            </a:fld>
            <a:endParaRPr lang="en-GB" dirty="0"/>
          </a:p>
        </p:txBody>
      </p:sp>
    </p:spTree>
    <p:extLst>
      <p:ext uri="{BB962C8B-B14F-4D97-AF65-F5344CB8AC3E}">
        <p14:creationId xmlns:p14="http://schemas.microsoft.com/office/powerpoint/2010/main" val="126517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had strengths: Bottom two understandable bit weaker</a:t>
            </a:r>
          </a:p>
          <a:p>
            <a:r>
              <a:rPr lang="en-GB" dirty="0"/>
              <a:t>Tying bottom together- this is an academic model on next slide- REAIM</a:t>
            </a:r>
          </a:p>
        </p:txBody>
      </p:sp>
      <p:sp>
        <p:nvSpPr>
          <p:cNvPr id="4" name="Slide Number Placeholder 3"/>
          <p:cNvSpPr>
            <a:spLocks noGrp="1"/>
          </p:cNvSpPr>
          <p:nvPr>
            <p:ph type="sldNum" sz="quarter" idx="10"/>
          </p:nvPr>
        </p:nvSpPr>
        <p:spPr/>
        <p:txBody>
          <a:bodyPr/>
          <a:lstStyle/>
          <a:p>
            <a:fld id="{48C52D82-2DE4-42EE-9698-A091E0E1B147}" type="slidenum">
              <a:rPr lang="en-GB" smtClean="0"/>
              <a:t>12</a:t>
            </a:fld>
            <a:endParaRPr lang="en-GB" dirty="0"/>
          </a:p>
        </p:txBody>
      </p:sp>
    </p:spTree>
    <p:extLst>
      <p:ext uri="{BB962C8B-B14F-4D97-AF65-F5344CB8AC3E}">
        <p14:creationId xmlns:p14="http://schemas.microsoft.com/office/powerpoint/2010/main" val="428566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academic way of scaling up and could think of moving forward……….</a:t>
            </a:r>
          </a:p>
        </p:txBody>
      </p:sp>
      <p:sp>
        <p:nvSpPr>
          <p:cNvPr id="4" name="Slide Number Placeholder 3"/>
          <p:cNvSpPr>
            <a:spLocks noGrp="1"/>
          </p:cNvSpPr>
          <p:nvPr>
            <p:ph type="sldNum" sz="quarter" idx="10"/>
          </p:nvPr>
        </p:nvSpPr>
        <p:spPr/>
        <p:txBody>
          <a:bodyPr/>
          <a:lstStyle/>
          <a:p>
            <a:fld id="{48C52D82-2DE4-42EE-9698-A091E0E1B147}" type="slidenum">
              <a:rPr lang="en-GB" smtClean="0"/>
              <a:t>13</a:t>
            </a:fld>
            <a:endParaRPr lang="en-GB" dirty="0"/>
          </a:p>
        </p:txBody>
      </p:sp>
    </p:spTree>
    <p:extLst>
      <p:ext uri="{BB962C8B-B14F-4D97-AF65-F5344CB8AC3E}">
        <p14:creationId xmlns:p14="http://schemas.microsoft.com/office/powerpoint/2010/main" val="1149293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C52D82-2DE4-42EE-9698-A091E0E1B147}" type="slidenum">
              <a:rPr lang="en-GB" smtClean="0"/>
              <a:t>14</a:t>
            </a:fld>
            <a:endParaRPr lang="en-GB" dirty="0"/>
          </a:p>
        </p:txBody>
      </p:sp>
    </p:spTree>
    <p:extLst>
      <p:ext uri="{BB962C8B-B14F-4D97-AF65-F5344CB8AC3E}">
        <p14:creationId xmlns:p14="http://schemas.microsoft.com/office/powerpoint/2010/main" val="317224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Academic insight: Academic insight can help to understand the target audience behaviour and inform the design of effective interventions, such as whether to target participants’ capability, opportunity, and motivation towards physical activity and how this can be best achieved. This should be combined with community insight and engagement.</a:t>
            </a:r>
          </a:p>
          <a:p>
            <a:r>
              <a:rPr lang="en-GB" dirty="0"/>
              <a:t> </a:t>
            </a:r>
          </a:p>
          <a:p>
            <a:pPr lvl="0"/>
            <a:r>
              <a:rPr lang="en-GB" dirty="0"/>
              <a:t>Community insight and engagement: It is important to invest significant time and effort engaging participants and the wider community in the design and development of interventions. A co-production approach will ensure greater commitment and retention of participants from the target audience. </a:t>
            </a:r>
          </a:p>
          <a:p>
            <a:r>
              <a:rPr lang="en-GB" dirty="0"/>
              <a:t> </a:t>
            </a:r>
          </a:p>
          <a:p>
            <a:pPr lvl="0"/>
            <a:r>
              <a:rPr lang="en-GB" dirty="0"/>
              <a:t>Fit with context: It is important that interventions fit the local context, such as the location should be perceived as accessible, safe, welcoming and appropriate for needs and lifestyles of the target audience. The timing, structure and delivery of activities should be structured around the needs of the group.</a:t>
            </a:r>
          </a:p>
          <a:p>
            <a:r>
              <a:rPr lang="en-GB" dirty="0"/>
              <a:t> </a:t>
            </a:r>
          </a:p>
          <a:p>
            <a:pPr lvl="0"/>
            <a:r>
              <a:rPr lang="en-GB" dirty="0"/>
              <a:t>Content and delivery: High quality content and delivery is central to all effective interventions. This can be shaped by academic insight, community insight and co- production, but a supportive environment, a holistic approach, and integrating a range of behaviour change strategies (e.g. enablement, modelling, education and training) are important elements for content and delivery.</a:t>
            </a:r>
          </a:p>
          <a:p>
            <a:r>
              <a:rPr lang="en-GB" dirty="0"/>
              <a:t> </a:t>
            </a:r>
          </a:p>
          <a:p>
            <a:pPr lvl="0"/>
            <a:r>
              <a:rPr lang="en-GB" dirty="0"/>
              <a:t>Leadership: Effective leaders are typically dynamic, passionate, empathetic, selfless and dedicated. They often provide direction to the intervention, help develop partnerships, coordinate volunteers, and inspire participants. Leadership can come from trained volunteers as well as paid staff.</a:t>
            </a:r>
          </a:p>
          <a:p>
            <a:r>
              <a:rPr lang="en-GB" dirty="0"/>
              <a:t> </a:t>
            </a:r>
          </a:p>
          <a:p>
            <a:pPr lvl="0"/>
            <a:r>
              <a:rPr lang="en-GB" dirty="0"/>
              <a:t>Resources and sustainability: Interventions typically require a range of resources including people, time, money, facilities, and equipment to maximise their reach and impact. It is important that intervention providers consider how these can be sustained beyond any initial funding/investment.</a:t>
            </a:r>
          </a:p>
          <a:p>
            <a:r>
              <a:rPr lang="en-GB" dirty="0"/>
              <a:t> </a:t>
            </a:r>
          </a:p>
          <a:p>
            <a:pPr lvl="0"/>
            <a:r>
              <a:rPr lang="en-GB" dirty="0"/>
              <a:t>Systems thinking: Interventions are one component of a wider system that influences physical activity. It is therefore important to identify the wider system in which an intervention occurs </a:t>
            </a:r>
          </a:p>
          <a:p>
            <a:pPr lvl="0"/>
            <a:r>
              <a:rPr lang="en-GB" dirty="0"/>
              <a:t>Partnerships: Working collaboratively with partner organisations can facilitate recruitment, provide resources, and help the design and development of interventions. It is important to allow time to identify and develop effective partnerships and to establish mutually agreed goals, respective roles and responsibilities.</a:t>
            </a:r>
          </a:p>
          <a:p>
            <a:r>
              <a:rPr lang="en-GB" dirty="0"/>
              <a:t> </a:t>
            </a:r>
          </a:p>
          <a:p>
            <a:pPr lvl="0"/>
            <a:r>
              <a:rPr lang="en-GB" dirty="0"/>
              <a:t>Capacity building: Building capacity is integral to the successful implementation and scaling up of interventions. This can include identifying sustainable funding mechanisms, recruiting volunteers, and upskilling (paid and unpaid) staff, which can all in turn facilitate the reach and sustainability of the intervention.</a:t>
            </a:r>
          </a:p>
          <a:p>
            <a:r>
              <a:rPr lang="en-GB" dirty="0"/>
              <a:t> </a:t>
            </a:r>
          </a:p>
          <a:p>
            <a:pPr lvl="0"/>
            <a:r>
              <a:rPr lang="en-GB" dirty="0"/>
              <a:t>Monitoring and evaluation: A systematic and robust evaluation is key to producing high quality evidence of the effectiveness of interventions and helping to learn what works, for whom, and in what circumstances.</a:t>
            </a:r>
          </a:p>
          <a:p>
            <a:pPr>
              <a:lnSpc>
                <a:spcPct val="120000"/>
              </a:lnSpc>
              <a:spcBef>
                <a:spcPts val="0"/>
              </a:spcBef>
              <a:defRPr/>
            </a:pPr>
            <a:endParaRPr lang="en-GB" sz="1050" dirty="0">
              <a:solidFill>
                <a:sysClr val="windowText" lastClr="000000"/>
              </a:solidFill>
              <a:latin typeface="+mn-lt"/>
            </a:endParaRPr>
          </a:p>
          <a:p>
            <a:endParaRPr lang="en-GB" dirty="0"/>
          </a:p>
        </p:txBody>
      </p:sp>
      <p:sp>
        <p:nvSpPr>
          <p:cNvPr id="4" name="Slide Number Placeholder 3"/>
          <p:cNvSpPr>
            <a:spLocks noGrp="1"/>
          </p:cNvSpPr>
          <p:nvPr>
            <p:ph type="sldNum" sz="quarter" idx="10"/>
          </p:nvPr>
        </p:nvSpPr>
        <p:spPr/>
        <p:txBody>
          <a:bodyPr/>
          <a:lstStyle/>
          <a:p>
            <a:fld id="{48C52D82-2DE4-42EE-9698-A091E0E1B147}" type="slidenum">
              <a:rPr lang="en-GB" smtClean="0"/>
              <a:t>15</a:t>
            </a:fld>
            <a:endParaRPr lang="en-GB" dirty="0"/>
          </a:p>
        </p:txBody>
      </p:sp>
    </p:spTree>
    <p:extLst>
      <p:ext uri="{BB962C8B-B14F-4D97-AF65-F5344CB8AC3E}">
        <p14:creationId xmlns:p14="http://schemas.microsoft.com/office/powerpoint/2010/main" val="3849040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288000" y="288000"/>
            <a:ext cx="8568000" cy="628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98011" y="2417199"/>
            <a:ext cx="7772400" cy="861347"/>
          </a:xfrm>
        </p:spPr>
        <p:txBody>
          <a:bodyPr/>
          <a:lstStyle>
            <a:lvl1pPr algn="l">
              <a:defRPr>
                <a:solidFill>
                  <a:schemeClr val="bg1"/>
                </a:solidFill>
                <a:latin typeface="Arial Black"/>
                <a:cs typeface="Arial Black"/>
              </a:defRPr>
            </a:lvl1pPr>
          </a:lstStyle>
          <a:p>
            <a:r>
              <a:rPr lang="en-GB" dirty="0"/>
              <a:t>CLICK TO EDIT TITLE</a:t>
            </a:r>
            <a:endParaRPr lang="en-US" dirty="0"/>
          </a:p>
        </p:txBody>
      </p:sp>
      <p:sp>
        <p:nvSpPr>
          <p:cNvPr id="3" name="Subtitle 2"/>
          <p:cNvSpPr>
            <a:spLocks noGrp="1"/>
          </p:cNvSpPr>
          <p:nvPr>
            <p:ph type="subTitle" idx="1" hasCustomPrompt="1"/>
          </p:nvPr>
        </p:nvSpPr>
        <p:spPr>
          <a:xfrm>
            <a:off x="598011" y="3417977"/>
            <a:ext cx="7772400" cy="866261"/>
          </a:xfrm>
        </p:spPr>
        <p:txBody>
          <a:bodyPr>
            <a:normAutofit/>
          </a:bodyPr>
          <a:lstStyle>
            <a:lvl1pPr marL="0" indent="0" algn="l">
              <a:buNone/>
              <a:defRPr sz="4000" baseline="0">
                <a:solidFill>
                  <a:schemeClr val="accent2"/>
                </a:solidFill>
                <a:latin typeface="Times New Roman"/>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a:t>
            </a:r>
            <a:endParaRPr lang="en-US" dirty="0"/>
          </a:p>
        </p:txBody>
      </p:sp>
      <p:pic>
        <p:nvPicPr>
          <p:cNvPr id="8" name="Picture 7" descr="essex logo white unbled.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4316" y="434319"/>
            <a:ext cx="1977259" cy="720000"/>
          </a:xfrm>
          <a:prstGeom prst="rect">
            <a:avLst/>
          </a:prstGeom>
        </p:spPr>
      </p:pic>
    </p:spTree>
    <p:extLst>
      <p:ext uri="{BB962C8B-B14F-4D97-AF65-F5344CB8AC3E}">
        <p14:creationId xmlns:p14="http://schemas.microsoft.com/office/powerpoint/2010/main" val="228823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p:cNvSpPr/>
          <p:nvPr userDrawn="1"/>
        </p:nvSpPr>
        <p:spPr>
          <a:xfrm>
            <a:off x="288000" y="288000"/>
            <a:ext cx="8568000" cy="6282000"/>
          </a:xfrm>
          <a:prstGeom prst="rect">
            <a:avLst/>
          </a:prstGeom>
          <a:noFill/>
          <a:ln w="72009"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457200" y="2634475"/>
            <a:ext cx="8229600" cy="559988"/>
          </a:xfrm>
        </p:spPr>
        <p:txBody>
          <a:bodyPr>
            <a:normAutofit/>
          </a:bodyPr>
          <a:lstStyle>
            <a:lvl1pPr marL="0" indent="0">
              <a:buClr>
                <a:schemeClr val="accent2"/>
              </a:buClr>
              <a:buFontTx/>
              <a:buNone/>
              <a:defRPr sz="2000">
                <a:latin typeface="Arial Black" panose="020B0A04020102020204" pitchFamily="34" charset="0"/>
                <a:cs typeface="Arial"/>
              </a:defRPr>
            </a:lvl1pPr>
            <a:lvl2pPr marL="742950" indent="-285750">
              <a:buClr>
                <a:schemeClr val="accent2"/>
              </a:buClr>
              <a:buFont typeface="Wingdings" charset="2"/>
              <a:buChar char="§"/>
              <a:defRPr>
                <a:latin typeface="Arial"/>
                <a:cs typeface="Arial"/>
              </a:defRPr>
            </a:lvl2pPr>
            <a:lvl3pPr marL="1143000" indent="-228600">
              <a:buClr>
                <a:schemeClr val="accent2"/>
              </a:buClr>
              <a:buFont typeface="Wingdings" charset="2"/>
              <a:buChar char="§"/>
              <a:defRPr>
                <a:latin typeface="Arial"/>
                <a:cs typeface="Arial"/>
              </a:defRPr>
            </a:lvl3pPr>
            <a:lvl4pPr marL="1600200" indent="-228600">
              <a:buClr>
                <a:schemeClr val="accent2"/>
              </a:buClr>
              <a:buFont typeface="Wingdings" charset="2"/>
              <a:buChar char="§"/>
              <a:defRPr>
                <a:latin typeface="Arial"/>
                <a:cs typeface="Arial"/>
              </a:defRPr>
            </a:lvl4pPr>
            <a:lvl5pPr marL="2057400" indent="-228600">
              <a:buClr>
                <a:schemeClr val="accent2"/>
              </a:buClr>
              <a:buFont typeface="Wingdings" charset="2"/>
              <a:buChar char="§"/>
              <a:defRPr>
                <a:latin typeface="Arial"/>
                <a:cs typeface="Arial"/>
              </a:defRPr>
            </a:lvl5pPr>
          </a:lstStyle>
          <a:p>
            <a:pPr lvl="0"/>
            <a:r>
              <a:rPr lang="en-GB" dirty="0"/>
              <a:t>CLICK TO EDIT MASTER TEXT STYLES</a:t>
            </a:r>
          </a:p>
        </p:txBody>
      </p:sp>
      <p:pic>
        <p:nvPicPr>
          <p:cNvPr id="8" name="Picture 7" descr="Essex logo black U:BLE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8618" y="5877936"/>
            <a:ext cx="1478182" cy="540000"/>
          </a:xfrm>
          <a:prstGeom prst="rect">
            <a:avLst/>
          </a:prstGeom>
        </p:spPr>
      </p:pic>
      <p:sp>
        <p:nvSpPr>
          <p:cNvPr id="14" name="Content Placeholder 2"/>
          <p:cNvSpPr>
            <a:spLocks noGrp="1"/>
          </p:cNvSpPr>
          <p:nvPr>
            <p:ph idx="10" hasCustomPrompt="1"/>
          </p:nvPr>
        </p:nvSpPr>
        <p:spPr>
          <a:xfrm>
            <a:off x="457200" y="3194463"/>
            <a:ext cx="8229600" cy="1343725"/>
          </a:xfrm>
        </p:spPr>
        <p:txBody>
          <a:bodyPr>
            <a:normAutofit/>
          </a:bodyPr>
          <a:lstStyle>
            <a:lvl1pPr marL="0" indent="0">
              <a:buClr>
                <a:schemeClr val="accent2"/>
              </a:buClr>
              <a:buFontTx/>
              <a:buNone/>
              <a:defRPr sz="3200" baseline="0">
                <a:solidFill>
                  <a:schemeClr val="accent2"/>
                </a:solidFill>
                <a:latin typeface="Arial Black" panose="020B0A04020102020204" pitchFamily="34" charset="0"/>
                <a:cs typeface="Arial"/>
              </a:defRPr>
            </a:lvl1pPr>
            <a:lvl2pPr marL="742950" indent="-285750">
              <a:buClr>
                <a:schemeClr val="accent2"/>
              </a:buClr>
              <a:buFont typeface="Wingdings" charset="2"/>
              <a:buChar char="§"/>
              <a:defRPr>
                <a:latin typeface="Arial"/>
                <a:cs typeface="Arial"/>
              </a:defRPr>
            </a:lvl2pPr>
            <a:lvl3pPr marL="1143000" indent="-228600">
              <a:buClr>
                <a:schemeClr val="accent2"/>
              </a:buClr>
              <a:buFont typeface="Wingdings" charset="2"/>
              <a:buChar char="§"/>
              <a:defRPr>
                <a:latin typeface="Arial"/>
                <a:cs typeface="Arial"/>
              </a:defRPr>
            </a:lvl3pPr>
            <a:lvl4pPr marL="1600200" indent="-228600">
              <a:buClr>
                <a:schemeClr val="accent2"/>
              </a:buClr>
              <a:buFont typeface="Wingdings" charset="2"/>
              <a:buChar char="§"/>
              <a:defRPr>
                <a:latin typeface="Arial"/>
                <a:cs typeface="Arial"/>
              </a:defRPr>
            </a:lvl4pPr>
            <a:lvl5pPr marL="2057400" indent="-228600">
              <a:buClr>
                <a:schemeClr val="accent2"/>
              </a:buClr>
              <a:buFont typeface="Wingdings" charset="2"/>
              <a:buChar char="§"/>
              <a:defRPr>
                <a:latin typeface="Arial"/>
                <a:cs typeface="Arial"/>
              </a:defRPr>
            </a:lvl5pPr>
          </a:lstStyle>
          <a:p>
            <a:pPr lvl="0"/>
            <a:r>
              <a:rPr lang="en-GB" dirty="0"/>
              <a:t>CLICK TO EDIT MASTER TEXT STYLES</a:t>
            </a:r>
          </a:p>
        </p:txBody>
      </p:sp>
      <p:sp>
        <p:nvSpPr>
          <p:cNvPr id="16" name="Content Placeholder 2"/>
          <p:cNvSpPr>
            <a:spLocks noGrp="1"/>
          </p:cNvSpPr>
          <p:nvPr>
            <p:ph idx="11" hasCustomPrompt="1"/>
          </p:nvPr>
        </p:nvSpPr>
        <p:spPr>
          <a:xfrm>
            <a:off x="457200" y="1290750"/>
            <a:ext cx="8229600" cy="1343725"/>
          </a:xfrm>
        </p:spPr>
        <p:txBody>
          <a:bodyPr>
            <a:normAutofit/>
          </a:bodyPr>
          <a:lstStyle>
            <a:lvl1pPr marL="0" indent="0">
              <a:buClr>
                <a:schemeClr val="accent2"/>
              </a:buClr>
              <a:buFontTx/>
              <a:buNone/>
              <a:defRPr sz="3200" baseline="0">
                <a:solidFill>
                  <a:schemeClr val="accent2"/>
                </a:solidFill>
                <a:latin typeface="Arial Black" panose="020B0A04020102020204" pitchFamily="34" charset="0"/>
                <a:cs typeface="Arial"/>
              </a:defRPr>
            </a:lvl1pPr>
            <a:lvl2pPr marL="742950" indent="-285750">
              <a:buClr>
                <a:schemeClr val="accent2"/>
              </a:buClr>
              <a:buFont typeface="Wingdings" charset="2"/>
              <a:buChar char="§"/>
              <a:defRPr>
                <a:latin typeface="Arial"/>
                <a:cs typeface="Arial"/>
              </a:defRPr>
            </a:lvl2pPr>
            <a:lvl3pPr marL="1143000" indent="-228600">
              <a:buClr>
                <a:schemeClr val="accent2"/>
              </a:buClr>
              <a:buFont typeface="Wingdings" charset="2"/>
              <a:buChar char="§"/>
              <a:defRPr>
                <a:latin typeface="Arial"/>
                <a:cs typeface="Arial"/>
              </a:defRPr>
            </a:lvl3pPr>
            <a:lvl4pPr marL="1600200" indent="-228600">
              <a:buClr>
                <a:schemeClr val="accent2"/>
              </a:buClr>
              <a:buFont typeface="Wingdings" charset="2"/>
              <a:buChar char="§"/>
              <a:defRPr>
                <a:latin typeface="Arial"/>
                <a:cs typeface="Arial"/>
              </a:defRPr>
            </a:lvl4pPr>
            <a:lvl5pPr marL="2057400" indent="-228600">
              <a:buClr>
                <a:schemeClr val="accent2"/>
              </a:buClr>
              <a:buFont typeface="Wingdings" charset="2"/>
              <a:buChar char="§"/>
              <a:defRPr>
                <a:latin typeface="Arial"/>
                <a:cs typeface="Arial"/>
              </a:defRPr>
            </a:lvl5pPr>
          </a:lstStyle>
          <a:p>
            <a:pPr lvl="0"/>
            <a:r>
              <a:rPr lang="en-GB" dirty="0"/>
              <a:t>CLICK TO EDIT MASTER TEXT STYLES</a:t>
            </a:r>
          </a:p>
        </p:txBody>
      </p:sp>
    </p:spTree>
    <p:extLst>
      <p:ext uri="{BB962C8B-B14F-4D97-AF65-F5344CB8AC3E}">
        <p14:creationId xmlns:p14="http://schemas.microsoft.com/office/powerpoint/2010/main" val="426729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per body copy">
    <p:spTree>
      <p:nvGrpSpPr>
        <p:cNvPr id="1" name=""/>
        <p:cNvGrpSpPr/>
        <p:nvPr/>
      </p:nvGrpSpPr>
      <p:grpSpPr>
        <a:xfrm>
          <a:off x="0" y="0"/>
          <a:ext cx="0" cy="0"/>
          <a:chOff x="0" y="0"/>
          <a:chExt cx="0" cy="0"/>
        </a:xfrm>
      </p:grpSpPr>
      <p:sp>
        <p:nvSpPr>
          <p:cNvPr id="7" name="Rectangle 6"/>
          <p:cNvSpPr/>
          <p:nvPr userDrawn="1"/>
        </p:nvSpPr>
        <p:spPr>
          <a:xfrm>
            <a:off x="288000" y="288000"/>
            <a:ext cx="8568000" cy="6282000"/>
          </a:xfrm>
          <a:prstGeom prst="rect">
            <a:avLst/>
          </a:prstGeom>
          <a:noFill/>
          <a:ln w="72009"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351974"/>
            <a:ext cx="8229600" cy="4374572"/>
          </a:xfrm>
        </p:spPr>
        <p:txBody>
          <a:bodyPr>
            <a:normAutofit/>
          </a:bodyPr>
          <a:lstStyle>
            <a:lvl1pPr marL="0" indent="0">
              <a:buClr>
                <a:schemeClr val="accent2"/>
              </a:buClr>
              <a:buFontTx/>
              <a:buNone/>
              <a:defRPr sz="3200">
                <a:latin typeface="Arial Black" panose="020B0A04020102020204" pitchFamily="34" charset="0"/>
                <a:cs typeface="Arial"/>
              </a:defRPr>
            </a:lvl1pPr>
            <a:lvl2pPr marL="742950" indent="-285750">
              <a:buClr>
                <a:schemeClr val="accent2"/>
              </a:buClr>
              <a:buFont typeface="Wingdings" charset="2"/>
              <a:buChar char="§"/>
              <a:defRPr>
                <a:latin typeface="Arial"/>
                <a:cs typeface="Arial"/>
              </a:defRPr>
            </a:lvl2pPr>
            <a:lvl3pPr marL="1143000" indent="-228600">
              <a:buClr>
                <a:schemeClr val="accent2"/>
              </a:buClr>
              <a:buFont typeface="Wingdings" charset="2"/>
              <a:buChar char="§"/>
              <a:defRPr>
                <a:latin typeface="Arial"/>
                <a:cs typeface="Arial"/>
              </a:defRPr>
            </a:lvl3pPr>
            <a:lvl4pPr marL="1600200" indent="-228600">
              <a:buClr>
                <a:schemeClr val="accent2"/>
              </a:buClr>
              <a:buFont typeface="Wingdings" charset="2"/>
              <a:buChar char="§"/>
              <a:defRPr>
                <a:latin typeface="Arial"/>
                <a:cs typeface="Arial"/>
              </a:defRPr>
            </a:lvl4pPr>
            <a:lvl5pPr marL="2057400" indent="-228600">
              <a:buClr>
                <a:schemeClr val="accent2"/>
              </a:buClr>
              <a:buFont typeface="Wingdings" charset="2"/>
              <a:buChar char="§"/>
              <a:defRPr>
                <a:latin typeface="Arial"/>
                <a:cs typeface="Arial"/>
              </a:defRPr>
            </a:lvl5pPr>
          </a:lstStyle>
          <a:p>
            <a:pPr lvl="0"/>
            <a:r>
              <a:rPr lang="en-US"/>
              <a:t>Click to edit Master text styles</a:t>
            </a:r>
          </a:p>
        </p:txBody>
      </p:sp>
      <p:pic>
        <p:nvPicPr>
          <p:cNvPr id="8" name="Picture 7" descr="Essex logo black U:BLE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8618" y="5877936"/>
            <a:ext cx="1478182" cy="540000"/>
          </a:xfrm>
          <a:prstGeom prst="rect">
            <a:avLst/>
          </a:prstGeom>
        </p:spPr>
      </p:pic>
      <p:sp>
        <p:nvSpPr>
          <p:cNvPr id="6" name="Content Placeholder 2"/>
          <p:cNvSpPr>
            <a:spLocks noGrp="1"/>
          </p:cNvSpPr>
          <p:nvPr>
            <p:ph idx="11" hasCustomPrompt="1"/>
          </p:nvPr>
        </p:nvSpPr>
        <p:spPr>
          <a:xfrm>
            <a:off x="457200" y="459477"/>
            <a:ext cx="8229600" cy="799307"/>
          </a:xfrm>
        </p:spPr>
        <p:txBody>
          <a:bodyPr>
            <a:normAutofit/>
          </a:bodyPr>
          <a:lstStyle>
            <a:lvl1pPr marL="0" indent="0">
              <a:buClr>
                <a:schemeClr val="accent2"/>
              </a:buClr>
              <a:buFontTx/>
              <a:buNone/>
              <a:defRPr sz="4400" baseline="0">
                <a:solidFill>
                  <a:schemeClr val="accent2"/>
                </a:solidFill>
                <a:latin typeface="Arial Black" panose="020B0A04020102020204" pitchFamily="34" charset="0"/>
                <a:cs typeface="Arial"/>
              </a:defRPr>
            </a:lvl1pPr>
            <a:lvl2pPr marL="742950" indent="-285750">
              <a:buClr>
                <a:schemeClr val="accent2"/>
              </a:buClr>
              <a:buFont typeface="Wingdings" charset="2"/>
              <a:buChar char="§"/>
              <a:defRPr>
                <a:latin typeface="Arial"/>
                <a:cs typeface="Arial"/>
              </a:defRPr>
            </a:lvl2pPr>
            <a:lvl3pPr marL="1143000" indent="-228600">
              <a:buClr>
                <a:schemeClr val="accent2"/>
              </a:buClr>
              <a:buFont typeface="Wingdings" charset="2"/>
              <a:buChar char="§"/>
              <a:defRPr>
                <a:latin typeface="Arial"/>
                <a:cs typeface="Arial"/>
              </a:defRPr>
            </a:lvl3pPr>
            <a:lvl4pPr marL="1600200" indent="-228600">
              <a:buClr>
                <a:schemeClr val="accent2"/>
              </a:buClr>
              <a:buFont typeface="Wingdings" charset="2"/>
              <a:buChar char="§"/>
              <a:defRPr>
                <a:latin typeface="Arial"/>
                <a:cs typeface="Arial"/>
              </a:defRPr>
            </a:lvl4pPr>
            <a:lvl5pPr marL="2057400" indent="-228600">
              <a:buClr>
                <a:schemeClr val="accent2"/>
              </a:buClr>
              <a:buFont typeface="Wingdings" charset="2"/>
              <a:buChar char="§"/>
              <a:defRPr>
                <a:latin typeface="Arial"/>
                <a:cs typeface="Arial"/>
              </a:defRPr>
            </a:lvl5pPr>
          </a:lstStyle>
          <a:p>
            <a:pPr lvl="0"/>
            <a:r>
              <a:rPr lang="en-GB" dirty="0"/>
              <a:t>CLICK TO EDIT TITLE</a:t>
            </a:r>
          </a:p>
        </p:txBody>
      </p:sp>
    </p:spTree>
    <p:extLst>
      <p:ext uri="{BB962C8B-B14F-4D97-AF65-F5344CB8AC3E}">
        <p14:creationId xmlns:p14="http://schemas.microsoft.com/office/powerpoint/2010/main" val="219283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7" name="Rectangle 6"/>
          <p:cNvSpPr/>
          <p:nvPr userDrawn="1"/>
        </p:nvSpPr>
        <p:spPr>
          <a:xfrm>
            <a:off x="288000" y="288000"/>
            <a:ext cx="8568000" cy="6282000"/>
          </a:xfrm>
          <a:prstGeom prst="rect">
            <a:avLst/>
          </a:prstGeom>
          <a:noFill/>
          <a:ln w="72009"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ssex logo black U:BLE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8618" y="5877936"/>
            <a:ext cx="1478182" cy="540000"/>
          </a:xfrm>
          <a:prstGeom prst="rect">
            <a:avLst/>
          </a:prstGeom>
        </p:spPr>
      </p:pic>
      <p:sp>
        <p:nvSpPr>
          <p:cNvPr id="6" name="Content Placeholder 2"/>
          <p:cNvSpPr>
            <a:spLocks noGrp="1"/>
          </p:cNvSpPr>
          <p:nvPr>
            <p:ph idx="11" hasCustomPrompt="1"/>
          </p:nvPr>
        </p:nvSpPr>
        <p:spPr>
          <a:xfrm>
            <a:off x="457200" y="459477"/>
            <a:ext cx="8229600" cy="799307"/>
          </a:xfrm>
        </p:spPr>
        <p:txBody>
          <a:bodyPr>
            <a:normAutofit/>
          </a:bodyPr>
          <a:lstStyle>
            <a:lvl1pPr marL="0" indent="0">
              <a:buClr>
                <a:schemeClr val="accent2"/>
              </a:buClr>
              <a:buFontTx/>
              <a:buNone/>
              <a:defRPr sz="4400" baseline="0">
                <a:solidFill>
                  <a:schemeClr val="accent2"/>
                </a:solidFill>
                <a:latin typeface="Arial Black" panose="020B0A04020102020204" pitchFamily="34" charset="0"/>
                <a:cs typeface="Arial"/>
              </a:defRPr>
            </a:lvl1pPr>
            <a:lvl2pPr marL="742950" indent="-285750">
              <a:buClr>
                <a:schemeClr val="accent2"/>
              </a:buClr>
              <a:buFont typeface="Wingdings" charset="2"/>
              <a:buChar char="§"/>
              <a:defRPr>
                <a:latin typeface="Arial"/>
                <a:cs typeface="Arial"/>
              </a:defRPr>
            </a:lvl2pPr>
            <a:lvl3pPr marL="1143000" indent="-228600">
              <a:buClr>
                <a:schemeClr val="accent2"/>
              </a:buClr>
              <a:buFont typeface="Wingdings" charset="2"/>
              <a:buChar char="§"/>
              <a:defRPr>
                <a:latin typeface="Arial"/>
                <a:cs typeface="Arial"/>
              </a:defRPr>
            </a:lvl3pPr>
            <a:lvl4pPr marL="1600200" indent="-228600">
              <a:buClr>
                <a:schemeClr val="accent2"/>
              </a:buClr>
              <a:buFont typeface="Wingdings" charset="2"/>
              <a:buChar char="§"/>
              <a:defRPr>
                <a:latin typeface="Arial"/>
                <a:cs typeface="Arial"/>
              </a:defRPr>
            </a:lvl4pPr>
            <a:lvl5pPr marL="2057400" indent="-228600">
              <a:buClr>
                <a:schemeClr val="accent2"/>
              </a:buClr>
              <a:buFont typeface="Wingdings" charset="2"/>
              <a:buChar char="§"/>
              <a:defRPr>
                <a:latin typeface="Arial"/>
                <a:cs typeface="Arial"/>
              </a:defRPr>
            </a:lvl5pPr>
          </a:lstStyle>
          <a:p>
            <a:pPr lvl="0"/>
            <a:r>
              <a:rPr lang="en-GB" dirty="0"/>
              <a:t>CLICK TO EDIT TITLE</a:t>
            </a:r>
          </a:p>
        </p:txBody>
      </p:sp>
      <p:sp>
        <p:nvSpPr>
          <p:cNvPr id="4" name="Picture Placeholder 3"/>
          <p:cNvSpPr>
            <a:spLocks noGrp="1"/>
          </p:cNvSpPr>
          <p:nvPr>
            <p:ph type="pic" sz="quarter" idx="12"/>
          </p:nvPr>
        </p:nvSpPr>
        <p:spPr>
          <a:xfrm>
            <a:off x="457200" y="1341439"/>
            <a:ext cx="8229600" cy="4429970"/>
          </a:xfrm>
        </p:spPr>
        <p:txBody>
          <a:bodyPr/>
          <a:lstStyle>
            <a:lvl1pPr>
              <a:defRPr baseline="0">
                <a:solidFill>
                  <a:srgbClr val="000000"/>
                </a:solidFill>
              </a:defRPr>
            </a:lvl1pPr>
          </a:lstStyle>
          <a:p>
            <a:r>
              <a:rPr lang="en-US" dirty="0"/>
              <a:t>Click icon to add picture</a:t>
            </a:r>
            <a:endParaRPr lang="en-GB" dirty="0"/>
          </a:p>
        </p:txBody>
      </p:sp>
    </p:spTree>
    <p:extLst>
      <p:ext uri="{BB962C8B-B14F-4D97-AF65-F5344CB8AC3E}">
        <p14:creationId xmlns:p14="http://schemas.microsoft.com/office/powerpoint/2010/main" val="309297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sp>
        <p:nvSpPr>
          <p:cNvPr id="7" name="Rectangle 6"/>
          <p:cNvSpPr/>
          <p:nvPr userDrawn="1"/>
        </p:nvSpPr>
        <p:spPr>
          <a:xfrm>
            <a:off x="288000" y="288000"/>
            <a:ext cx="8568000" cy="6282000"/>
          </a:xfrm>
          <a:prstGeom prst="rect">
            <a:avLst/>
          </a:prstGeom>
          <a:noFill/>
          <a:ln w="72009"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351974"/>
            <a:ext cx="8229600" cy="4374572"/>
          </a:xfrm>
        </p:spPr>
        <p:txBody>
          <a:bodyPr/>
          <a:lstStyle>
            <a:lvl1pPr marL="342900" indent="-342900">
              <a:buClr>
                <a:schemeClr val="accent1"/>
              </a:buClr>
              <a:buFont typeface="Wingdings" charset="2"/>
              <a:buChar char="§"/>
              <a:defRPr b="1">
                <a:solidFill>
                  <a:srgbClr val="000000"/>
                </a:solidFill>
                <a:latin typeface="Arial"/>
                <a:cs typeface="Arial"/>
              </a:defRPr>
            </a:lvl1pPr>
            <a:lvl2pPr marL="742950" indent="-285750">
              <a:buClr>
                <a:schemeClr val="accent1"/>
              </a:buClr>
              <a:buFont typeface="Wingdings" charset="2"/>
              <a:buChar char="§"/>
              <a:defRPr>
                <a:solidFill>
                  <a:srgbClr val="000000"/>
                </a:solidFill>
                <a:latin typeface="Arial"/>
                <a:cs typeface="Arial"/>
              </a:defRPr>
            </a:lvl2pPr>
            <a:lvl3pPr marL="1143000" indent="-228600">
              <a:buClr>
                <a:schemeClr val="accent1"/>
              </a:buClr>
              <a:buFont typeface="Wingdings" charset="2"/>
              <a:buChar char="§"/>
              <a:defRPr>
                <a:solidFill>
                  <a:srgbClr val="000000"/>
                </a:solidFill>
                <a:latin typeface="Arial"/>
                <a:cs typeface="Arial"/>
              </a:defRPr>
            </a:lvl3pPr>
            <a:lvl4pPr marL="1600200" indent="-228600">
              <a:buClr>
                <a:schemeClr val="accent1"/>
              </a:buClr>
              <a:buFont typeface="Wingdings" charset="2"/>
              <a:buChar char="§"/>
              <a:defRPr>
                <a:solidFill>
                  <a:srgbClr val="000000"/>
                </a:solidFill>
                <a:latin typeface="Arial"/>
                <a:cs typeface="Arial"/>
              </a:defRPr>
            </a:lvl4pPr>
            <a:lvl5pPr marL="2057400" indent="-228600">
              <a:buClr>
                <a:schemeClr val="accent1"/>
              </a:buClr>
              <a:buFont typeface="Wingdings" charset="2"/>
              <a:buChar char="§"/>
              <a:defRPr>
                <a:solidFill>
                  <a:srgbClr val="00000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Essex logo black U:BLE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8618" y="5877936"/>
            <a:ext cx="1478182" cy="540000"/>
          </a:xfrm>
          <a:prstGeom prst="rect">
            <a:avLst/>
          </a:prstGeom>
        </p:spPr>
      </p:pic>
      <p:sp>
        <p:nvSpPr>
          <p:cNvPr id="6" name="Content Placeholder 2"/>
          <p:cNvSpPr>
            <a:spLocks noGrp="1"/>
          </p:cNvSpPr>
          <p:nvPr>
            <p:ph idx="11" hasCustomPrompt="1"/>
          </p:nvPr>
        </p:nvSpPr>
        <p:spPr>
          <a:xfrm>
            <a:off x="457200" y="411977"/>
            <a:ext cx="8229600" cy="799307"/>
          </a:xfrm>
        </p:spPr>
        <p:txBody>
          <a:bodyPr>
            <a:normAutofit/>
          </a:bodyPr>
          <a:lstStyle>
            <a:lvl1pPr marL="0" indent="0">
              <a:buClr>
                <a:schemeClr val="accent2"/>
              </a:buClr>
              <a:buFontTx/>
              <a:buNone/>
              <a:defRPr sz="4400" baseline="0">
                <a:solidFill>
                  <a:schemeClr val="accent2"/>
                </a:solidFill>
                <a:latin typeface="Arial Black" panose="020B0A04020102020204" pitchFamily="34" charset="0"/>
                <a:cs typeface="Arial"/>
              </a:defRPr>
            </a:lvl1pPr>
            <a:lvl2pPr marL="742950" indent="-285750">
              <a:buClr>
                <a:schemeClr val="accent2"/>
              </a:buClr>
              <a:buFont typeface="Wingdings" charset="2"/>
              <a:buChar char="§"/>
              <a:defRPr>
                <a:latin typeface="Arial"/>
                <a:cs typeface="Arial"/>
              </a:defRPr>
            </a:lvl2pPr>
            <a:lvl3pPr marL="1143000" indent="-228600">
              <a:buClr>
                <a:schemeClr val="accent2"/>
              </a:buClr>
              <a:buFont typeface="Wingdings" charset="2"/>
              <a:buChar char="§"/>
              <a:defRPr>
                <a:latin typeface="Arial"/>
                <a:cs typeface="Arial"/>
              </a:defRPr>
            </a:lvl3pPr>
            <a:lvl4pPr marL="1600200" indent="-228600">
              <a:buClr>
                <a:schemeClr val="accent2"/>
              </a:buClr>
              <a:buFont typeface="Wingdings" charset="2"/>
              <a:buChar char="§"/>
              <a:defRPr>
                <a:latin typeface="Arial"/>
                <a:cs typeface="Arial"/>
              </a:defRPr>
            </a:lvl4pPr>
            <a:lvl5pPr marL="2057400" indent="-228600">
              <a:buClr>
                <a:schemeClr val="accent2"/>
              </a:buClr>
              <a:buFont typeface="Wingdings" charset="2"/>
              <a:buChar char="§"/>
              <a:defRPr>
                <a:latin typeface="Arial"/>
                <a:cs typeface="Arial"/>
              </a:defRPr>
            </a:lvl5pPr>
          </a:lstStyle>
          <a:p>
            <a:pPr lvl="0"/>
            <a:r>
              <a:rPr lang="en-GB" dirty="0"/>
              <a:t>CLICK TO EDIT TITLE</a:t>
            </a:r>
          </a:p>
        </p:txBody>
      </p:sp>
    </p:spTree>
    <p:extLst>
      <p:ext uri="{BB962C8B-B14F-4D97-AF65-F5344CB8AC3E}">
        <p14:creationId xmlns:p14="http://schemas.microsoft.com/office/powerpoint/2010/main" val="86424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7" name="Rectangle 6"/>
          <p:cNvSpPr/>
          <p:nvPr userDrawn="1"/>
        </p:nvSpPr>
        <p:spPr>
          <a:xfrm>
            <a:off x="288000" y="288000"/>
            <a:ext cx="8568000" cy="6282000"/>
          </a:xfrm>
          <a:prstGeom prst="rect">
            <a:avLst/>
          </a:prstGeom>
          <a:noFill/>
          <a:ln w="72009"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351973"/>
            <a:ext cx="4114800" cy="4965699"/>
          </a:xfrm>
        </p:spPr>
        <p:txBody>
          <a:bodyPr/>
          <a:lstStyle>
            <a:lvl1pPr marL="0" indent="0">
              <a:buClr>
                <a:schemeClr val="accent1"/>
              </a:buClr>
              <a:buFont typeface="Wingdings" charset="2"/>
              <a:buNone/>
              <a:defRPr b="1">
                <a:latin typeface="Arial"/>
                <a:cs typeface="Arial"/>
              </a:defRPr>
            </a:lvl1pPr>
            <a:lvl2pPr marL="742950" indent="-285750">
              <a:buClr>
                <a:schemeClr val="accent1"/>
              </a:buClr>
              <a:buFont typeface="Wingdings" charset="2"/>
              <a:buChar char="§"/>
              <a:defRPr>
                <a:latin typeface="Arial"/>
                <a:cs typeface="Arial"/>
              </a:defRPr>
            </a:lvl2pPr>
            <a:lvl3pPr marL="1143000" indent="-228600">
              <a:buClr>
                <a:schemeClr val="accent1"/>
              </a:buClr>
              <a:buFont typeface="Wingdings" charset="2"/>
              <a:buChar char="§"/>
              <a:defRPr>
                <a:latin typeface="Arial"/>
                <a:cs typeface="Arial"/>
              </a:defRPr>
            </a:lvl3pPr>
            <a:lvl4pPr marL="1600200" indent="-228600">
              <a:buClr>
                <a:schemeClr val="accent1"/>
              </a:buClr>
              <a:buFont typeface="Wingdings" charset="2"/>
              <a:buChar char="§"/>
              <a:defRPr>
                <a:latin typeface="Arial"/>
                <a:cs typeface="Arial"/>
              </a:defRPr>
            </a:lvl4pPr>
            <a:lvl5pPr marL="2057400" indent="-228600">
              <a:buClr>
                <a:schemeClr val="accent1"/>
              </a:buClr>
              <a:buFont typeface="Wingdings" charset="2"/>
              <a:buChar char="§"/>
              <a:defRPr>
                <a:latin typeface="Arial"/>
                <a:cs typeface="Arial"/>
              </a:defRPr>
            </a:lvl5pPr>
          </a:lstStyle>
          <a:p>
            <a:pPr lvl="0"/>
            <a:r>
              <a:rPr lang="en-US"/>
              <a:t>Click to edit Master text styles</a:t>
            </a:r>
          </a:p>
        </p:txBody>
      </p:sp>
      <p:pic>
        <p:nvPicPr>
          <p:cNvPr id="8" name="Picture 7" descr="Essex logo black U:BLE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8618" y="5877936"/>
            <a:ext cx="1478182" cy="540000"/>
          </a:xfrm>
          <a:prstGeom prst="rect">
            <a:avLst/>
          </a:prstGeom>
        </p:spPr>
      </p:pic>
      <p:sp>
        <p:nvSpPr>
          <p:cNvPr id="6" name="Content Placeholder 2"/>
          <p:cNvSpPr>
            <a:spLocks noGrp="1"/>
          </p:cNvSpPr>
          <p:nvPr>
            <p:ph idx="11" hasCustomPrompt="1"/>
          </p:nvPr>
        </p:nvSpPr>
        <p:spPr>
          <a:xfrm>
            <a:off x="457200" y="411977"/>
            <a:ext cx="8229600" cy="799307"/>
          </a:xfrm>
        </p:spPr>
        <p:txBody>
          <a:bodyPr>
            <a:normAutofit/>
          </a:bodyPr>
          <a:lstStyle>
            <a:lvl1pPr marL="0" indent="0">
              <a:buClr>
                <a:schemeClr val="accent2"/>
              </a:buClr>
              <a:buFontTx/>
              <a:buNone/>
              <a:defRPr sz="4400" baseline="0">
                <a:solidFill>
                  <a:schemeClr val="tx2"/>
                </a:solidFill>
                <a:latin typeface="Arial Black" panose="020B0A04020102020204" pitchFamily="34" charset="0"/>
                <a:cs typeface="Arial"/>
              </a:defRPr>
            </a:lvl1pPr>
            <a:lvl2pPr marL="742950" indent="-285750">
              <a:buClr>
                <a:schemeClr val="accent2"/>
              </a:buClr>
              <a:buFont typeface="Wingdings" charset="2"/>
              <a:buChar char="§"/>
              <a:defRPr>
                <a:latin typeface="Arial"/>
                <a:cs typeface="Arial"/>
              </a:defRPr>
            </a:lvl2pPr>
            <a:lvl3pPr marL="1143000" indent="-228600">
              <a:buClr>
                <a:schemeClr val="accent2"/>
              </a:buClr>
              <a:buFont typeface="Wingdings" charset="2"/>
              <a:buChar char="§"/>
              <a:defRPr>
                <a:latin typeface="Arial"/>
                <a:cs typeface="Arial"/>
              </a:defRPr>
            </a:lvl3pPr>
            <a:lvl4pPr marL="1600200" indent="-228600">
              <a:buClr>
                <a:schemeClr val="accent2"/>
              </a:buClr>
              <a:buFont typeface="Wingdings" charset="2"/>
              <a:buChar char="§"/>
              <a:defRPr>
                <a:latin typeface="Arial"/>
                <a:cs typeface="Arial"/>
              </a:defRPr>
            </a:lvl4pPr>
            <a:lvl5pPr marL="2057400" indent="-228600">
              <a:buClr>
                <a:schemeClr val="accent2"/>
              </a:buClr>
              <a:buFont typeface="Wingdings" charset="2"/>
              <a:buChar char="§"/>
              <a:defRPr>
                <a:latin typeface="Arial"/>
                <a:cs typeface="Arial"/>
              </a:defRPr>
            </a:lvl5pPr>
          </a:lstStyle>
          <a:p>
            <a:pPr lvl="0"/>
            <a:r>
              <a:rPr lang="en-GB" dirty="0"/>
              <a:t>CLICK TO EDIT TITLE</a:t>
            </a:r>
          </a:p>
        </p:txBody>
      </p:sp>
      <p:sp>
        <p:nvSpPr>
          <p:cNvPr id="4" name="Picture Placeholder 3"/>
          <p:cNvSpPr>
            <a:spLocks noGrp="1"/>
          </p:cNvSpPr>
          <p:nvPr>
            <p:ph type="pic" sz="quarter" idx="12"/>
          </p:nvPr>
        </p:nvSpPr>
        <p:spPr>
          <a:xfrm>
            <a:off x="4738688" y="1352550"/>
            <a:ext cx="3937000" cy="4308475"/>
          </a:xfrm>
        </p:spPr>
        <p:txBody>
          <a:bodyPr/>
          <a:lstStyle>
            <a:lvl1pPr>
              <a:defRPr>
                <a:solidFill>
                  <a:srgbClr val="000000"/>
                </a:solidFill>
              </a:defRPr>
            </a:lvl1pPr>
          </a:lstStyle>
          <a:p>
            <a:r>
              <a:rPr lang="en-US" dirty="0"/>
              <a:t>Click icon to add picture</a:t>
            </a:r>
            <a:endParaRPr lang="en-GB" dirty="0"/>
          </a:p>
        </p:txBody>
      </p:sp>
    </p:spTree>
    <p:extLst>
      <p:ext uri="{BB962C8B-B14F-4D97-AF65-F5344CB8AC3E}">
        <p14:creationId xmlns:p14="http://schemas.microsoft.com/office/powerpoint/2010/main" val="140043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ullets and image">
    <p:spTree>
      <p:nvGrpSpPr>
        <p:cNvPr id="1" name=""/>
        <p:cNvGrpSpPr/>
        <p:nvPr/>
      </p:nvGrpSpPr>
      <p:grpSpPr>
        <a:xfrm>
          <a:off x="0" y="0"/>
          <a:ext cx="0" cy="0"/>
          <a:chOff x="0" y="0"/>
          <a:chExt cx="0" cy="0"/>
        </a:xfrm>
      </p:grpSpPr>
      <p:sp>
        <p:nvSpPr>
          <p:cNvPr id="7" name="Rectangle 6"/>
          <p:cNvSpPr/>
          <p:nvPr userDrawn="1"/>
        </p:nvSpPr>
        <p:spPr>
          <a:xfrm>
            <a:off x="288000" y="288000"/>
            <a:ext cx="8568000" cy="6282000"/>
          </a:xfrm>
          <a:prstGeom prst="rect">
            <a:avLst/>
          </a:prstGeom>
          <a:noFill/>
          <a:ln w="72009"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64478" y="1339752"/>
            <a:ext cx="4925272" cy="4374572"/>
          </a:xfrm>
        </p:spPr>
        <p:txBody>
          <a:bodyPr/>
          <a:lstStyle>
            <a:lvl1pPr marL="342900" indent="-342900">
              <a:buClr>
                <a:schemeClr val="accent1"/>
              </a:buClr>
              <a:buFont typeface="Wingdings" charset="2"/>
              <a:buChar char="§"/>
              <a:defRPr sz="2800" b="1">
                <a:solidFill>
                  <a:srgbClr val="000000"/>
                </a:solidFill>
                <a:latin typeface="Arial"/>
                <a:cs typeface="Arial"/>
              </a:defRPr>
            </a:lvl1pPr>
            <a:lvl2pPr marL="742950" indent="-285750">
              <a:buClr>
                <a:schemeClr val="accent1"/>
              </a:buClr>
              <a:buFont typeface="Wingdings" charset="2"/>
              <a:buChar char="§"/>
              <a:defRPr>
                <a:solidFill>
                  <a:srgbClr val="000000"/>
                </a:solidFill>
                <a:latin typeface="Arial"/>
                <a:cs typeface="Arial"/>
              </a:defRPr>
            </a:lvl2pPr>
            <a:lvl3pPr marL="1143000" indent="-228600">
              <a:buClr>
                <a:schemeClr val="accent1"/>
              </a:buClr>
              <a:buFont typeface="Wingdings" charset="2"/>
              <a:buChar char="§"/>
              <a:defRPr>
                <a:solidFill>
                  <a:srgbClr val="000000"/>
                </a:solidFill>
                <a:latin typeface="Arial"/>
                <a:cs typeface="Arial"/>
              </a:defRPr>
            </a:lvl3pPr>
            <a:lvl4pPr marL="1600200" indent="-228600">
              <a:buClr>
                <a:schemeClr val="accent1"/>
              </a:buClr>
              <a:buFont typeface="Wingdings" charset="2"/>
              <a:buChar char="§"/>
              <a:defRPr>
                <a:solidFill>
                  <a:srgbClr val="000000"/>
                </a:solidFill>
                <a:latin typeface="Arial"/>
                <a:cs typeface="Arial"/>
              </a:defRPr>
            </a:lvl4pPr>
            <a:lvl5pPr marL="2057400" indent="-228600">
              <a:buClr>
                <a:schemeClr val="accent1"/>
              </a:buClr>
              <a:buFont typeface="Wingdings" charset="2"/>
              <a:buChar char="§"/>
              <a:defRPr>
                <a:solidFill>
                  <a:srgbClr val="00000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Essex logo black U:BLE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8618" y="5877936"/>
            <a:ext cx="1478182" cy="540000"/>
          </a:xfrm>
          <a:prstGeom prst="rect">
            <a:avLst/>
          </a:prstGeom>
        </p:spPr>
      </p:pic>
      <p:sp>
        <p:nvSpPr>
          <p:cNvPr id="6" name="Content Placeholder 2"/>
          <p:cNvSpPr>
            <a:spLocks noGrp="1"/>
          </p:cNvSpPr>
          <p:nvPr>
            <p:ph idx="11" hasCustomPrompt="1"/>
          </p:nvPr>
        </p:nvSpPr>
        <p:spPr>
          <a:xfrm>
            <a:off x="3764478" y="481338"/>
            <a:ext cx="4922322" cy="660585"/>
          </a:xfrm>
        </p:spPr>
        <p:txBody>
          <a:bodyPr>
            <a:normAutofit/>
          </a:bodyPr>
          <a:lstStyle>
            <a:lvl1pPr marL="0" indent="0">
              <a:buClr>
                <a:schemeClr val="accent2"/>
              </a:buClr>
              <a:buFontTx/>
              <a:buNone/>
              <a:defRPr sz="4400" baseline="0">
                <a:solidFill>
                  <a:schemeClr val="accent2"/>
                </a:solidFill>
                <a:latin typeface="Arial Black" panose="020B0A04020102020204" pitchFamily="34" charset="0"/>
                <a:cs typeface="Arial"/>
              </a:defRPr>
            </a:lvl1pPr>
            <a:lvl2pPr marL="742950" indent="-285750">
              <a:buClr>
                <a:schemeClr val="accent2"/>
              </a:buClr>
              <a:buFont typeface="Wingdings" charset="2"/>
              <a:buChar char="§"/>
              <a:defRPr>
                <a:latin typeface="Arial"/>
                <a:cs typeface="Arial"/>
              </a:defRPr>
            </a:lvl2pPr>
            <a:lvl3pPr marL="1143000" indent="-228600">
              <a:buClr>
                <a:schemeClr val="accent2"/>
              </a:buClr>
              <a:buFont typeface="Wingdings" charset="2"/>
              <a:buChar char="§"/>
              <a:defRPr>
                <a:latin typeface="Arial"/>
                <a:cs typeface="Arial"/>
              </a:defRPr>
            </a:lvl3pPr>
            <a:lvl4pPr marL="1600200" indent="-228600">
              <a:buClr>
                <a:schemeClr val="accent2"/>
              </a:buClr>
              <a:buFont typeface="Wingdings" charset="2"/>
              <a:buChar char="§"/>
              <a:defRPr>
                <a:latin typeface="Arial"/>
                <a:cs typeface="Arial"/>
              </a:defRPr>
            </a:lvl4pPr>
            <a:lvl5pPr marL="2057400" indent="-228600">
              <a:buClr>
                <a:schemeClr val="accent2"/>
              </a:buClr>
              <a:buFont typeface="Wingdings" charset="2"/>
              <a:buChar char="§"/>
              <a:defRPr>
                <a:latin typeface="Arial"/>
                <a:cs typeface="Arial"/>
              </a:defRPr>
            </a:lvl5pPr>
          </a:lstStyle>
          <a:p>
            <a:pPr lvl="0"/>
            <a:r>
              <a:rPr lang="en-GB" dirty="0"/>
              <a:t>CLICK TO EDIT TITLE</a:t>
            </a:r>
          </a:p>
        </p:txBody>
      </p:sp>
      <p:sp>
        <p:nvSpPr>
          <p:cNvPr id="9" name="Picture Placeholder 3"/>
          <p:cNvSpPr>
            <a:spLocks noGrp="1"/>
          </p:cNvSpPr>
          <p:nvPr>
            <p:ph type="pic" sz="quarter" idx="12"/>
          </p:nvPr>
        </p:nvSpPr>
        <p:spPr>
          <a:xfrm>
            <a:off x="457200" y="463144"/>
            <a:ext cx="3131123" cy="2880000"/>
          </a:xfrm>
        </p:spPr>
        <p:txBody>
          <a:bodyPr/>
          <a:lstStyle>
            <a:lvl1pPr>
              <a:defRPr>
                <a:solidFill>
                  <a:srgbClr val="000000"/>
                </a:solidFill>
              </a:defRPr>
            </a:lvl1pPr>
          </a:lstStyle>
          <a:p>
            <a:r>
              <a:rPr lang="en-US" dirty="0"/>
              <a:t>Click icon to add picture</a:t>
            </a:r>
            <a:endParaRPr lang="en-GB" dirty="0"/>
          </a:p>
        </p:txBody>
      </p:sp>
      <p:sp>
        <p:nvSpPr>
          <p:cNvPr id="10" name="Picture Placeholder 3"/>
          <p:cNvSpPr>
            <a:spLocks noGrp="1"/>
          </p:cNvSpPr>
          <p:nvPr>
            <p:ph type="pic" sz="quarter" idx="13"/>
          </p:nvPr>
        </p:nvSpPr>
        <p:spPr>
          <a:xfrm>
            <a:off x="455225" y="3498714"/>
            <a:ext cx="3131123" cy="2880000"/>
          </a:xfrm>
        </p:spPr>
        <p:txBody>
          <a:bodyPr/>
          <a:lstStyle>
            <a:lvl1pPr>
              <a:defRPr>
                <a:solidFill>
                  <a:srgbClr val="000000"/>
                </a:solidFill>
              </a:defRPr>
            </a:lvl1pPr>
          </a:lstStyle>
          <a:p>
            <a:r>
              <a:rPr lang="en-US" dirty="0"/>
              <a:t>Click icon to add picture</a:t>
            </a:r>
            <a:endParaRPr lang="en-GB" dirty="0"/>
          </a:p>
        </p:txBody>
      </p:sp>
    </p:spTree>
    <p:extLst>
      <p:ext uri="{BB962C8B-B14F-4D97-AF65-F5344CB8AC3E}">
        <p14:creationId xmlns:p14="http://schemas.microsoft.com/office/powerpoint/2010/main" val="23820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s and image 2">
    <p:spTree>
      <p:nvGrpSpPr>
        <p:cNvPr id="1" name=""/>
        <p:cNvGrpSpPr/>
        <p:nvPr/>
      </p:nvGrpSpPr>
      <p:grpSpPr>
        <a:xfrm>
          <a:off x="0" y="0"/>
          <a:ext cx="0" cy="0"/>
          <a:chOff x="0" y="0"/>
          <a:chExt cx="0" cy="0"/>
        </a:xfrm>
      </p:grpSpPr>
      <p:sp>
        <p:nvSpPr>
          <p:cNvPr id="7" name="Rectangle 6"/>
          <p:cNvSpPr/>
          <p:nvPr userDrawn="1"/>
        </p:nvSpPr>
        <p:spPr>
          <a:xfrm>
            <a:off x="288000" y="288000"/>
            <a:ext cx="8568000" cy="6282000"/>
          </a:xfrm>
          <a:prstGeom prst="rect">
            <a:avLst/>
          </a:prstGeom>
          <a:noFill/>
          <a:ln w="72009"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5225" y="3800099"/>
            <a:ext cx="4752000" cy="2592000"/>
          </a:xfrm>
        </p:spPr>
        <p:txBody>
          <a:bodyPr/>
          <a:lstStyle>
            <a:lvl1pPr marL="342900" indent="-342900">
              <a:buClr>
                <a:schemeClr val="accent1"/>
              </a:buClr>
              <a:buFont typeface="Wingdings" charset="2"/>
              <a:buChar char="§"/>
              <a:defRPr sz="2800" b="1">
                <a:solidFill>
                  <a:srgbClr val="000000"/>
                </a:solidFill>
                <a:latin typeface="Arial"/>
                <a:cs typeface="Arial"/>
              </a:defRPr>
            </a:lvl1pPr>
            <a:lvl2pPr marL="742950" indent="-285750">
              <a:buClr>
                <a:schemeClr val="accent1"/>
              </a:buClr>
              <a:buFont typeface="Wingdings" charset="2"/>
              <a:buChar char="§"/>
              <a:defRPr>
                <a:solidFill>
                  <a:srgbClr val="000000"/>
                </a:solidFill>
                <a:latin typeface="Arial"/>
                <a:cs typeface="Arial"/>
              </a:defRPr>
            </a:lvl2pPr>
            <a:lvl3pPr marL="1143000" indent="-228600">
              <a:buClr>
                <a:schemeClr val="accent1"/>
              </a:buClr>
              <a:buFont typeface="Wingdings" charset="2"/>
              <a:buChar char="§"/>
              <a:defRPr>
                <a:solidFill>
                  <a:srgbClr val="000000"/>
                </a:solidFill>
                <a:latin typeface="Arial"/>
                <a:cs typeface="Arial"/>
              </a:defRPr>
            </a:lvl3pPr>
            <a:lvl4pPr marL="1600200" indent="-228600">
              <a:buClr>
                <a:schemeClr val="accent1"/>
              </a:buClr>
              <a:buFont typeface="Wingdings" charset="2"/>
              <a:buChar char="§"/>
              <a:defRPr>
                <a:solidFill>
                  <a:srgbClr val="000000"/>
                </a:solidFill>
                <a:latin typeface="Arial"/>
                <a:cs typeface="Arial"/>
              </a:defRPr>
            </a:lvl4pPr>
            <a:lvl5pPr marL="2057400" indent="-228600">
              <a:buClr>
                <a:schemeClr val="accent1"/>
              </a:buClr>
              <a:buFont typeface="Wingdings" charset="2"/>
              <a:buChar char="§"/>
              <a:defRPr>
                <a:solidFill>
                  <a:srgbClr val="00000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Essex logo black U:BLE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8618" y="5877936"/>
            <a:ext cx="1478182" cy="540000"/>
          </a:xfrm>
          <a:prstGeom prst="rect">
            <a:avLst/>
          </a:prstGeom>
        </p:spPr>
      </p:pic>
      <p:sp>
        <p:nvSpPr>
          <p:cNvPr id="6" name="Content Placeholder 2"/>
          <p:cNvSpPr>
            <a:spLocks noGrp="1"/>
          </p:cNvSpPr>
          <p:nvPr>
            <p:ph idx="11" hasCustomPrompt="1"/>
          </p:nvPr>
        </p:nvSpPr>
        <p:spPr>
          <a:xfrm>
            <a:off x="455225" y="3139514"/>
            <a:ext cx="4753975" cy="660585"/>
          </a:xfrm>
        </p:spPr>
        <p:txBody>
          <a:bodyPr>
            <a:normAutofit/>
          </a:bodyPr>
          <a:lstStyle>
            <a:lvl1pPr marL="0" indent="0">
              <a:buClr>
                <a:schemeClr val="accent2"/>
              </a:buClr>
              <a:buFontTx/>
              <a:buNone/>
              <a:defRPr sz="4400" baseline="0">
                <a:solidFill>
                  <a:schemeClr val="accent1"/>
                </a:solidFill>
                <a:latin typeface="Arial Black" panose="020B0A04020102020204" pitchFamily="34" charset="0"/>
                <a:cs typeface="Arial"/>
              </a:defRPr>
            </a:lvl1pPr>
            <a:lvl2pPr marL="742950" indent="-285750">
              <a:buClr>
                <a:schemeClr val="accent2"/>
              </a:buClr>
              <a:buFont typeface="Wingdings" charset="2"/>
              <a:buChar char="§"/>
              <a:defRPr>
                <a:latin typeface="Arial"/>
                <a:cs typeface="Arial"/>
              </a:defRPr>
            </a:lvl2pPr>
            <a:lvl3pPr marL="1143000" indent="-228600">
              <a:buClr>
                <a:schemeClr val="accent2"/>
              </a:buClr>
              <a:buFont typeface="Wingdings" charset="2"/>
              <a:buChar char="§"/>
              <a:defRPr>
                <a:latin typeface="Arial"/>
                <a:cs typeface="Arial"/>
              </a:defRPr>
            </a:lvl3pPr>
            <a:lvl4pPr marL="1600200" indent="-228600">
              <a:buClr>
                <a:schemeClr val="accent2"/>
              </a:buClr>
              <a:buFont typeface="Wingdings" charset="2"/>
              <a:buChar char="§"/>
              <a:defRPr>
                <a:latin typeface="Arial"/>
                <a:cs typeface="Arial"/>
              </a:defRPr>
            </a:lvl4pPr>
            <a:lvl5pPr marL="2057400" indent="-228600">
              <a:buClr>
                <a:schemeClr val="accent2"/>
              </a:buClr>
              <a:buFont typeface="Wingdings" charset="2"/>
              <a:buChar char="§"/>
              <a:defRPr>
                <a:latin typeface="Arial"/>
                <a:cs typeface="Arial"/>
              </a:defRPr>
            </a:lvl5pPr>
          </a:lstStyle>
          <a:p>
            <a:pPr lvl="0"/>
            <a:r>
              <a:rPr lang="en-GB" dirty="0"/>
              <a:t>CLICK TO EDIT TITLE</a:t>
            </a:r>
          </a:p>
        </p:txBody>
      </p:sp>
      <p:sp>
        <p:nvSpPr>
          <p:cNvPr id="9" name="Picture Placeholder 3"/>
          <p:cNvSpPr>
            <a:spLocks noGrp="1"/>
          </p:cNvSpPr>
          <p:nvPr>
            <p:ph type="pic" sz="quarter" idx="12"/>
          </p:nvPr>
        </p:nvSpPr>
        <p:spPr>
          <a:xfrm>
            <a:off x="457200" y="498769"/>
            <a:ext cx="4752000" cy="2592000"/>
          </a:xfrm>
        </p:spPr>
        <p:txBody>
          <a:bodyPr/>
          <a:lstStyle>
            <a:lvl1pPr>
              <a:defRPr>
                <a:solidFill>
                  <a:srgbClr val="000000"/>
                </a:solidFill>
              </a:defRPr>
            </a:lvl1pPr>
          </a:lstStyle>
          <a:p>
            <a:r>
              <a:rPr lang="en-US" dirty="0"/>
              <a:t>Click icon to add picture</a:t>
            </a:r>
            <a:endParaRPr lang="en-GB" dirty="0"/>
          </a:p>
        </p:txBody>
      </p:sp>
      <p:sp>
        <p:nvSpPr>
          <p:cNvPr id="10" name="Picture Placeholder 3"/>
          <p:cNvSpPr>
            <a:spLocks noGrp="1"/>
          </p:cNvSpPr>
          <p:nvPr>
            <p:ph type="pic" sz="quarter" idx="13"/>
          </p:nvPr>
        </p:nvSpPr>
        <p:spPr>
          <a:xfrm>
            <a:off x="5380497" y="481338"/>
            <a:ext cx="3306303" cy="5183192"/>
          </a:xfrm>
        </p:spPr>
        <p:txBody>
          <a:bodyPr/>
          <a:lstStyle>
            <a:lvl1pPr>
              <a:defRPr>
                <a:solidFill>
                  <a:srgbClr val="000000"/>
                </a:solidFill>
              </a:defRPr>
            </a:lvl1pPr>
          </a:lstStyle>
          <a:p>
            <a:r>
              <a:rPr lang="en-US" dirty="0"/>
              <a:t>Click icon to add picture</a:t>
            </a:r>
            <a:endParaRPr lang="en-GB" dirty="0"/>
          </a:p>
        </p:txBody>
      </p:sp>
    </p:spTree>
    <p:extLst>
      <p:ext uri="{BB962C8B-B14F-4D97-AF65-F5344CB8AC3E}">
        <p14:creationId xmlns:p14="http://schemas.microsoft.com/office/powerpoint/2010/main" val="414064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520D09-B1AE-4B46-A1AF-59A780A56BA7}" type="datetimeFigureOut">
              <a:rPr lang="en-US" smtClean="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0C429-CF55-2246-B878-635912AC2B67}" type="slidenum">
              <a:rPr lang="en-US" smtClean="0"/>
              <a:t>‹#›</a:t>
            </a:fld>
            <a:endParaRPr lang="en-US" dirty="0"/>
          </a:p>
        </p:txBody>
      </p:sp>
      <p:sp>
        <p:nvSpPr>
          <p:cNvPr id="7" name="Rectangle 6"/>
          <p:cNvSpPr/>
          <p:nvPr userDrawn="1"/>
        </p:nvSpPr>
        <p:spPr>
          <a:xfrm>
            <a:off x="288000" y="288000"/>
            <a:ext cx="8568000" cy="6282000"/>
          </a:xfrm>
          <a:prstGeom prst="rect">
            <a:avLst/>
          </a:prstGeom>
          <a:noFill/>
          <a:ln w="72009"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ssex logo black U:BLE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8618" y="5877936"/>
            <a:ext cx="1478182" cy="540000"/>
          </a:xfrm>
          <a:prstGeom prst="rect">
            <a:avLst/>
          </a:prstGeom>
        </p:spPr>
      </p:pic>
    </p:spTree>
    <p:extLst>
      <p:ext uri="{BB962C8B-B14F-4D97-AF65-F5344CB8AC3E}">
        <p14:creationId xmlns:p14="http://schemas.microsoft.com/office/powerpoint/2010/main" val="146641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36EA6-6F1D-A848-9813-5EB3ED77BB10}" type="datetimeFigureOut">
              <a:rPr lang="en-US" smtClean="0"/>
              <a:t>10/18/2019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FD882-663F-AD4E-8FE9-9737BC96311A}" type="slidenum">
              <a:rPr lang="en-US" smtClean="0"/>
              <a:t>‹#›</a:t>
            </a:fld>
            <a:endParaRPr lang="en-US" dirty="0"/>
          </a:p>
        </p:txBody>
      </p:sp>
    </p:spTree>
    <p:extLst>
      <p:ext uri="{BB962C8B-B14F-4D97-AF65-F5344CB8AC3E}">
        <p14:creationId xmlns:p14="http://schemas.microsoft.com/office/powerpoint/2010/main" val="51506144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7" r:id="rId4"/>
    <p:sldLayoutId id="2147483650" r:id="rId5"/>
    <p:sldLayoutId id="2147483654" r:id="rId6"/>
    <p:sldLayoutId id="2147483655" r:id="rId7"/>
    <p:sldLayoutId id="2147483656" r:id="rId8"/>
    <p:sldLayoutId id="2147483658" r:id="rId9"/>
  </p:sldLayoutIdLst>
  <p:txStyles>
    <p:titleStyle>
      <a:lvl1pPr algn="ctr" defTabSz="457200" rtl="0" eaLnBrk="1" latinLnBrk="0" hangingPunct="1">
        <a:spcBef>
          <a:spcPct val="0"/>
        </a:spcBef>
        <a:buNone/>
        <a:defRPr sz="4400" b="0" i="0" u="none"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010" y="2417199"/>
            <a:ext cx="8100927" cy="861347"/>
          </a:xfrm>
        </p:spPr>
        <p:txBody>
          <a:bodyPr>
            <a:noAutofit/>
          </a:bodyPr>
          <a:lstStyle/>
          <a:p>
            <a:br>
              <a:rPr lang="en-GB" sz="3600" b="1" dirty="0"/>
            </a:br>
            <a:br>
              <a:rPr lang="en-GB" sz="3600" b="1" dirty="0"/>
            </a:br>
            <a:r>
              <a:rPr lang="en-GB" dirty="0"/>
              <a:t>The Essex Local Delivery Pilot’s Action Research:</a:t>
            </a:r>
            <a:br>
              <a:rPr lang="en-GB" dirty="0"/>
            </a:br>
            <a:r>
              <a:rPr lang="en-GB" dirty="0"/>
              <a:t>Share and learn</a:t>
            </a:r>
            <a:br>
              <a:rPr lang="en-GB" sz="3600" dirty="0"/>
            </a:br>
            <a:r>
              <a:rPr lang="en-GB" sz="3600" b="1" dirty="0"/>
              <a:t> </a:t>
            </a:r>
            <a:br>
              <a:rPr lang="en-GB" sz="3600" dirty="0"/>
            </a:br>
            <a:endParaRPr lang="en-US" sz="9000" dirty="0"/>
          </a:p>
        </p:txBody>
      </p:sp>
      <p:sp>
        <p:nvSpPr>
          <p:cNvPr id="3" name="Subtitle 2"/>
          <p:cNvSpPr>
            <a:spLocks noGrp="1"/>
          </p:cNvSpPr>
          <p:nvPr>
            <p:ph type="subTitle" idx="1"/>
          </p:nvPr>
        </p:nvSpPr>
        <p:spPr>
          <a:xfrm>
            <a:off x="598010" y="3881115"/>
            <a:ext cx="8312727" cy="2056547"/>
          </a:xfrm>
        </p:spPr>
        <p:txBody>
          <a:bodyPr>
            <a:noAutofit/>
          </a:bodyPr>
          <a:lstStyle/>
          <a:p>
            <a:pPr>
              <a:lnSpc>
                <a:spcPct val="114000"/>
              </a:lnSpc>
            </a:pPr>
            <a:r>
              <a:rPr lang="en-GB" sz="2800" dirty="0">
                <a:latin typeface="Arial" charset="0"/>
                <a:ea typeface="Arial" charset="0"/>
                <a:cs typeface="Arial" charset="0"/>
              </a:rPr>
              <a:t>Dr Valerie Gladwell, Dr Paul Freeman, and William Low</a:t>
            </a:r>
          </a:p>
          <a:p>
            <a:pPr>
              <a:lnSpc>
                <a:spcPct val="114000"/>
              </a:lnSpc>
            </a:pPr>
            <a:r>
              <a:rPr lang="en-GB" sz="2800" dirty="0">
                <a:latin typeface="Arial" charset="0"/>
                <a:ea typeface="Arial" charset="0"/>
                <a:cs typeface="Arial" charset="0"/>
              </a:rPr>
              <a:t>essexldpevaluation@essex.ac.uk</a:t>
            </a:r>
            <a:endParaRPr lang="en-GB" sz="2400" dirty="0">
              <a:latin typeface="Arial" charset="0"/>
              <a:ea typeface="Arial" charset="0"/>
              <a:cs typeface="Arial" charset="0"/>
            </a:endParaRPr>
          </a:p>
        </p:txBody>
      </p:sp>
    </p:spTree>
    <p:extLst>
      <p:ext uri="{BB962C8B-B14F-4D97-AF65-F5344CB8AC3E}">
        <p14:creationId xmlns:p14="http://schemas.microsoft.com/office/powerpoint/2010/main" val="640380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p:txBody>
          <a:bodyPr>
            <a:normAutofit fontScale="85000" lnSpcReduction="10000"/>
          </a:bodyPr>
          <a:lstStyle/>
          <a:p>
            <a:pPr algn="ctr"/>
            <a:r>
              <a:rPr lang="en-GB" dirty="0">
                <a:solidFill>
                  <a:schemeClr val="tx2"/>
                </a:solidFill>
              </a:rPr>
              <a:t>Process and success factors</a:t>
            </a:r>
          </a:p>
        </p:txBody>
      </p:sp>
      <p:grpSp>
        <p:nvGrpSpPr>
          <p:cNvPr id="2" name="Group 1"/>
          <p:cNvGrpSpPr/>
          <p:nvPr/>
        </p:nvGrpSpPr>
        <p:grpSpPr>
          <a:xfrm>
            <a:off x="635170" y="1948622"/>
            <a:ext cx="8237713" cy="3992366"/>
            <a:chOff x="526474" y="1345680"/>
            <a:chExt cx="8237713" cy="3992366"/>
          </a:xfrm>
        </p:grpSpPr>
        <p:sp>
          <p:nvSpPr>
            <p:cNvPr id="10" name="Freeform 9"/>
            <p:cNvSpPr/>
            <p:nvPr/>
          </p:nvSpPr>
          <p:spPr bwMode="auto">
            <a:xfrm>
              <a:off x="3364674" y="2703622"/>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Partnerships</a:t>
              </a:r>
            </a:p>
          </p:txBody>
        </p:sp>
        <p:sp>
          <p:nvSpPr>
            <p:cNvPr id="9" name="Freeform 8"/>
            <p:cNvSpPr/>
            <p:nvPr/>
          </p:nvSpPr>
          <p:spPr bwMode="auto">
            <a:xfrm>
              <a:off x="3258787" y="1345680"/>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Systems thinking</a:t>
              </a:r>
            </a:p>
          </p:txBody>
        </p:sp>
        <p:sp>
          <p:nvSpPr>
            <p:cNvPr id="16" name="Freeform 15"/>
            <p:cNvSpPr/>
            <p:nvPr/>
          </p:nvSpPr>
          <p:spPr bwMode="auto">
            <a:xfrm>
              <a:off x="5991100" y="1374568"/>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Content and delivery</a:t>
              </a:r>
            </a:p>
          </p:txBody>
        </p:sp>
        <p:sp>
          <p:nvSpPr>
            <p:cNvPr id="17" name="Freeform 16"/>
            <p:cNvSpPr/>
            <p:nvPr/>
          </p:nvSpPr>
          <p:spPr bwMode="auto">
            <a:xfrm>
              <a:off x="526474" y="1374568"/>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Community insight and engagement</a:t>
              </a:r>
            </a:p>
          </p:txBody>
        </p:sp>
        <p:sp>
          <p:nvSpPr>
            <p:cNvPr id="18" name="Freeform 17"/>
            <p:cNvSpPr/>
            <p:nvPr/>
          </p:nvSpPr>
          <p:spPr bwMode="auto">
            <a:xfrm>
              <a:off x="526474" y="2703622"/>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Academic insight</a:t>
              </a:r>
            </a:p>
          </p:txBody>
        </p:sp>
        <p:sp>
          <p:nvSpPr>
            <p:cNvPr id="19" name="Freeform 18"/>
            <p:cNvSpPr/>
            <p:nvPr/>
          </p:nvSpPr>
          <p:spPr bwMode="auto">
            <a:xfrm>
              <a:off x="6137761" y="4214744"/>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Capacity building</a:t>
              </a:r>
            </a:p>
          </p:txBody>
        </p:sp>
        <p:sp>
          <p:nvSpPr>
            <p:cNvPr id="20" name="Freeform 19"/>
            <p:cNvSpPr/>
            <p:nvPr/>
          </p:nvSpPr>
          <p:spPr bwMode="auto">
            <a:xfrm>
              <a:off x="3375075" y="4220776"/>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Resources and sustainability</a:t>
              </a:r>
            </a:p>
          </p:txBody>
        </p:sp>
      </p:grpSp>
      <p:sp>
        <p:nvSpPr>
          <p:cNvPr id="12" name="Freeform 8">
            <a:extLst>
              <a:ext uri="{FF2B5EF4-FFF2-40B4-BE49-F238E27FC236}">
                <a16:creationId xmlns:a16="http://schemas.microsoft.com/office/drawing/2014/main" id="{6EA4EF23-23D9-46D2-BA8F-EDA266B7D16D}"/>
              </a:ext>
            </a:extLst>
          </p:cNvPr>
          <p:cNvSpPr/>
          <p:nvPr/>
        </p:nvSpPr>
        <p:spPr bwMode="auto">
          <a:xfrm>
            <a:off x="6156641" y="3327886"/>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Leadership</a:t>
            </a:r>
          </a:p>
        </p:txBody>
      </p:sp>
      <p:sp>
        <p:nvSpPr>
          <p:cNvPr id="13" name="Freeform 19">
            <a:extLst>
              <a:ext uri="{FF2B5EF4-FFF2-40B4-BE49-F238E27FC236}">
                <a16:creationId xmlns:a16="http://schemas.microsoft.com/office/drawing/2014/main" id="{4EFB830D-39FB-4C3C-9495-21B90543D4E2}"/>
              </a:ext>
            </a:extLst>
          </p:cNvPr>
          <p:cNvSpPr/>
          <p:nvPr/>
        </p:nvSpPr>
        <p:spPr bwMode="auto">
          <a:xfrm>
            <a:off x="635170" y="4823718"/>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Fit with context</a:t>
            </a:r>
          </a:p>
        </p:txBody>
      </p:sp>
    </p:spTree>
    <p:extLst>
      <p:ext uri="{BB962C8B-B14F-4D97-AF65-F5344CB8AC3E}">
        <p14:creationId xmlns:p14="http://schemas.microsoft.com/office/powerpoint/2010/main" val="122406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2045"/>
            <a:ext cx="8229600" cy="5147035"/>
          </a:xfrm>
        </p:spPr>
        <p:txBody>
          <a:bodyPr>
            <a:normAutofit/>
          </a:bodyPr>
          <a:lstStyle/>
          <a:p>
            <a:pPr marL="0" indent="0">
              <a:buNone/>
            </a:pPr>
            <a:r>
              <a:rPr lang="en-GB" dirty="0"/>
              <a:t>The majority of interventions expressed an interest in scaling up </a:t>
            </a:r>
          </a:p>
          <a:p>
            <a:pPr marL="0" indent="0">
              <a:buNone/>
            </a:pPr>
            <a:endParaRPr lang="en-GB" dirty="0"/>
          </a:p>
          <a:p>
            <a:pPr marL="457200" lvl="1" indent="0">
              <a:buNone/>
            </a:pPr>
            <a:r>
              <a:rPr lang="en-GB" dirty="0"/>
              <a:t>increasing number of participants in current work and/or replication -intervention in another location and/or to a new audience)</a:t>
            </a:r>
          </a:p>
          <a:p>
            <a:pPr marL="457200" lvl="1" indent="0">
              <a:buNone/>
            </a:pPr>
            <a:endParaRPr lang="en-GB" sz="2400" dirty="0">
              <a:solidFill>
                <a:sysClr val="windowText" lastClr="000000"/>
              </a:solidFill>
              <a:latin typeface="Calibri"/>
            </a:endParaRPr>
          </a:p>
          <a:p>
            <a:pPr marL="457200" lvl="1" indent="0">
              <a:buNone/>
            </a:pPr>
            <a:r>
              <a:rPr lang="en-GB" sz="4000" b="1" dirty="0">
                <a:solidFill>
                  <a:schemeClr val="tx2"/>
                </a:solidFill>
                <a:latin typeface="Calibri"/>
              </a:rPr>
              <a:t>But do projects currently have capability?</a:t>
            </a:r>
          </a:p>
          <a:p>
            <a:pPr>
              <a:lnSpc>
                <a:spcPct val="120000"/>
              </a:lnSpc>
              <a:spcBef>
                <a:spcPts val="0"/>
              </a:spcBef>
            </a:pPr>
            <a:endParaRPr lang="en-GB" dirty="0"/>
          </a:p>
        </p:txBody>
      </p:sp>
      <p:sp>
        <p:nvSpPr>
          <p:cNvPr id="3" name="Content Placeholder 2"/>
          <p:cNvSpPr>
            <a:spLocks noGrp="1"/>
          </p:cNvSpPr>
          <p:nvPr>
            <p:ph idx="11"/>
          </p:nvPr>
        </p:nvSpPr>
        <p:spPr>
          <a:xfrm>
            <a:off x="344384" y="295376"/>
            <a:ext cx="8455232" cy="1039752"/>
          </a:xfrm>
        </p:spPr>
        <p:txBody>
          <a:bodyPr>
            <a:normAutofit/>
          </a:bodyPr>
          <a:lstStyle/>
          <a:p>
            <a:r>
              <a:rPr lang="en-GB" dirty="0">
                <a:solidFill>
                  <a:schemeClr val="tx2"/>
                </a:solidFill>
              </a:rPr>
              <a:t>What about Scaling up?</a:t>
            </a:r>
            <a:endParaRPr lang="en-GB" sz="3500" dirty="0">
              <a:solidFill>
                <a:schemeClr val="tx2"/>
              </a:solidFill>
            </a:endParaRPr>
          </a:p>
        </p:txBody>
      </p:sp>
    </p:spTree>
    <p:extLst>
      <p:ext uri="{BB962C8B-B14F-4D97-AF65-F5344CB8AC3E}">
        <p14:creationId xmlns:p14="http://schemas.microsoft.com/office/powerpoint/2010/main" val="43128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2045"/>
            <a:ext cx="8229600" cy="5147035"/>
          </a:xfrm>
        </p:spPr>
        <p:txBody>
          <a:bodyPr>
            <a:normAutofit/>
          </a:bodyPr>
          <a:lstStyle/>
          <a:p>
            <a:r>
              <a:rPr lang="en-GB" dirty="0"/>
              <a:t>Fit the needs of the target of audience and local context(s)</a:t>
            </a:r>
          </a:p>
          <a:p>
            <a:r>
              <a:rPr lang="en-GB" dirty="0"/>
              <a:t>Co-design </a:t>
            </a:r>
          </a:p>
          <a:p>
            <a:r>
              <a:rPr lang="en-GB" dirty="0"/>
              <a:t>Adopt a systems thinking approach</a:t>
            </a:r>
          </a:p>
          <a:p>
            <a:r>
              <a:rPr lang="en-GB" dirty="0"/>
              <a:t>Multi-level collaboration</a:t>
            </a:r>
          </a:p>
          <a:p>
            <a:r>
              <a:rPr lang="en-GB" dirty="0"/>
              <a:t>Use of insight and contemporary academic evidence/theory</a:t>
            </a:r>
          </a:p>
          <a:p>
            <a:r>
              <a:rPr lang="en-GB" dirty="0"/>
              <a:t>Proof of concept (you know why it works!)</a:t>
            </a:r>
          </a:p>
          <a:p>
            <a:pPr>
              <a:lnSpc>
                <a:spcPct val="120000"/>
              </a:lnSpc>
              <a:spcBef>
                <a:spcPts val="0"/>
              </a:spcBef>
              <a:defRPr/>
            </a:pPr>
            <a:endParaRPr lang="en-GB" sz="2400" dirty="0">
              <a:solidFill>
                <a:sysClr val="windowText" lastClr="000000"/>
              </a:solidFill>
              <a:latin typeface="Calibri"/>
            </a:endParaRPr>
          </a:p>
          <a:p>
            <a:pPr>
              <a:lnSpc>
                <a:spcPct val="120000"/>
              </a:lnSpc>
              <a:spcBef>
                <a:spcPts val="0"/>
              </a:spcBef>
            </a:pPr>
            <a:endParaRPr lang="en-GB" dirty="0"/>
          </a:p>
        </p:txBody>
      </p:sp>
      <p:sp>
        <p:nvSpPr>
          <p:cNvPr id="3" name="Content Placeholder 2"/>
          <p:cNvSpPr>
            <a:spLocks noGrp="1"/>
          </p:cNvSpPr>
          <p:nvPr>
            <p:ph idx="11"/>
          </p:nvPr>
        </p:nvSpPr>
        <p:spPr>
          <a:xfrm>
            <a:off x="344384" y="295376"/>
            <a:ext cx="8455232" cy="1039752"/>
          </a:xfrm>
        </p:spPr>
        <p:txBody>
          <a:bodyPr>
            <a:normAutofit fontScale="85000" lnSpcReduction="20000"/>
          </a:bodyPr>
          <a:lstStyle/>
          <a:p>
            <a:r>
              <a:rPr lang="en-GB" dirty="0">
                <a:solidFill>
                  <a:schemeClr val="tx2"/>
                </a:solidFill>
              </a:rPr>
              <a:t>Scale up: Key aspects to consider</a:t>
            </a:r>
            <a:endParaRPr lang="en-GB" sz="3500" dirty="0">
              <a:solidFill>
                <a:schemeClr val="tx2"/>
              </a:solidFill>
            </a:endParaRPr>
          </a:p>
        </p:txBody>
      </p:sp>
    </p:spTree>
    <p:extLst>
      <p:ext uri="{BB962C8B-B14F-4D97-AF65-F5344CB8AC3E}">
        <p14:creationId xmlns:p14="http://schemas.microsoft.com/office/powerpoint/2010/main" val="392508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p:txBody>
          <a:bodyPr>
            <a:normAutofit/>
          </a:bodyPr>
          <a:lstStyle/>
          <a:p>
            <a:pPr algn="ctr"/>
            <a:r>
              <a:rPr lang="en-GB" dirty="0">
                <a:solidFill>
                  <a:schemeClr val="tx2"/>
                </a:solidFill>
              </a:rPr>
              <a:t>Scaling up:  </a:t>
            </a:r>
            <a:r>
              <a:rPr lang="en-GB" sz="3200" dirty="0">
                <a:solidFill>
                  <a:schemeClr val="tx2"/>
                </a:solidFill>
              </a:rPr>
              <a:t>(Reis et al., 2016)</a:t>
            </a:r>
          </a:p>
        </p:txBody>
      </p:sp>
      <p:sp>
        <p:nvSpPr>
          <p:cNvPr id="10" name="Freeform 9"/>
          <p:cNvSpPr/>
          <p:nvPr/>
        </p:nvSpPr>
        <p:spPr bwMode="auto">
          <a:xfrm>
            <a:off x="526474" y="1374568"/>
            <a:ext cx="2626426" cy="812451"/>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latin typeface="Arial" panose="020B0604020202020204" pitchFamily="34" charset="0"/>
                <a:cs typeface="Arial" panose="020B0604020202020204" pitchFamily="34" charset="0"/>
              </a:rPr>
              <a:t>Reach</a:t>
            </a:r>
          </a:p>
        </p:txBody>
      </p:sp>
      <p:sp>
        <p:nvSpPr>
          <p:cNvPr id="9" name="Freeform 8"/>
          <p:cNvSpPr/>
          <p:nvPr/>
        </p:nvSpPr>
        <p:spPr bwMode="auto">
          <a:xfrm>
            <a:off x="3258786" y="1374569"/>
            <a:ext cx="5428013" cy="82381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latin typeface="Arial" panose="020B0604020202020204" pitchFamily="34" charset="0"/>
                <a:cs typeface="Arial" panose="020B0604020202020204" pitchFamily="34" charset="0"/>
              </a:rPr>
              <a:t>Does intervention reach target population (v others)?</a:t>
            </a:r>
          </a:p>
        </p:txBody>
      </p:sp>
      <p:sp>
        <p:nvSpPr>
          <p:cNvPr id="15" name="Freeform 14"/>
          <p:cNvSpPr/>
          <p:nvPr/>
        </p:nvSpPr>
        <p:spPr bwMode="auto">
          <a:xfrm>
            <a:off x="526475" y="2339419"/>
            <a:ext cx="2626426" cy="812451"/>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latin typeface="Arial" panose="020B0604020202020204" pitchFamily="34" charset="0"/>
                <a:cs typeface="Arial" panose="020B0604020202020204" pitchFamily="34" charset="0"/>
              </a:rPr>
              <a:t>Effectiveness</a:t>
            </a:r>
          </a:p>
        </p:txBody>
      </p:sp>
      <p:sp>
        <p:nvSpPr>
          <p:cNvPr id="21" name="Freeform 20"/>
          <p:cNvSpPr/>
          <p:nvPr/>
        </p:nvSpPr>
        <p:spPr bwMode="auto">
          <a:xfrm>
            <a:off x="3258787" y="2339420"/>
            <a:ext cx="5428013" cy="82381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latin typeface="Arial" panose="020B0604020202020204" pitchFamily="34" charset="0"/>
                <a:cs typeface="Arial" panose="020B0604020202020204" pitchFamily="34" charset="0"/>
              </a:rPr>
              <a:t>Does intervention ↑ physical activity?</a:t>
            </a:r>
          </a:p>
        </p:txBody>
      </p:sp>
      <p:sp>
        <p:nvSpPr>
          <p:cNvPr id="22" name="Freeform 21"/>
          <p:cNvSpPr/>
          <p:nvPr/>
        </p:nvSpPr>
        <p:spPr bwMode="auto">
          <a:xfrm>
            <a:off x="526475" y="3337951"/>
            <a:ext cx="2626426" cy="812451"/>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latin typeface="Arial" panose="020B0604020202020204" pitchFamily="34" charset="0"/>
                <a:cs typeface="Arial" panose="020B0604020202020204" pitchFamily="34" charset="0"/>
              </a:rPr>
              <a:t>Adoption</a:t>
            </a:r>
          </a:p>
        </p:txBody>
      </p:sp>
      <p:sp>
        <p:nvSpPr>
          <p:cNvPr id="23" name="Freeform 22"/>
          <p:cNvSpPr/>
          <p:nvPr/>
        </p:nvSpPr>
        <p:spPr bwMode="auto">
          <a:xfrm>
            <a:off x="3258787" y="3337952"/>
            <a:ext cx="5428013" cy="82381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latin typeface="Arial" panose="020B0604020202020204" pitchFamily="34" charset="0"/>
                <a:cs typeface="Arial" panose="020B0604020202020204" pitchFamily="34" charset="0"/>
              </a:rPr>
              <a:t>% and representativeness of organisations that will adopt program</a:t>
            </a:r>
          </a:p>
        </p:txBody>
      </p:sp>
      <p:sp>
        <p:nvSpPr>
          <p:cNvPr id="24" name="Freeform 23"/>
          <p:cNvSpPr/>
          <p:nvPr/>
        </p:nvSpPr>
        <p:spPr bwMode="auto">
          <a:xfrm>
            <a:off x="526474" y="4358498"/>
            <a:ext cx="2626426" cy="812451"/>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latin typeface="Arial" panose="020B0604020202020204" pitchFamily="34" charset="0"/>
                <a:cs typeface="Arial" panose="020B0604020202020204" pitchFamily="34" charset="0"/>
              </a:rPr>
              <a:t>Implementation</a:t>
            </a:r>
          </a:p>
        </p:txBody>
      </p:sp>
      <p:sp>
        <p:nvSpPr>
          <p:cNvPr id="25" name="Freeform 24"/>
          <p:cNvSpPr/>
          <p:nvPr/>
        </p:nvSpPr>
        <p:spPr bwMode="auto">
          <a:xfrm>
            <a:off x="3258786" y="4358499"/>
            <a:ext cx="5428013" cy="82381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latin typeface="Arial" panose="020B0604020202020204" pitchFamily="34" charset="0"/>
                <a:cs typeface="Arial" panose="020B0604020202020204" pitchFamily="34" charset="0"/>
              </a:rPr>
              <a:t>Quality and consistency of delivery across settings</a:t>
            </a:r>
          </a:p>
        </p:txBody>
      </p:sp>
      <p:sp>
        <p:nvSpPr>
          <p:cNvPr id="26" name="Freeform 25"/>
          <p:cNvSpPr/>
          <p:nvPr/>
        </p:nvSpPr>
        <p:spPr bwMode="auto">
          <a:xfrm>
            <a:off x="526475" y="5368390"/>
            <a:ext cx="2626426" cy="812451"/>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latin typeface="Arial" panose="020B0604020202020204" pitchFamily="34" charset="0"/>
                <a:cs typeface="Arial" panose="020B0604020202020204" pitchFamily="34" charset="0"/>
              </a:rPr>
              <a:t>Maintenance</a:t>
            </a:r>
          </a:p>
        </p:txBody>
      </p:sp>
      <p:sp>
        <p:nvSpPr>
          <p:cNvPr id="27" name="Freeform 26"/>
          <p:cNvSpPr/>
          <p:nvPr/>
        </p:nvSpPr>
        <p:spPr bwMode="auto">
          <a:xfrm>
            <a:off x="3258787" y="5368391"/>
            <a:ext cx="5428013" cy="82381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latin typeface="Arial" panose="020B0604020202020204" pitchFamily="34" charset="0"/>
                <a:cs typeface="Arial" panose="020B0604020202020204" pitchFamily="34" charset="0"/>
              </a:rPr>
              <a:t>Are activities maintained longer-term.</a:t>
            </a:r>
          </a:p>
        </p:txBody>
      </p:sp>
    </p:spTree>
    <p:extLst>
      <p:ext uri="{BB962C8B-B14F-4D97-AF65-F5344CB8AC3E}">
        <p14:creationId xmlns:p14="http://schemas.microsoft.com/office/powerpoint/2010/main" val="150681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384" y="1112031"/>
            <a:ext cx="8229600" cy="5546520"/>
          </a:xfrm>
        </p:spPr>
        <p:txBody>
          <a:bodyPr>
            <a:normAutofit fontScale="25000" lnSpcReduction="20000"/>
          </a:bodyPr>
          <a:lstStyle/>
          <a:p>
            <a:pPr marL="0" indent="0">
              <a:buNone/>
            </a:pPr>
            <a:r>
              <a:rPr lang="en-GB" sz="11200" dirty="0">
                <a:solidFill>
                  <a:srgbClr val="00B0F0"/>
                </a:solidFill>
                <a:latin typeface="Arial" panose="020B0604020202020204" pitchFamily="34" charset="0"/>
                <a:cs typeface="Arial" panose="020B0604020202020204" pitchFamily="34" charset="0"/>
              </a:rPr>
              <a:t>1: Integrate community and academic insight</a:t>
            </a:r>
          </a:p>
          <a:p>
            <a:pPr lvl="1"/>
            <a:r>
              <a:rPr lang="en-GB" sz="7200" dirty="0">
                <a:latin typeface="Arial" panose="020B0604020202020204" pitchFamily="34" charset="0"/>
                <a:cs typeface="Arial" panose="020B0604020202020204" pitchFamily="34" charset="0"/>
              </a:rPr>
              <a:t>Integrate insight in design and implementation</a:t>
            </a:r>
          </a:p>
          <a:p>
            <a:pPr lvl="1"/>
            <a:endParaRPr lang="en-GB" sz="6400" dirty="0">
              <a:latin typeface="Arial" panose="020B0604020202020204" pitchFamily="34" charset="0"/>
              <a:cs typeface="Arial" panose="020B0604020202020204" pitchFamily="34" charset="0"/>
            </a:endParaRPr>
          </a:p>
          <a:p>
            <a:pPr marL="0" indent="0">
              <a:buNone/>
            </a:pPr>
            <a:r>
              <a:rPr lang="en-GB" sz="11200" dirty="0">
                <a:solidFill>
                  <a:srgbClr val="00B0F0"/>
                </a:solidFill>
                <a:latin typeface="Arial" panose="020B0604020202020204" pitchFamily="34" charset="0"/>
                <a:cs typeface="Arial" panose="020B0604020202020204" pitchFamily="34" charset="0"/>
              </a:rPr>
              <a:t>2: Systems thinking and partnership working</a:t>
            </a:r>
          </a:p>
          <a:p>
            <a:pPr lvl="1"/>
            <a:r>
              <a:rPr lang="en-GB" sz="7200" dirty="0">
                <a:latin typeface="Arial" panose="020B0604020202020204" pitchFamily="34" charset="0"/>
                <a:cs typeface="Arial" panose="020B0604020202020204" pitchFamily="34" charset="0"/>
              </a:rPr>
              <a:t>Ensure an appropriate and sustainable system to support PA behaviour</a:t>
            </a:r>
          </a:p>
          <a:p>
            <a:pPr lvl="1"/>
            <a:r>
              <a:rPr lang="en-GB" sz="7200" dirty="0">
                <a:latin typeface="Arial" panose="020B0604020202020204" pitchFamily="34" charset="0"/>
                <a:cs typeface="Arial" panose="020B0604020202020204" pitchFamily="34" charset="0"/>
              </a:rPr>
              <a:t>Interventions stronger supported by the system and not restrained</a:t>
            </a:r>
          </a:p>
          <a:p>
            <a:pPr marL="457200" lvl="1" indent="0">
              <a:buNone/>
            </a:pPr>
            <a:endParaRPr lang="en-GB" sz="5600" dirty="0">
              <a:latin typeface="Arial" panose="020B0604020202020204" pitchFamily="34" charset="0"/>
              <a:cs typeface="Arial" panose="020B0604020202020204" pitchFamily="34" charset="0"/>
            </a:endParaRPr>
          </a:p>
          <a:p>
            <a:pPr marL="0" indent="0">
              <a:buNone/>
            </a:pPr>
            <a:r>
              <a:rPr lang="en-GB" sz="11200" dirty="0">
                <a:solidFill>
                  <a:srgbClr val="00B0F0"/>
                </a:solidFill>
                <a:latin typeface="Arial" panose="020B0604020202020204" pitchFamily="34" charset="0"/>
                <a:cs typeface="Arial" panose="020B0604020202020204" pitchFamily="34" charset="0"/>
              </a:rPr>
              <a:t>3: Build capacity to scale/replicate</a:t>
            </a:r>
          </a:p>
          <a:p>
            <a:pPr lvl="1"/>
            <a:r>
              <a:rPr lang="en-GB" sz="7200" dirty="0">
                <a:latin typeface="Arial" panose="020B0604020202020204" pitchFamily="34" charset="0"/>
                <a:cs typeface="Arial" panose="020B0604020202020204" pitchFamily="34" charset="0"/>
              </a:rPr>
              <a:t>Invest time and resources in workforce, interventions, communities, systems </a:t>
            </a:r>
          </a:p>
          <a:p>
            <a:pPr lvl="1"/>
            <a:r>
              <a:rPr lang="en-GB" sz="7200" dirty="0">
                <a:latin typeface="Arial" panose="020B0604020202020204" pitchFamily="34" charset="0"/>
                <a:cs typeface="Arial" panose="020B0604020202020204" pitchFamily="34" charset="0"/>
              </a:rPr>
              <a:t>maximise the reach, impact and sustainability of existing PA interventions.</a:t>
            </a:r>
          </a:p>
          <a:p>
            <a:pPr marL="0" indent="0">
              <a:buNone/>
            </a:pPr>
            <a:endParaRPr lang="en-GB" sz="7200" dirty="0">
              <a:latin typeface="Arial" panose="020B0604020202020204" pitchFamily="34" charset="0"/>
              <a:cs typeface="Arial" panose="020B0604020202020204" pitchFamily="34" charset="0"/>
            </a:endParaRPr>
          </a:p>
          <a:p>
            <a:pPr marL="0" indent="0">
              <a:buNone/>
            </a:pPr>
            <a:r>
              <a:rPr lang="en-GB" sz="11200" dirty="0">
                <a:solidFill>
                  <a:srgbClr val="00B0F0"/>
                </a:solidFill>
                <a:latin typeface="Arial" panose="020B0604020202020204" pitchFamily="34" charset="0"/>
                <a:cs typeface="Arial" panose="020B0604020202020204" pitchFamily="34" charset="0"/>
              </a:rPr>
              <a:t>4: Capture high quality evidence</a:t>
            </a:r>
          </a:p>
          <a:p>
            <a:pPr lvl="1"/>
            <a:r>
              <a:rPr lang="en-GB" sz="7200" dirty="0">
                <a:latin typeface="Arial" panose="020B0604020202020204" pitchFamily="34" charset="0"/>
                <a:cs typeface="Arial" panose="020B0604020202020204" pitchFamily="34" charset="0"/>
              </a:rPr>
              <a:t>A systematic and robust evaluation -high quality evidence of the effectiveness</a:t>
            </a:r>
          </a:p>
          <a:p>
            <a:pPr lvl="1"/>
            <a:r>
              <a:rPr lang="en-GB" sz="7200" dirty="0">
                <a:latin typeface="Arial" panose="020B0604020202020204" pitchFamily="34" charset="0"/>
                <a:cs typeface="Arial" panose="020B0604020202020204" pitchFamily="34" charset="0"/>
              </a:rPr>
              <a:t>Help learn what works, for whom, and in what circumstances</a:t>
            </a:r>
          </a:p>
          <a:p>
            <a:pPr>
              <a:lnSpc>
                <a:spcPct val="120000"/>
              </a:lnSpc>
              <a:spcBef>
                <a:spcPts val="0"/>
              </a:spcBef>
              <a:defRPr/>
            </a:pPr>
            <a:endParaRPr lang="en-GB" sz="2400" dirty="0">
              <a:solidFill>
                <a:sysClr val="windowText" lastClr="000000"/>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1"/>
          </p:nvPr>
        </p:nvSpPr>
        <p:spPr>
          <a:xfrm>
            <a:off x="344384" y="295376"/>
            <a:ext cx="8455232" cy="1039752"/>
          </a:xfrm>
        </p:spPr>
        <p:txBody>
          <a:bodyPr>
            <a:normAutofit/>
          </a:bodyPr>
          <a:lstStyle/>
          <a:p>
            <a:r>
              <a:rPr lang="en-GB" dirty="0">
                <a:solidFill>
                  <a:schemeClr val="tx2"/>
                </a:solidFill>
              </a:rPr>
              <a:t>Recommendations for LDP</a:t>
            </a:r>
            <a:endParaRPr lang="en-GB" sz="3500" dirty="0">
              <a:solidFill>
                <a:schemeClr val="tx2"/>
              </a:solidFill>
            </a:endParaRPr>
          </a:p>
        </p:txBody>
      </p:sp>
    </p:spTree>
    <p:extLst>
      <p:ext uri="{BB962C8B-B14F-4D97-AF65-F5344CB8AC3E}">
        <p14:creationId xmlns:p14="http://schemas.microsoft.com/office/powerpoint/2010/main" val="225988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p:txBody>
          <a:bodyPr>
            <a:normAutofit/>
          </a:bodyPr>
          <a:lstStyle/>
          <a:p>
            <a:pPr algn="ctr"/>
            <a:r>
              <a:rPr lang="en-GB" dirty="0">
                <a:solidFill>
                  <a:schemeClr val="tx2"/>
                </a:solidFill>
              </a:rPr>
              <a:t>Summary: top tips</a:t>
            </a:r>
          </a:p>
        </p:txBody>
      </p:sp>
      <p:grpSp>
        <p:nvGrpSpPr>
          <p:cNvPr id="2" name="Group 1"/>
          <p:cNvGrpSpPr/>
          <p:nvPr/>
        </p:nvGrpSpPr>
        <p:grpSpPr>
          <a:xfrm>
            <a:off x="643943" y="1350371"/>
            <a:ext cx="8141101" cy="3727867"/>
            <a:chOff x="526474" y="1374568"/>
            <a:chExt cx="8141101" cy="3727867"/>
          </a:xfrm>
        </p:grpSpPr>
        <p:sp>
          <p:nvSpPr>
            <p:cNvPr id="10" name="Freeform 9"/>
            <p:cNvSpPr/>
            <p:nvPr/>
          </p:nvSpPr>
          <p:spPr bwMode="auto">
            <a:xfrm>
              <a:off x="526474" y="1374568"/>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Academic insight: theory</a:t>
              </a:r>
            </a:p>
          </p:txBody>
        </p:sp>
        <p:sp>
          <p:nvSpPr>
            <p:cNvPr id="9" name="Freeform 8"/>
            <p:cNvSpPr/>
            <p:nvPr/>
          </p:nvSpPr>
          <p:spPr bwMode="auto">
            <a:xfrm>
              <a:off x="3258787" y="1385927"/>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Content and delivery</a:t>
              </a:r>
            </a:p>
          </p:txBody>
        </p:sp>
        <p:sp>
          <p:nvSpPr>
            <p:cNvPr id="16" name="Freeform 15"/>
            <p:cNvSpPr/>
            <p:nvPr/>
          </p:nvSpPr>
          <p:spPr bwMode="auto">
            <a:xfrm>
              <a:off x="5991100" y="1374568"/>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Systems thinking</a:t>
              </a:r>
            </a:p>
          </p:txBody>
        </p:sp>
        <p:sp>
          <p:nvSpPr>
            <p:cNvPr id="17" name="Freeform 16"/>
            <p:cNvSpPr/>
            <p:nvPr/>
          </p:nvSpPr>
          <p:spPr bwMode="auto">
            <a:xfrm>
              <a:off x="3258787" y="2653643"/>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Leadership</a:t>
              </a:r>
            </a:p>
          </p:txBody>
        </p:sp>
        <p:sp>
          <p:nvSpPr>
            <p:cNvPr id="18" name="Freeform 17"/>
            <p:cNvSpPr/>
            <p:nvPr/>
          </p:nvSpPr>
          <p:spPr bwMode="auto">
            <a:xfrm>
              <a:off x="6041149" y="2653643"/>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Partnerships</a:t>
              </a:r>
            </a:p>
          </p:txBody>
        </p:sp>
        <p:sp>
          <p:nvSpPr>
            <p:cNvPr id="19" name="Freeform 18"/>
            <p:cNvSpPr/>
            <p:nvPr/>
          </p:nvSpPr>
          <p:spPr bwMode="auto">
            <a:xfrm>
              <a:off x="5991100" y="3985165"/>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Capacity building</a:t>
              </a:r>
            </a:p>
          </p:txBody>
        </p:sp>
        <p:sp>
          <p:nvSpPr>
            <p:cNvPr id="20" name="Freeform 19"/>
            <p:cNvSpPr/>
            <p:nvPr/>
          </p:nvSpPr>
          <p:spPr bwMode="auto">
            <a:xfrm>
              <a:off x="3307882" y="3979777"/>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Resources and sustainability</a:t>
              </a:r>
            </a:p>
          </p:txBody>
        </p:sp>
      </p:grpSp>
      <p:sp>
        <p:nvSpPr>
          <p:cNvPr id="12" name="Freeform 16">
            <a:extLst>
              <a:ext uri="{FF2B5EF4-FFF2-40B4-BE49-F238E27FC236}">
                <a16:creationId xmlns:a16="http://schemas.microsoft.com/office/drawing/2014/main" id="{0B82D808-7D05-4E60-8A01-7F2359523EFD}"/>
              </a:ext>
            </a:extLst>
          </p:cNvPr>
          <p:cNvSpPr/>
          <p:nvPr/>
        </p:nvSpPr>
        <p:spPr bwMode="auto">
          <a:xfrm>
            <a:off x="3482143" y="5240043"/>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Monitoring and evaluation</a:t>
            </a:r>
          </a:p>
        </p:txBody>
      </p:sp>
      <p:sp>
        <p:nvSpPr>
          <p:cNvPr id="13" name="Freeform 16">
            <a:extLst>
              <a:ext uri="{FF2B5EF4-FFF2-40B4-BE49-F238E27FC236}">
                <a16:creationId xmlns:a16="http://schemas.microsoft.com/office/drawing/2014/main" id="{424641F0-ECF4-4FF5-834A-12D7A570FD04}"/>
              </a:ext>
            </a:extLst>
          </p:cNvPr>
          <p:cNvSpPr/>
          <p:nvPr/>
        </p:nvSpPr>
        <p:spPr bwMode="auto">
          <a:xfrm>
            <a:off x="643943" y="3960968"/>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Fit with context</a:t>
            </a:r>
          </a:p>
        </p:txBody>
      </p:sp>
      <p:sp>
        <p:nvSpPr>
          <p:cNvPr id="14" name="Freeform 16">
            <a:extLst>
              <a:ext uri="{FF2B5EF4-FFF2-40B4-BE49-F238E27FC236}">
                <a16:creationId xmlns:a16="http://schemas.microsoft.com/office/drawing/2014/main" id="{F0F64CD2-2472-4990-BB03-0D459EF2C0BF}"/>
              </a:ext>
            </a:extLst>
          </p:cNvPr>
          <p:cNvSpPr/>
          <p:nvPr/>
        </p:nvSpPr>
        <p:spPr bwMode="auto">
          <a:xfrm>
            <a:off x="671862" y="2644305"/>
            <a:ext cx="2626426" cy="1117270"/>
          </a:xfrm>
          <a:custGeom>
            <a:avLst/>
            <a:gdLst>
              <a:gd name="connsiteX0" fmla="*/ 0 w 5207481"/>
              <a:gd name="connsiteY0" fmla="*/ 236013 h 1416050"/>
              <a:gd name="connsiteX1" fmla="*/ 69127 w 5207481"/>
              <a:gd name="connsiteY1" fmla="*/ 69127 h 1416050"/>
              <a:gd name="connsiteX2" fmla="*/ 236014 w 5207481"/>
              <a:gd name="connsiteY2" fmla="*/ 1 h 1416050"/>
              <a:gd name="connsiteX3" fmla="*/ 4971468 w 5207481"/>
              <a:gd name="connsiteY3" fmla="*/ 0 h 1416050"/>
              <a:gd name="connsiteX4" fmla="*/ 5138354 w 5207481"/>
              <a:gd name="connsiteY4" fmla="*/ 69127 h 1416050"/>
              <a:gd name="connsiteX5" fmla="*/ 5207480 w 5207481"/>
              <a:gd name="connsiteY5" fmla="*/ 236014 h 1416050"/>
              <a:gd name="connsiteX6" fmla="*/ 5207481 w 5207481"/>
              <a:gd name="connsiteY6" fmla="*/ 1180037 h 1416050"/>
              <a:gd name="connsiteX7" fmla="*/ 5138354 w 5207481"/>
              <a:gd name="connsiteY7" fmla="*/ 1346923 h 1416050"/>
              <a:gd name="connsiteX8" fmla="*/ 4971468 w 5207481"/>
              <a:gd name="connsiteY8" fmla="*/ 1416050 h 1416050"/>
              <a:gd name="connsiteX9" fmla="*/ 236013 w 5207481"/>
              <a:gd name="connsiteY9" fmla="*/ 1416050 h 1416050"/>
              <a:gd name="connsiteX10" fmla="*/ 69127 w 5207481"/>
              <a:gd name="connsiteY10" fmla="*/ 1346923 h 1416050"/>
              <a:gd name="connsiteX11" fmla="*/ 1 w 5207481"/>
              <a:gd name="connsiteY11" fmla="*/ 1180036 h 1416050"/>
              <a:gd name="connsiteX12" fmla="*/ 0 w 5207481"/>
              <a:gd name="connsiteY12"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7481" h="1416050">
                <a:moveTo>
                  <a:pt x="0" y="236013"/>
                </a:moveTo>
                <a:cubicBezTo>
                  <a:pt x="0" y="173418"/>
                  <a:pt x="24866" y="113388"/>
                  <a:pt x="69127" y="69127"/>
                </a:cubicBezTo>
                <a:cubicBezTo>
                  <a:pt x="113388" y="24866"/>
                  <a:pt x="173419" y="1"/>
                  <a:pt x="236014" y="1"/>
                </a:cubicBezTo>
                <a:lnTo>
                  <a:pt x="4971468" y="0"/>
                </a:lnTo>
                <a:cubicBezTo>
                  <a:pt x="5034063" y="0"/>
                  <a:pt x="5094093" y="24866"/>
                  <a:pt x="5138354" y="69127"/>
                </a:cubicBezTo>
                <a:cubicBezTo>
                  <a:pt x="5182615" y="113388"/>
                  <a:pt x="5207480" y="173419"/>
                  <a:pt x="5207480" y="236014"/>
                </a:cubicBezTo>
                <a:cubicBezTo>
                  <a:pt x="5207480" y="550688"/>
                  <a:pt x="5207481" y="865363"/>
                  <a:pt x="5207481" y="1180037"/>
                </a:cubicBezTo>
                <a:cubicBezTo>
                  <a:pt x="5207481" y="1242632"/>
                  <a:pt x="5182615" y="1302662"/>
                  <a:pt x="5138354" y="1346923"/>
                </a:cubicBezTo>
                <a:cubicBezTo>
                  <a:pt x="5094093" y="1391184"/>
                  <a:pt x="5034062" y="1416050"/>
                  <a:pt x="4971468" y="1416050"/>
                </a:cubicBezTo>
                <a:lnTo>
                  <a:pt x="236013" y="1416050"/>
                </a:lnTo>
                <a:cubicBezTo>
                  <a:pt x="173418" y="1416050"/>
                  <a:pt x="113388" y="1391184"/>
                  <a:pt x="69127" y="1346923"/>
                </a:cubicBezTo>
                <a:cubicBezTo>
                  <a:pt x="24866" y="1302662"/>
                  <a:pt x="0" y="1242631"/>
                  <a:pt x="1" y="1180036"/>
                </a:cubicBezTo>
                <a:cubicBezTo>
                  <a:pt x="1" y="865362"/>
                  <a:pt x="0" y="550687"/>
                  <a:pt x="0" y="236013"/>
                </a:cubicBezTo>
                <a:close/>
              </a:path>
            </a:pathLst>
          </a:custGeom>
          <a:solidFill>
            <a:schemeClr val="tx1">
              <a:alpha val="30000"/>
            </a:schemeClr>
          </a:solidFill>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alpha val="90000"/>
              <a:hueOff val="0"/>
              <a:satOff val="0"/>
              <a:lumOff val="0"/>
              <a:alphaOff val="-20000"/>
            </a:schemeClr>
          </a:effectRef>
          <a:fontRef idx="minor">
            <a:schemeClr val="lt1"/>
          </a:fontRef>
        </p:style>
        <p:txBody>
          <a:bodyPr lIns="72000" tIns="72000" rIns="72000" bIns="72000" spcCol="1270" anchor="ctr"/>
          <a:lstStyle/>
          <a:p>
            <a:pPr algn="ctr" defTabSz="889000">
              <a:lnSpc>
                <a:spcPct val="90000"/>
              </a:lnSpc>
              <a:spcAft>
                <a:spcPct val="35000"/>
              </a:spcAft>
              <a:defRPr/>
            </a:pPr>
            <a:r>
              <a:rPr lang="en-GB" sz="2300" dirty="0">
                <a:solidFill>
                  <a:srgbClr val="000000"/>
                </a:solidFill>
                <a:cs typeface="Arial" pitchFamily="34" charset="0"/>
              </a:rPr>
              <a:t>Community insight and engagement</a:t>
            </a:r>
          </a:p>
        </p:txBody>
      </p:sp>
    </p:spTree>
    <p:extLst>
      <p:ext uri="{BB962C8B-B14F-4D97-AF65-F5344CB8AC3E}">
        <p14:creationId xmlns:p14="http://schemas.microsoft.com/office/powerpoint/2010/main" val="6961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id="{240ED3F9-1E37-48D9-A192-C7D174FC0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27" b="168"/>
          <a:stretch/>
        </p:blipFill>
        <p:spPr bwMode="auto">
          <a:xfrm>
            <a:off x="20" y="10"/>
            <a:ext cx="9143980" cy="539590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628660" y="5730972"/>
            <a:ext cx="7886700" cy="822326"/>
          </a:xfrm>
        </p:spPr>
        <p:txBody>
          <a:bodyPr vert="horz" lIns="91440" tIns="45720" rIns="91440" bIns="45720" rtlCol="0" anchor="ctr">
            <a:noAutofit/>
          </a:bodyPr>
          <a:lstStyle/>
          <a:p>
            <a:pPr defTabSz="914400">
              <a:lnSpc>
                <a:spcPct val="90000"/>
              </a:lnSpc>
            </a:pPr>
            <a:r>
              <a:rPr lang="en-US" sz="5400" dirty="0"/>
              <a:t>Thank you </a:t>
            </a:r>
          </a:p>
        </p:txBody>
      </p:sp>
    </p:spTree>
    <p:extLst>
      <p:ext uri="{BB962C8B-B14F-4D97-AF65-F5344CB8AC3E}">
        <p14:creationId xmlns:p14="http://schemas.microsoft.com/office/powerpoint/2010/main" val="23645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C7FA59C-FC0E-4E5E-A5AA-EAB5BD4CCA3A}"/>
              </a:ext>
            </a:extLst>
          </p:cNvPr>
          <p:cNvGraphicFramePr/>
          <p:nvPr>
            <p:extLst>
              <p:ext uri="{D42A27DB-BD31-4B8C-83A1-F6EECF244321}">
                <p14:modId xmlns:p14="http://schemas.microsoft.com/office/powerpoint/2010/main" val="3795487510"/>
              </p:ext>
            </p:extLst>
          </p:nvPr>
        </p:nvGraphicFramePr>
        <p:xfrm>
          <a:off x="509364" y="558459"/>
          <a:ext cx="8002534" cy="4902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578E72A-78D8-4936-B3B1-E5ED597AEA81}"/>
              </a:ext>
            </a:extLst>
          </p:cNvPr>
          <p:cNvSpPr txBox="1"/>
          <p:nvPr/>
        </p:nvSpPr>
        <p:spPr>
          <a:xfrm>
            <a:off x="4780553" y="1397000"/>
            <a:ext cx="1497406" cy="646331"/>
          </a:xfrm>
          <a:prstGeom prst="rect">
            <a:avLst/>
          </a:prstGeom>
          <a:noFill/>
        </p:spPr>
        <p:txBody>
          <a:bodyPr wrap="square" rtlCol="0">
            <a:spAutoFit/>
          </a:bodyPr>
          <a:lstStyle/>
          <a:p>
            <a:r>
              <a:rPr lang="en-GB" dirty="0"/>
              <a:t>June-May 2019</a:t>
            </a:r>
          </a:p>
        </p:txBody>
      </p:sp>
      <p:sp>
        <p:nvSpPr>
          <p:cNvPr id="22" name="TextBox 21">
            <a:extLst>
              <a:ext uri="{FF2B5EF4-FFF2-40B4-BE49-F238E27FC236}">
                <a16:creationId xmlns:a16="http://schemas.microsoft.com/office/drawing/2014/main" id="{2A5A581C-BE26-49F3-82A2-0ECA3936D5C1}"/>
              </a:ext>
            </a:extLst>
          </p:cNvPr>
          <p:cNvSpPr txBox="1"/>
          <p:nvPr/>
        </p:nvSpPr>
        <p:spPr>
          <a:xfrm>
            <a:off x="2712993" y="1396999"/>
            <a:ext cx="1497406" cy="646331"/>
          </a:xfrm>
          <a:prstGeom prst="rect">
            <a:avLst/>
          </a:prstGeom>
          <a:noFill/>
        </p:spPr>
        <p:txBody>
          <a:bodyPr wrap="square" rtlCol="0">
            <a:spAutoFit/>
          </a:bodyPr>
          <a:lstStyle/>
          <a:p>
            <a:r>
              <a:rPr lang="en-GB" dirty="0"/>
              <a:t>October 2018</a:t>
            </a:r>
          </a:p>
        </p:txBody>
      </p:sp>
      <p:sp>
        <p:nvSpPr>
          <p:cNvPr id="23" name="TextBox 22">
            <a:extLst>
              <a:ext uri="{FF2B5EF4-FFF2-40B4-BE49-F238E27FC236}">
                <a16:creationId xmlns:a16="http://schemas.microsoft.com/office/drawing/2014/main" id="{F059BFFC-8178-4E3D-9F76-D25B159BFD03}"/>
              </a:ext>
            </a:extLst>
          </p:cNvPr>
          <p:cNvSpPr txBox="1"/>
          <p:nvPr/>
        </p:nvSpPr>
        <p:spPr>
          <a:xfrm>
            <a:off x="889273" y="1397000"/>
            <a:ext cx="1497406" cy="646331"/>
          </a:xfrm>
          <a:prstGeom prst="rect">
            <a:avLst/>
          </a:prstGeom>
          <a:noFill/>
        </p:spPr>
        <p:txBody>
          <a:bodyPr wrap="square" rtlCol="0">
            <a:spAutoFit/>
          </a:bodyPr>
          <a:lstStyle/>
          <a:p>
            <a:r>
              <a:rPr lang="en-GB" dirty="0"/>
              <a:t>April-June 2018</a:t>
            </a:r>
          </a:p>
        </p:txBody>
      </p:sp>
      <p:sp>
        <p:nvSpPr>
          <p:cNvPr id="24" name="TextBox 23">
            <a:extLst>
              <a:ext uri="{FF2B5EF4-FFF2-40B4-BE49-F238E27FC236}">
                <a16:creationId xmlns:a16="http://schemas.microsoft.com/office/drawing/2014/main" id="{B6526ED1-E1D8-44E4-BB6A-4708AF60F264}"/>
              </a:ext>
            </a:extLst>
          </p:cNvPr>
          <p:cNvSpPr txBox="1"/>
          <p:nvPr/>
        </p:nvSpPr>
        <p:spPr>
          <a:xfrm>
            <a:off x="6700793" y="1402079"/>
            <a:ext cx="1497406" cy="646331"/>
          </a:xfrm>
          <a:prstGeom prst="rect">
            <a:avLst/>
          </a:prstGeom>
          <a:noFill/>
        </p:spPr>
        <p:txBody>
          <a:bodyPr wrap="square" rtlCol="0">
            <a:spAutoFit/>
          </a:bodyPr>
          <a:lstStyle/>
          <a:p>
            <a:r>
              <a:rPr lang="en-GB" dirty="0"/>
              <a:t>August 2019</a:t>
            </a:r>
          </a:p>
        </p:txBody>
      </p:sp>
    </p:spTree>
    <p:extLst>
      <p:ext uri="{BB962C8B-B14F-4D97-AF65-F5344CB8AC3E}">
        <p14:creationId xmlns:p14="http://schemas.microsoft.com/office/powerpoint/2010/main" val="163728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8161"/>
            <a:ext cx="8229600" cy="5177642"/>
          </a:xfrm>
        </p:spPr>
        <p:txBody>
          <a:bodyPr>
            <a:noAutofit/>
          </a:bodyPr>
          <a:lstStyle/>
          <a:p>
            <a:pPr>
              <a:spcBef>
                <a:spcPts val="600"/>
              </a:spcBef>
              <a:spcAft>
                <a:spcPts val="1200"/>
              </a:spcAft>
            </a:pPr>
            <a:r>
              <a:rPr lang="en-US" b="0" dirty="0">
                <a:latin typeface="Arial" panose="020B0604020202020204" pitchFamily="34" charset="0"/>
                <a:cs typeface="Arial" panose="020B0604020202020204" pitchFamily="34" charset="0"/>
              </a:rPr>
              <a:t>Undertake action research (test and learn)</a:t>
            </a:r>
          </a:p>
          <a:p>
            <a:pPr>
              <a:spcBef>
                <a:spcPts val="600"/>
              </a:spcBef>
              <a:spcAft>
                <a:spcPts val="1200"/>
              </a:spcAft>
            </a:pPr>
            <a:r>
              <a:rPr lang="en-US" b="0" dirty="0">
                <a:latin typeface="Arial" panose="020B0604020202020204" pitchFamily="34" charset="0"/>
                <a:cs typeface="Arial" panose="020B0604020202020204" pitchFamily="34" charset="0"/>
              </a:rPr>
              <a:t>Invest in people and communities</a:t>
            </a:r>
          </a:p>
          <a:p>
            <a:pPr>
              <a:spcBef>
                <a:spcPts val="600"/>
              </a:spcBef>
              <a:spcAft>
                <a:spcPts val="1200"/>
              </a:spcAft>
            </a:pPr>
            <a:r>
              <a:rPr lang="en-US" b="0" dirty="0">
                <a:latin typeface="Arial" panose="020B0604020202020204" pitchFamily="34" charset="0"/>
                <a:cs typeface="Arial" panose="020B0604020202020204" pitchFamily="34" charset="0"/>
              </a:rPr>
              <a:t>Build sustainable systems</a:t>
            </a:r>
          </a:p>
          <a:p>
            <a:pPr>
              <a:spcBef>
                <a:spcPts val="600"/>
              </a:spcBef>
              <a:spcAft>
                <a:spcPts val="1200"/>
              </a:spcAft>
            </a:pPr>
            <a:r>
              <a:rPr lang="en-US" b="0" dirty="0">
                <a:latin typeface="Arial" panose="020B0604020202020204" pitchFamily="34" charset="0"/>
                <a:cs typeface="Arial" panose="020B0604020202020204" pitchFamily="34" charset="0"/>
              </a:rPr>
              <a:t>Embed community insight and engagement</a:t>
            </a:r>
          </a:p>
          <a:p>
            <a:pPr>
              <a:spcBef>
                <a:spcPts val="600"/>
              </a:spcBef>
              <a:spcAft>
                <a:spcPts val="1200"/>
              </a:spcAft>
            </a:pPr>
            <a:r>
              <a:rPr lang="en-US" b="0" dirty="0">
                <a:latin typeface="Arial" panose="020B0604020202020204" pitchFamily="34" charset="0"/>
                <a:cs typeface="Arial" panose="020B0604020202020204" pitchFamily="34" charset="0"/>
              </a:rPr>
              <a:t>Develop a standard monitoring and evaluation framework</a:t>
            </a:r>
            <a:endParaRPr lang="en-GB" sz="2800" dirty="0">
              <a:latin typeface="+mn-lt"/>
            </a:endParaRPr>
          </a:p>
        </p:txBody>
      </p:sp>
      <p:sp>
        <p:nvSpPr>
          <p:cNvPr id="3" name="Content Placeholder 2"/>
          <p:cNvSpPr>
            <a:spLocks noGrp="1"/>
          </p:cNvSpPr>
          <p:nvPr>
            <p:ph idx="11"/>
          </p:nvPr>
        </p:nvSpPr>
        <p:spPr>
          <a:xfrm>
            <a:off x="344384" y="411977"/>
            <a:ext cx="8455232" cy="799307"/>
          </a:xfrm>
        </p:spPr>
        <p:txBody>
          <a:bodyPr>
            <a:normAutofit/>
          </a:bodyPr>
          <a:lstStyle/>
          <a:p>
            <a:pPr algn="ctr"/>
            <a:r>
              <a:rPr lang="en-GB" dirty="0">
                <a:solidFill>
                  <a:schemeClr val="tx2"/>
                </a:solidFill>
              </a:rPr>
              <a:t>Phase 1 Recommendations</a:t>
            </a:r>
          </a:p>
        </p:txBody>
      </p:sp>
      <p:sp>
        <p:nvSpPr>
          <p:cNvPr id="4" name="Rectangle 3">
            <a:extLst>
              <a:ext uri="{FF2B5EF4-FFF2-40B4-BE49-F238E27FC236}">
                <a16:creationId xmlns:a16="http://schemas.microsoft.com/office/drawing/2014/main" id="{7D1CF880-E8C3-404D-B9EC-B0BC050227EE}"/>
              </a:ext>
            </a:extLst>
          </p:cNvPr>
          <p:cNvSpPr/>
          <p:nvPr/>
        </p:nvSpPr>
        <p:spPr>
          <a:xfrm>
            <a:off x="695041" y="6011439"/>
            <a:ext cx="3403047" cy="369332"/>
          </a:xfrm>
          <a:prstGeom prst="rect">
            <a:avLst/>
          </a:prstGeom>
        </p:spPr>
        <p:txBody>
          <a:bodyPr wrap="none">
            <a:spAutoFit/>
          </a:bodyPr>
          <a:lstStyle/>
          <a:p>
            <a:r>
              <a:rPr lang="en-GB" dirty="0"/>
              <a:t>From phase 1: a reminder</a:t>
            </a:r>
          </a:p>
        </p:txBody>
      </p:sp>
    </p:spTree>
    <p:extLst>
      <p:ext uri="{BB962C8B-B14F-4D97-AF65-F5344CB8AC3E}">
        <p14:creationId xmlns:p14="http://schemas.microsoft.com/office/powerpoint/2010/main" val="343323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76BA76-AB11-4600-884B-1BEEBE0D2CCC}"/>
              </a:ext>
            </a:extLst>
          </p:cNvPr>
          <p:cNvSpPr>
            <a:spLocks noGrp="1"/>
          </p:cNvSpPr>
          <p:nvPr>
            <p:ph idx="1"/>
          </p:nvPr>
        </p:nvSpPr>
        <p:spPr>
          <a:xfrm>
            <a:off x="457200" y="1393079"/>
            <a:ext cx="8229600" cy="4726230"/>
          </a:xfrm>
        </p:spPr>
        <p:txBody>
          <a:bodyPr>
            <a:normAutofit lnSpcReduction="10000"/>
          </a:bodyPr>
          <a:lstStyle/>
          <a:p>
            <a:pPr marL="457200" lvl="1" indent="0">
              <a:buNone/>
            </a:pPr>
            <a:r>
              <a:rPr lang="en-GB" dirty="0"/>
              <a:t>To evaluate:</a:t>
            </a:r>
          </a:p>
          <a:p>
            <a:pPr lvl="1"/>
            <a:r>
              <a:rPr lang="en-GB" dirty="0"/>
              <a:t>OUTCOMES</a:t>
            </a:r>
          </a:p>
          <a:p>
            <a:pPr lvl="2"/>
            <a:r>
              <a:rPr lang="en-GB" dirty="0"/>
              <a:t> both the specific agreed targets for each intervention and the wider outcomes of the Essex LDP.</a:t>
            </a:r>
            <a:endParaRPr lang="en-GB" sz="2000" dirty="0"/>
          </a:p>
          <a:p>
            <a:pPr lvl="1"/>
            <a:r>
              <a:rPr lang="en-GB" dirty="0"/>
              <a:t>PROCESSES </a:t>
            </a:r>
          </a:p>
          <a:p>
            <a:pPr lvl="2"/>
            <a:r>
              <a:rPr lang="en-GB" dirty="0"/>
              <a:t>Involved in projects, and to identify factors that have enabled or hindered their work.</a:t>
            </a:r>
            <a:endParaRPr lang="en-GB" sz="2000" dirty="0"/>
          </a:p>
          <a:p>
            <a:pPr lvl="1"/>
            <a:r>
              <a:rPr lang="en-GB" dirty="0"/>
              <a:t>SCALING UP</a:t>
            </a:r>
          </a:p>
          <a:p>
            <a:pPr lvl="2"/>
            <a:r>
              <a:rPr lang="en-GB" dirty="0"/>
              <a:t>the potential to be sustained, scaled up, and replicated</a:t>
            </a:r>
            <a:endParaRPr lang="en-GB" sz="2000" dirty="0"/>
          </a:p>
          <a:p>
            <a:endParaRPr lang="en-GB" sz="2000" dirty="0"/>
          </a:p>
          <a:p>
            <a:endParaRPr lang="en-GB" dirty="0"/>
          </a:p>
        </p:txBody>
      </p:sp>
      <p:sp>
        <p:nvSpPr>
          <p:cNvPr id="3" name="Content Placeholder 2">
            <a:extLst>
              <a:ext uri="{FF2B5EF4-FFF2-40B4-BE49-F238E27FC236}">
                <a16:creationId xmlns:a16="http://schemas.microsoft.com/office/drawing/2014/main" id="{071EA089-BBAF-48D7-8EB7-D0BAB94038C2}"/>
              </a:ext>
            </a:extLst>
          </p:cNvPr>
          <p:cNvSpPr>
            <a:spLocks noGrp="1"/>
          </p:cNvSpPr>
          <p:nvPr>
            <p:ph idx="11"/>
          </p:nvPr>
        </p:nvSpPr>
        <p:spPr/>
        <p:txBody>
          <a:bodyPr>
            <a:normAutofit fontScale="92500"/>
          </a:bodyPr>
          <a:lstStyle/>
          <a:p>
            <a:r>
              <a:rPr lang="en-GB" dirty="0">
                <a:solidFill>
                  <a:schemeClr val="tx2"/>
                </a:solidFill>
              </a:rPr>
              <a:t>Aims of Phase 2 evaluation</a:t>
            </a:r>
            <a:endParaRPr lang="en-GB" sz="3500" dirty="0">
              <a:solidFill>
                <a:schemeClr val="tx2"/>
              </a:solidFill>
            </a:endParaRPr>
          </a:p>
          <a:p>
            <a:endParaRPr lang="en-GB" dirty="0"/>
          </a:p>
        </p:txBody>
      </p:sp>
    </p:spTree>
    <p:extLst>
      <p:ext uri="{BB962C8B-B14F-4D97-AF65-F5344CB8AC3E}">
        <p14:creationId xmlns:p14="http://schemas.microsoft.com/office/powerpoint/2010/main" val="164573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EA089-BBAF-48D7-8EB7-D0BAB94038C2}"/>
              </a:ext>
            </a:extLst>
          </p:cNvPr>
          <p:cNvSpPr>
            <a:spLocks noGrp="1"/>
          </p:cNvSpPr>
          <p:nvPr>
            <p:ph idx="11"/>
          </p:nvPr>
        </p:nvSpPr>
        <p:spPr/>
        <p:txBody>
          <a:bodyPr>
            <a:normAutofit/>
          </a:bodyPr>
          <a:lstStyle/>
          <a:p>
            <a:r>
              <a:rPr lang="en-GB" dirty="0">
                <a:solidFill>
                  <a:schemeClr val="tx2"/>
                </a:solidFill>
              </a:rPr>
              <a:t>Specific projects/services</a:t>
            </a:r>
            <a:endParaRPr lang="en-GB" sz="3500" dirty="0">
              <a:solidFill>
                <a:schemeClr val="tx2"/>
              </a:solidFill>
            </a:endParaRPr>
          </a:p>
          <a:p>
            <a:endParaRPr lang="en-GB" dirty="0"/>
          </a:p>
        </p:txBody>
      </p:sp>
      <p:graphicFrame>
        <p:nvGraphicFramePr>
          <p:cNvPr id="14" name="Table 14">
            <a:extLst>
              <a:ext uri="{FF2B5EF4-FFF2-40B4-BE49-F238E27FC236}">
                <a16:creationId xmlns:a16="http://schemas.microsoft.com/office/drawing/2014/main" id="{59A21F7B-BE9F-424E-9BE9-85EE031057A0}"/>
              </a:ext>
            </a:extLst>
          </p:cNvPr>
          <p:cNvGraphicFramePr>
            <a:graphicFrameLocks noGrp="1"/>
          </p:cNvGraphicFramePr>
          <p:nvPr>
            <p:ph idx="1"/>
            <p:extLst>
              <p:ext uri="{D42A27DB-BD31-4B8C-83A1-F6EECF244321}">
                <p14:modId xmlns:p14="http://schemas.microsoft.com/office/powerpoint/2010/main" val="2132215109"/>
              </p:ext>
            </p:extLst>
          </p:nvPr>
        </p:nvGraphicFramePr>
        <p:xfrm>
          <a:off x="457200" y="1352550"/>
          <a:ext cx="8229600" cy="485084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392500642"/>
                    </a:ext>
                  </a:extLst>
                </a:gridCol>
                <a:gridCol w="2743200">
                  <a:extLst>
                    <a:ext uri="{9D8B030D-6E8A-4147-A177-3AD203B41FA5}">
                      <a16:colId xmlns:a16="http://schemas.microsoft.com/office/drawing/2014/main" val="2169918617"/>
                    </a:ext>
                  </a:extLst>
                </a:gridCol>
                <a:gridCol w="2743200">
                  <a:extLst>
                    <a:ext uri="{9D8B030D-6E8A-4147-A177-3AD203B41FA5}">
                      <a16:colId xmlns:a16="http://schemas.microsoft.com/office/drawing/2014/main" val="773815125"/>
                    </a:ext>
                  </a:extLst>
                </a:gridCol>
              </a:tblGrid>
              <a:tr h="585012">
                <a:tc>
                  <a:txBody>
                    <a:bodyPr/>
                    <a:lstStyle/>
                    <a:p>
                      <a:pPr marL="67945" algn="ctr">
                        <a:lnSpc>
                          <a:spcPts val="1365"/>
                        </a:lnSpc>
                        <a:spcBef>
                          <a:spcPts val="3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Gill Sans MT" panose="020B0502020104020203" pitchFamily="34" charset="0"/>
                        </a:rPr>
                        <a:t>Community Project </a:t>
                      </a:r>
                      <a:endParaRPr lang="en-GB" sz="1800" dirty="0">
                        <a:solidFill>
                          <a:schemeClr val="bg1"/>
                        </a:solidFill>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945" algn="ctr">
                        <a:lnSpc>
                          <a:spcPts val="1365"/>
                        </a:lnSpc>
                        <a:spcBef>
                          <a:spcPts val="3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Gill Sans MT" panose="020B0502020104020203" pitchFamily="34" charset="0"/>
                        </a:rPr>
                        <a:t>Location</a:t>
                      </a:r>
                      <a:endParaRPr lang="en-GB" sz="1800" dirty="0">
                        <a:solidFill>
                          <a:schemeClr val="bg1"/>
                        </a:solidFill>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310" algn="ctr">
                        <a:lnSpc>
                          <a:spcPts val="1365"/>
                        </a:lnSpc>
                        <a:spcBef>
                          <a:spcPts val="3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Gill Sans MT" panose="020B0502020104020203" pitchFamily="34" charset="0"/>
                        </a:rPr>
                        <a:t>Action Research Work</a:t>
                      </a:r>
                      <a:endParaRPr lang="en-GB" sz="1800" dirty="0">
                        <a:solidFill>
                          <a:schemeClr val="bg1"/>
                        </a:solidFill>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extLst>
                  <a:ext uri="{0D108BD9-81ED-4DB2-BD59-A6C34878D82A}">
                    <a16:rowId xmlns:a16="http://schemas.microsoft.com/office/drawing/2014/main" val="1814706026"/>
                  </a:ext>
                </a:extLst>
              </a:tr>
              <a:tr h="761318">
                <a:tc>
                  <a:txBody>
                    <a:bodyPr/>
                    <a:lstStyle/>
                    <a:p>
                      <a:pPr marL="6794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Gill Sans MT" panose="020B0502020104020203" pitchFamily="34" charset="0"/>
                        </a:rPr>
                        <a:t>Health Outreach</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945"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Gill Sans MT" panose="020B0502020104020203" pitchFamily="34" charset="0"/>
                        </a:rPr>
                        <a:t>Basildon</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310" algn="ctr">
                        <a:lnSpc>
                          <a:spcPct val="100000"/>
                        </a:lnSpc>
                        <a:spcBef>
                          <a:spcPts val="0"/>
                        </a:spcBef>
                        <a:spcAft>
                          <a:spcPts val="0"/>
                        </a:spcAft>
                      </a:pPr>
                      <a:r>
                        <a:rPr lang="en-GB" sz="1800">
                          <a:effectLst/>
                          <a:latin typeface="Calibri" panose="020F0502020204030204" pitchFamily="34" charset="0"/>
                          <a:ea typeface="Gill Sans MT" panose="020B0502020104020203" pitchFamily="34" charset="0"/>
                          <a:cs typeface="Gill Sans MT" panose="020B0502020104020203" pitchFamily="34" charset="0"/>
                        </a:rPr>
                        <a:t>New physical activities targeted at inactive girls and</a:t>
                      </a:r>
                      <a:endParaRPr lang="en-GB" sz="1800">
                        <a:effectLst/>
                        <a:latin typeface="Gill Sans MT" panose="020B0502020104020203" pitchFamily="34" charset="0"/>
                        <a:ea typeface="Gill Sans MT" panose="020B0502020104020203" pitchFamily="34" charset="0"/>
                        <a:cs typeface="Gill Sans MT" panose="020B0502020104020203" pitchFamily="34" charset="0"/>
                      </a:endParaRPr>
                    </a:p>
                    <a:p>
                      <a:pPr marL="67310" algn="ctr">
                        <a:lnSpc>
                          <a:spcPct val="100000"/>
                        </a:lnSpc>
                        <a:spcBef>
                          <a:spcPts val="0"/>
                        </a:spcBef>
                        <a:spcAft>
                          <a:spcPts val="0"/>
                        </a:spcAft>
                      </a:pPr>
                      <a:r>
                        <a:rPr lang="en-GB" sz="1800">
                          <a:effectLst/>
                          <a:latin typeface="Calibri" panose="020F0502020204030204" pitchFamily="34" charset="0"/>
                          <a:ea typeface="Gill Sans MT" panose="020B0502020104020203" pitchFamily="34" charset="0"/>
                          <a:cs typeface="Gill Sans MT" panose="020B0502020104020203" pitchFamily="34" charset="0"/>
                        </a:rPr>
                        <a:t>women from low-socio economic areas</a:t>
                      </a:r>
                      <a:endParaRPr lang="en-GB" sz="18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extLst>
                  <a:ext uri="{0D108BD9-81ED-4DB2-BD59-A6C34878D82A}">
                    <a16:rowId xmlns:a16="http://schemas.microsoft.com/office/drawing/2014/main" val="986011284"/>
                  </a:ext>
                </a:extLst>
              </a:tr>
              <a:tr h="761318">
                <a:tc>
                  <a:txBody>
                    <a:bodyPr/>
                    <a:lstStyle/>
                    <a:p>
                      <a:pPr marL="6794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Gill Sans MT" panose="020B0502020104020203" pitchFamily="34" charset="0"/>
                        </a:rPr>
                        <a:t>Home-Start Essex</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945"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Gill Sans MT" panose="020B0502020104020203" pitchFamily="34" charset="0"/>
                        </a:rPr>
                        <a:t>Basildon</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Gill Sans MT" panose="020B0502020104020203" pitchFamily="34" charset="0"/>
                        </a:rPr>
                        <a:t>New walk and talk activities for families and volunteer</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Gill Sans MT" panose="020B0502020104020203" pitchFamily="34" charset="0"/>
                        </a:rPr>
                        <a:t>home visitors</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extLst>
                  <a:ext uri="{0D108BD9-81ED-4DB2-BD59-A6C34878D82A}">
                    <a16:rowId xmlns:a16="http://schemas.microsoft.com/office/drawing/2014/main" val="32504122"/>
                  </a:ext>
                </a:extLst>
              </a:tr>
              <a:tr h="761318">
                <a:tc>
                  <a:txBody>
                    <a:bodyPr/>
                    <a:lstStyle/>
                    <a:p>
                      <a:pPr marL="6794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Gill Sans MT" panose="020B0502020104020203" pitchFamily="34" charset="0"/>
                        </a:rPr>
                        <a:t>Motivated Minds</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945" algn="ctr">
                        <a:lnSpc>
                          <a:spcPct val="100000"/>
                        </a:lnSpc>
                        <a:spcBef>
                          <a:spcPts val="0"/>
                        </a:spcBef>
                        <a:spcAft>
                          <a:spcPts val="0"/>
                        </a:spcAft>
                      </a:pPr>
                      <a:r>
                        <a:rPr lang="en-GB" sz="1800">
                          <a:effectLst/>
                          <a:latin typeface="Calibri" panose="020F0502020204030204" pitchFamily="34" charset="0"/>
                          <a:ea typeface="Gill Sans MT" panose="020B0502020104020203" pitchFamily="34" charset="0"/>
                          <a:cs typeface="Gill Sans MT" panose="020B0502020104020203" pitchFamily="34" charset="0"/>
                        </a:rPr>
                        <a:t>Basildon</a:t>
                      </a:r>
                      <a:endParaRPr lang="en-GB" sz="18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Gill Sans MT" panose="020B0502020104020203" pitchFamily="34" charset="0"/>
                        </a:rPr>
                        <a:t>New project for men suffering depression and mental ill-health</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extLst>
                  <a:ext uri="{0D108BD9-81ED-4DB2-BD59-A6C34878D82A}">
                    <a16:rowId xmlns:a16="http://schemas.microsoft.com/office/drawing/2014/main" val="500357043"/>
                  </a:ext>
                </a:extLst>
              </a:tr>
              <a:tr h="761318">
                <a:tc>
                  <a:txBody>
                    <a:bodyPr/>
                    <a:lstStyle/>
                    <a:p>
                      <a:pPr marL="6794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Gill Sans MT" panose="020B0502020104020203" pitchFamily="34" charset="0"/>
                        </a:rPr>
                        <a:t>Sport for Confidence</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945" algn="ctr">
                        <a:lnSpc>
                          <a:spcPct val="100000"/>
                        </a:lnSpc>
                        <a:spcBef>
                          <a:spcPts val="0"/>
                        </a:spcBef>
                        <a:spcAft>
                          <a:spcPts val="0"/>
                        </a:spcAft>
                      </a:pPr>
                      <a:r>
                        <a:rPr lang="en-GB" sz="1800">
                          <a:effectLst/>
                          <a:latin typeface="Calibri" panose="020F0502020204030204" pitchFamily="34" charset="0"/>
                          <a:ea typeface="Gill Sans MT" panose="020B0502020104020203" pitchFamily="34" charset="0"/>
                          <a:cs typeface="Gill Sans MT" panose="020B0502020104020203" pitchFamily="34" charset="0"/>
                        </a:rPr>
                        <a:t>Basildon</a:t>
                      </a:r>
                      <a:endParaRPr lang="en-GB" sz="18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Gill Sans MT" panose="020B0502020104020203" pitchFamily="34" charset="0"/>
                        </a:rPr>
                        <a:t>To offer a ‘Dementia friendly’ activity programme</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extLst>
                  <a:ext uri="{0D108BD9-81ED-4DB2-BD59-A6C34878D82A}">
                    <a16:rowId xmlns:a16="http://schemas.microsoft.com/office/drawing/2014/main" val="1531175810"/>
                  </a:ext>
                </a:extLst>
              </a:tr>
              <a:tr h="761318">
                <a:tc>
                  <a:txBody>
                    <a:bodyPr/>
                    <a:lstStyle/>
                    <a:p>
                      <a:pPr marL="6794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Gill Sans MT" panose="020B0502020104020203" pitchFamily="34" charset="0"/>
                        </a:rPr>
                        <a:t>The George Hurd Day</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p>
                      <a:pPr marL="6794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Gill Sans MT" panose="020B0502020104020203" pitchFamily="34" charset="0"/>
                        </a:rPr>
                        <a:t>Centre</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945"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Gill Sans MT" panose="020B0502020104020203" pitchFamily="34" charset="0"/>
                        </a:rPr>
                        <a:t>Basildon</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Gill Sans MT" panose="020B0502020104020203" pitchFamily="34" charset="0"/>
                        </a:rPr>
                        <a:t>Primary school children visit older person day centre</a:t>
                      </a:r>
                      <a:endParaRPr lang="en-GB" sz="1800" dirty="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extLst>
                  <a:ext uri="{0D108BD9-81ED-4DB2-BD59-A6C34878D82A}">
                    <a16:rowId xmlns:a16="http://schemas.microsoft.com/office/drawing/2014/main" val="3304798138"/>
                  </a:ext>
                </a:extLst>
              </a:tr>
            </a:tbl>
          </a:graphicData>
        </a:graphic>
      </p:graphicFrame>
    </p:spTree>
    <p:extLst>
      <p:ext uri="{BB962C8B-B14F-4D97-AF65-F5344CB8AC3E}">
        <p14:creationId xmlns:p14="http://schemas.microsoft.com/office/powerpoint/2010/main" val="32445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EA089-BBAF-48D7-8EB7-D0BAB94038C2}"/>
              </a:ext>
            </a:extLst>
          </p:cNvPr>
          <p:cNvSpPr>
            <a:spLocks noGrp="1"/>
          </p:cNvSpPr>
          <p:nvPr>
            <p:ph idx="11"/>
          </p:nvPr>
        </p:nvSpPr>
        <p:spPr/>
        <p:txBody>
          <a:bodyPr>
            <a:normAutofit/>
          </a:bodyPr>
          <a:lstStyle/>
          <a:p>
            <a:r>
              <a:rPr lang="en-GB" dirty="0">
                <a:solidFill>
                  <a:schemeClr val="tx2"/>
                </a:solidFill>
              </a:rPr>
              <a:t>Specific projects/services</a:t>
            </a:r>
            <a:endParaRPr lang="en-GB" sz="3500" dirty="0">
              <a:solidFill>
                <a:schemeClr val="tx2"/>
              </a:solidFill>
            </a:endParaRPr>
          </a:p>
          <a:p>
            <a:endParaRPr lang="en-GB" dirty="0"/>
          </a:p>
        </p:txBody>
      </p:sp>
      <p:graphicFrame>
        <p:nvGraphicFramePr>
          <p:cNvPr id="14" name="Table 14">
            <a:extLst>
              <a:ext uri="{FF2B5EF4-FFF2-40B4-BE49-F238E27FC236}">
                <a16:creationId xmlns:a16="http://schemas.microsoft.com/office/drawing/2014/main" id="{59A21F7B-BE9F-424E-9BE9-85EE031057A0}"/>
              </a:ext>
            </a:extLst>
          </p:cNvPr>
          <p:cNvGraphicFramePr>
            <a:graphicFrameLocks noGrp="1"/>
          </p:cNvGraphicFramePr>
          <p:nvPr>
            <p:ph idx="1"/>
            <p:extLst>
              <p:ext uri="{D42A27DB-BD31-4B8C-83A1-F6EECF244321}">
                <p14:modId xmlns:p14="http://schemas.microsoft.com/office/powerpoint/2010/main" val="1294911973"/>
              </p:ext>
            </p:extLst>
          </p:nvPr>
        </p:nvGraphicFramePr>
        <p:xfrm>
          <a:off x="457200" y="1352550"/>
          <a:ext cx="8229600" cy="375356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392500642"/>
                    </a:ext>
                  </a:extLst>
                </a:gridCol>
                <a:gridCol w="2743200">
                  <a:extLst>
                    <a:ext uri="{9D8B030D-6E8A-4147-A177-3AD203B41FA5}">
                      <a16:colId xmlns:a16="http://schemas.microsoft.com/office/drawing/2014/main" val="2169918617"/>
                    </a:ext>
                  </a:extLst>
                </a:gridCol>
                <a:gridCol w="2743200">
                  <a:extLst>
                    <a:ext uri="{9D8B030D-6E8A-4147-A177-3AD203B41FA5}">
                      <a16:colId xmlns:a16="http://schemas.microsoft.com/office/drawing/2014/main" val="773815125"/>
                    </a:ext>
                  </a:extLst>
                </a:gridCol>
              </a:tblGrid>
              <a:tr h="585012">
                <a:tc>
                  <a:txBody>
                    <a:bodyPr/>
                    <a:lstStyle/>
                    <a:p>
                      <a:pPr marL="0" algn="ctr">
                        <a:lnSpc>
                          <a:spcPct val="100000"/>
                        </a:lnSpc>
                        <a:spcBef>
                          <a:spcPts val="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Gill Sans MT" panose="020B0502020104020203" pitchFamily="34" charset="0"/>
                        </a:rPr>
                        <a:t>Community Project </a:t>
                      </a:r>
                      <a:endParaRPr lang="en-GB" sz="1800" dirty="0">
                        <a:solidFill>
                          <a:schemeClr val="bg1"/>
                        </a:solidFill>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0" algn="ctr">
                        <a:lnSpc>
                          <a:spcPct val="100000"/>
                        </a:lnSpc>
                        <a:spcBef>
                          <a:spcPts val="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Gill Sans MT" panose="020B0502020104020203" pitchFamily="34" charset="0"/>
                        </a:rPr>
                        <a:t>Location</a:t>
                      </a:r>
                      <a:endParaRPr lang="en-GB" sz="1800" dirty="0">
                        <a:solidFill>
                          <a:schemeClr val="bg1"/>
                        </a:solidFill>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0" algn="ctr">
                        <a:lnSpc>
                          <a:spcPct val="100000"/>
                        </a:lnSpc>
                        <a:spcBef>
                          <a:spcPts val="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Gill Sans MT" panose="020B0502020104020203" pitchFamily="34" charset="0"/>
                        </a:rPr>
                        <a:t>Action Research Work</a:t>
                      </a:r>
                      <a:endParaRPr lang="en-GB" sz="1800" dirty="0">
                        <a:solidFill>
                          <a:schemeClr val="bg1"/>
                        </a:solidFill>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extLst>
                  <a:ext uri="{0D108BD9-81ED-4DB2-BD59-A6C34878D82A}">
                    <a16:rowId xmlns:a16="http://schemas.microsoft.com/office/drawing/2014/main" val="1814706026"/>
                  </a:ext>
                </a:extLst>
              </a:tr>
              <a:tr h="761318">
                <a:tc>
                  <a:txBody>
                    <a:bodyPr/>
                    <a:lstStyle/>
                    <a:p>
                      <a:pPr marL="0"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Calibri" panose="020F0502020204030204" pitchFamily="34" charset="0"/>
                        </a:rPr>
                        <a:t>Catch 22 Crisis</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p>
                      <a:pPr marL="0"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Calibri" panose="020F0502020204030204" pitchFamily="34" charset="0"/>
                        </a:rPr>
                        <a:t>Housing</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Colchester</a:t>
                      </a:r>
                    </a:p>
                  </a:txBody>
                  <a:tcPr marL="0" marR="0" marT="0" marB="0" anchor="ctr"/>
                </a:tc>
                <a:tc>
                  <a:txBody>
                    <a:bodyPr/>
                    <a:lstStyle/>
                    <a:p>
                      <a:pPr marL="0" algn="ctr">
                        <a:lnSpc>
                          <a:spcPct val="100000"/>
                        </a:lnSpc>
                        <a:spcBef>
                          <a:spcPts val="0"/>
                        </a:spcBef>
                        <a:spcAft>
                          <a:spcPts val="0"/>
                        </a:spcAft>
                      </a:pPr>
                      <a:r>
                        <a:rPr lang="en-GB" sz="1800">
                          <a:effectLst/>
                          <a:latin typeface="Calibri" panose="020F0502020204030204" pitchFamily="34" charset="0"/>
                          <a:ea typeface="Gill Sans MT" panose="020B0502020104020203" pitchFamily="34" charset="0"/>
                          <a:cs typeface="Calibri" panose="020F0502020204030204" pitchFamily="34" charset="0"/>
                        </a:rPr>
                        <a:t>New family activities</a:t>
                      </a:r>
                    </a:p>
                  </a:txBody>
                  <a:tcPr marL="0" marR="0" marT="0" marB="0" anchor="ctr"/>
                </a:tc>
                <a:extLst>
                  <a:ext uri="{0D108BD9-81ED-4DB2-BD59-A6C34878D82A}">
                    <a16:rowId xmlns:a16="http://schemas.microsoft.com/office/drawing/2014/main" val="986011284"/>
                  </a:ext>
                </a:extLst>
              </a:tr>
              <a:tr h="761318">
                <a:tc>
                  <a:txBody>
                    <a:bodyPr/>
                    <a:lstStyle/>
                    <a:p>
                      <a:pPr marL="0"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Calibri" panose="020F0502020204030204" pitchFamily="34" charset="0"/>
                        </a:rPr>
                        <a:t>Community 360</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Colchester</a:t>
                      </a:r>
                    </a:p>
                  </a:txBody>
                  <a:tcPr marL="0" marR="0" marT="0" marB="0" anchor="ctr"/>
                </a:tc>
                <a:tc>
                  <a:txBody>
                    <a:bodyPr/>
                    <a:lstStyle/>
                    <a:p>
                      <a:pPr marL="0" marR="27686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New co-designed activities -guided walks and yoga.</a:t>
                      </a:r>
                    </a:p>
                  </a:txBody>
                  <a:tcPr marL="0" marR="0" marT="0" marB="0" anchor="ctr"/>
                </a:tc>
                <a:extLst>
                  <a:ext uri="{0D108BD9-81ED-4DB2-BD59-A6C34878D82A}">
                    <a16:rowId xmlns:a16="http://schemas.microsoft.com/office/drawing/2014/main" val="32504122"/>
                  </a:ext>
                </a:extLst>
              </a:tr>
              <a:tr h="761318">
                <a:tc>
                  <a:txBody>
                    <a:bodyPr/>
                    <a:lstStyle/>
                    <a:p>
                      <a:pPr marL="0" algn="ctr">
                        <a:lnSpc>
                          <a:spcPct val="100000"/>
                        </a:lnSpc>
                        <a:spcBef>
                          <a:spcPts val="0"/>
                        </a:spcBef>
                        <a:spcAft>
                          <a:spcPts val="0"/>
                        </a:spcAft>
                      </a:pPr>
                      <a:r>
                        <a:rPr lang="en-GB" sz="1800" b="1">
                          <a:effectLst/>
                          <a:latin typeface="Calibri" panose="020F0502020204030204" pitchFamily="34" charset="0"/>
                          <a:ea typeface="Gill Sans MT" panose="020B0502020104020203" pitchFamily="34" charset="0"/>
                          <a:cs typeface="Calibri" panose="020F0502020204030204" pitchFamily="34" charset="0"/>
                        </a:rPr>
                        <a:t>Futures in Mind</a:t>
                      </a:r>
                      <a:endParaRPr lang="en-GB" sz="180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Colchester</a:t>
                      </a:r>
                    </a:p>
                  </a:txBody>
                  <a:tcPr marL="0" marR="0" marT="0" marB="0" anchor="ctr"/>
                </a:tc>
                <a:tc>
                  <a:txBody>
                    <a:bodyPr/>
                    <a:lstStyle/>
                    <a:p>
                      <a:pPr marL="0" marR="288925"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New part-time coordinator</a:t>
                      </a:r>
                    </a:p>
                  </a:txBody>
                  <a:tcPr marL="0" marR="0" marT="0" marB="0" anchor="ctr"/>
                </a:tc>
                <a:extLst>
                  <a:ext uri="{0D108BD9-81ED-4DB2-BD59-A6C34878D82A}">
                    <a16:rowId xmlns:a16="http://schemas.microsoft.com/office/drawing/2014/main" val="500357043"/>
                  </a:ext>
                </a:extLst>
              </a:tr>
              <a:tr h="761318">
                <a:tc>
                  <a:txBody>
                    <a:bodyPr/>
                    <a:lstStyle/>
                    <a:p>
                      <a:pPr marL="0" algn="ctr">
                        <a:lnSpc>
                          <a:spcPct val="100000"/>
                        </a:lnSpc>
                        <a:spcBef>
                          <a:spcPts val="0"/>
                        </a:spcBef>
                        <a:spcAft>
                          <a:spcPts val="0"/>
                        </a:spcAft>
                      </a:pPr>
                      <a:r>
                        <a:rPr lang="en-GB" sz="1800" b="1">
                          <a:effectLst/>
                          <a:latin typeface="Calibri" panose="020F0502020204030204" pitchFamily="34" charset="0"/>
                          <a:ea typeface="Gill Sans MT" panose="020B0502020104020203" pitchFamily="34" charset="0"/>
                          <a:cs typeface="Calibri" panose="020F0502020204030204" pitchFamily="34" charset="0"/>
                        </a:rPr>
                        <a:t>Together We Grow</a:t>
                      </a:r>
                      <a:endParaRPr lang="en-GB" sz="180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a:effectLst/>
                          <a:latin typeface="Calibri" panose="020F0502020204030204" pitchFamily="34" charset="0"/>
                          <a:ea typeface="Gill Sans MT" panose="020B0502020104020203" pitchFamily="34" charset="0"/>
                          <a:cs typeface="Calibri" panose="020F0502020204030204" pitchFamily="34" charset="0"/>
                        </a:rPr>
                        <a:t>Colchester</a:t>
                      </a:r>
                    </a:p>
                  </a:txBody>
                  <a:tcPr marL="0" marR="0" marT="0" marB="0" anchor="ctr"/>
                </a:tc>
                <a:tc>
                  <a:txBody>
                    <a:bodyPr/>
                    <a:lstStyle/>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Gardening clubs and activities to engage schools and community.</a:t>
                      </a:r>
                    </a:p>
                  </a:txBody>
                  <a:tcPr marL="0" marR="0" marT="0" marB="0" anchor="ctr"/>
                </a:tc>
                <a:extLst>
                  <a:ext uri="{0D108BD9-81ED-4DB2-BD59-A6C34878D82A}">
                    <a16:rowId xmlns:a16="http://schemas.microsoft.com/office/drawing/2014/main" val="1531175810"/>
                  </a:ext>
                </a:extLst>
              </a:tr>
            </a:tbl>
          </a:graphicData>
        </a:graphic>
      </p:graphicFrame>
    </p:spTree>
    <p:extLst>
      <p:ext uri="{BB962C8B-B14F-4D97-AF65-F5344CB8AC3E}">
        <p14:creationId xmlns:p14="http://schemas.microsoft.com/office/powerpoint/2010/main" val="396330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EA089-BBAF-48D7-8EB7-D0BAB94038C2}"/>
              </a:ext>
            </a:extLst>
          </p:cNvPr>
          <p:cNvSpPr>
            <a:spLocks noGrp="1"/>
          </p:cNvSpPr>
          <p:nvPr>
            <p:ph idx="11"/>
          </p:nvPr>
        </p:nvSpPr>
        <p:spPr/>
        <p:txBody>
          <a:bodyPr>
            <a:normAutofit/>
          </a:bodyPr>
          <a:lstStyle/>
          <a:p>
            <a:r>
              <a:rPr lang="en-GB" dirty="0">
                <a:solidFill>
                  <a:schemeClr val="tx2"/>
                </a:solidFill>
              </a:rPr>
              <a:t>Specific projects/services</a:t>
            </a:r>
            <a:endParaRPr lang="en-GB" sz="3500" dirty="0">
              <a:solidFill>
                <a:schemeClr val="tx2"/>
              </a:solidFill>
            </a:endParaRPr>
          </a:p>
          <a:p>
            <a:endParaRPr lang="en-GB" dirty="0"/>
          </a:p>
        </p:txBody>
      </p:sp>
      <p:graphicFrame>
        <p:nvGraphicFramePr>
          <p:cNvPr id="14" name="Table 14">
            <a:extLst>
              <a:ext uri="{FF2B5EF4-FFF2-40B4-BE49-F238E27FC236}">
                <a16:creationId xmlns:a16="http://schemas.microsoft.com/office/drawing/2014/main" id="{59A21F7B-BE9F-424E-9BE9-85EE031057A0}"/>
              </a:ext>
            </a:extLst>
          </p:cNvPr>
          <p:cNvGraphicFramePr>
            <a:graphicFrameLocks noGrp="1"/>
          </p:cNvGraphicFramePr>
          <p:nvPr>
            <p:ph idx="1"/>
            <p:extLst>
              <p:ext uri="{D42A27DB-BD31-4B8C-83A1-F6EECF244321}">
                <p14:modId xmlns:p14="http://schemas.microsoft.com/office/powerpoint/2010/main" val="3938832888"/>
              </p:ext>
            </p:extLst>
          </p:nvPr>
        </p:nvGraphicFramePr>
        <p:xfrm>
          <a:off x="457200" y="1352550"/>
          <a:ext cx="8229600" cy="381521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392500642"/>
                    </a:ext>
                  </a:extLst>
                </a:gridCol>
                <a:gridCol w="2743200">
                  <a:extLst>
                    <a:ext uri="{9D8B030D-6E8A-4147-A177-3AD203B41FA5}">
                      <a16:colId xmlns:a16="http://schemas.microsoft.com/office/drawing/2014/main" val="2169918617"/>
                    </a:ext>
                  </a:extLst>
                </a:gridCol>
                <a:gridCol w="2743200">
                  <a:extLst>
                    <a:ext uri="{9D8B030D-6E8A-4147-A177-3AD203B41FA5}">
                      <a16:colId xmlns:a16="http://schemas.microsoft.com/office/drawing/2014/main" val="773815125"/>
                    </a:ext>
                  </a:extLst>
                </a:gridCol>
              </a:tblGrid>
              <a:tr h="585012">
                <a:tc>
                  <a:txBody>
                    <a:bodyPr/>
                    <a:lstStyle/>
                    <a:p>
                      <a:pPr marL="0" algn="ctr">
                        <a:lnSpc>
                          <a:spcPct val="100000"/>
                        </a:lnSpc>
                        <a:spcBef>
                          <a:spcPts val="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Calibri" panose="020F0502020204030204" pitchFamily="34" charset="0"/>
                        </a:rPr>
                        <a:t>Community Project </a:t>
                      </a:r>
                      <a:endParaRPr lang="en-GB" sz="1800" dirty="0">
                        <a:solidFill>
                          <a:schemeClr val="bg1"/>
                        </a:solidFill>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Calibri" panose="020F0502020204030204" pitchFamily="34" charset="0"/>
                        </a:rPr>
                        <a:t>Location</a:t>
                      </a:r>
                      <a:endParaRPr lang="en-GB" sz="1800" dirty="0">
                        <a:solidFill>
                          <a:schemeClr val="bg1"/>
                        </a:solidFill>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Calibri" panose="020F0502020204030204" pitchFamily="34" charset="0"/>
                        </a:rPr>
                        <a:t>Action Research Work</a:t>
                      </a:r>
                      <a:endParaRPr lang="en-GB" sz="1800" dirty="0">
                        <a:solidFill>
                          <a:schemeClr val="bg1"/>
                        </a:solidFill>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extLst>
                  <a:ext uri="{0D108BD9-81ED-4DB2-BD59-A6C34878D82A}">
                    <a16:rowId xmlns:a16="http://schemas.microsoft.com/office/drawing/2014/main" val="1814706026"/>
                  </a:ext>
                </a:extLst>
              </a:tr>
              <a:tr h="761318">
                <a:tc>
                  <a:txBody>
                    <a:bodyPr/>
                    <a:lstStyle/>
                    <a:p>
                      <a:pPr marL="0"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Calibri" panose="020F0502020204030204" pitchFamily="34" charset="0"/>
                        </a:rPr>
                        <a:t>Dig 4 </a:t>
                      </a:r>
                      <a:r>
                        <a:rPr lang="en-GB" sz="1800" b="1" dirty="0" err="1">
                          <a:effectLst/>
                          <a:latin typeface="Calibri" panose="020F0502020204030204" pitchFamily="34" charset="0"/>
                          <a:ea typeface="Gill Sans MT" panose="020B0502020104020203" pitchFamily="34" charset="0"/>
                          <a:cs typeface="Calibri" panose="020F0502020204030204" pitchFamily="34" charset="0"/>
                        </a:rPr>
                        <a:t>Jaywick</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dirty="0" err="1">
                          <a:effectLst/>
                          <a:latin typeface="Calibri" panose="020F0502020204030204" pitchFamily="34" charset="0"/>
                          <a:ea typeface="Gill Sans MT" panose="020B0502020104020203" pitchFamily="34" charset="0"/>
                          <a:cs typeface="Calibri" panose="020F0502020204030204" pitchFamily="34" charset="0"/>
                        </a:rPr>
                        <a:t>Tendring</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New wildlife garden and garden group volunteers</a:t>
                      </a:r>
                    </a:p>
                  </a:txBody>
                  <a:tcPr marL="0" marR="0" marT="0" marB="0" anchor="ctr"/>
                </a:tc>
                <a:extLst>
                  <a:ext uri="{0D108BD9-81ED-4DB2-BD59-A6C34878D82A}">
                    <a16:rowId xmlns:a16="http://schemas.microsoft.com/office/drawing/2014/main" val="986011284"/>
                  </a:ext>
                </a:extLst>
              </a:tr>
              <a:tr h="761318">
                <a:tc>
                  <a:txBody>
                    <a:bodyPr/>
                    <a:lstStyle/>
                    <a:p>
                      <a:pPr marL="0" marR="7683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Calibri" panose="020F0502020204030204" pitchFamily="34" charset="0"/>
                        </a:rPr>
                        <a:t>Healthier Independence Longer</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p>
                      <a:pPr marL="0"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Calibri" panose="020F0502020204030204" pitchFamily="34" charset="0"/>
                        </a:rPr>
                        <a:t>Lives (HILL)</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Tendring</a:t>
                      </a:r>
                    </a:p>
                  </a:txBody>
                  <a:tcPr marL="0" marR="0" marT="0" marB="0" anchor="ctr"/>
                </a:tc>
                <a:tc>
                  <a:txBody>
                    <a:bodyPr/>
                    <a:lstStyle/>
                    <a:p>
                      <a:pPr marL="0" algn="ctr">
                        <a:lnSpc>
                          <a:spcPct val="100000"/>
                        </a:lnSpc>
                        <a:spcBef>
                          <a:spcPts val="0"/>
                        </a:spcBef>
                        <a:spcAft>
                          <a:spcPts val="0"/>
                        </a:spcAft>
                      </a:pPr>
                      <a:r>
                        <a:rPr lang="en-GB" sz="1800">
                          <a:effectLst/>
                          <a:latin typeface="Calibri" panose="020F0502020204030204" pitchFamily="34" charset="0"/>
                          <a:ea typeface="Gill Sans MT" panose="020B0502020104020203" pitchFamily="34" charset="0"/>
                          <a:cs typeface="Calibri" panose="020F0502020204030204" pitchFamily="34" charset="0"/>
                        </a:rPr>
                        <a:t>New physical activities for existing and new users</a:t>
                      </a:r>
                    </a:p>
                  </a:txBody>
                  <a:tcPr marL="0" marR="0" marT="0" marB="0" anchor="ctr"/>
                </a:tc>
                <a:extLst>
                  <a:ext uri="{0D108BD9-81ED-4DB2-BD59-A6C34878D82A}">
                    <a16:rowId xmlns:a16="http://schemas.microsoft.com/office/drawing/2014/main" val="32504122"/>
                  </a:ext>
                </a:extLst>
              </a:tr>
              <a:tr h="761318">
                <a:tc>
                  <a:txBody>
                    <a:bodyPr/>
                    <a:lstStyle/>
                    <a:p>
                      <a:pPr marL="0" algn="ctr">
                        <a:lnSpc>
                          <a:spcPct val="100000"/>
                        </a:lnSpc>
                        <a:spcBef>
                          <a:spcPts val="0"/>
                        </a:spcBef>
                        <a:spcAft>
                          <a:spcPts val="0"/>
                        </a:spcAft>
                      </a:pPr>
                      <a:r>
                        <a:rPr lang="en-GB" sz="1800" b="1">
                          <a:effectLst/>
                          <a:latin typeface="Calibri" panose="020F0502020204030204" pitchFamily="34" charset="0"/>
                          <a:ea typeface="Gill Sans MT" panose="020B0502020104020203" pitchFamily="34" charset="0"/>
                          <a:cs typeface="Calibri" panose="020F0502020204030204" pitchFamily="34" charset="0"/>
                        </a:rPr>
                        <a:t>Let's Keep Moving</a:t>
                      </a:r>
                      <a:endParaRPr lang="en-GB" sz="180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Tendring</a:t>
                      </a:r>
                    </a:p>
                  </a:txBody>
                  <a:tcPr marL="0" marR="0" marT="0" marB="0" anchor="ctr"/>
                </a:tc>
                <a:tc>
                  <a:txBody>
                    <a:bodyPr/>
                    <a:lstStyle/>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Test increased social movement work and social</a:t>
                      </a:r>
                    </a:p>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marketing</a:t>
                      </a:r>
                    </a:p>
                  </a:txBody>
                  <a:tcPr marL="0" marR="0" marT="0" marB="0" anchor="ctr"/>
                </a:tc>
                <a:extLst>
                  <a:ext uri="{0D108BD9-81ED-4DB2-BD59-A6C34878D82A}">
                    <a16:rowId xmlns:a16="http://schemas.microsoft.com/office/drawing/2014/main" val="500357043"/>
                  </a:ext>
                </a:extLst>
              </a:tr>
              <a:tr h="125106">
                <a:tc>
                  <a:txBody>
                    <a:bodyPr/>
                    <a:lstStyle/>
                    <a:p>
                      <a:pPr marL="0" algn="ctr">
                        <a:lnSpc>
                          <a:spcPct val="100000"/>
                        </a:lnSpc>
                        <a:spcBef>
                          <a:spcPts val="0"/>
                        </a:spcBef>
                        <a:spcAft>
                          <a:spcPts val="0"/>
                        </a:spcAft>
                      </a:pPr>
                      <a:r>
                        <a:rPr lang="en-GB" sz="1800" b="1">
                          <a:effectLst/>
                          <a:latin typeface="Calibri" panose="020F0502020204030204" pitchFamily="34" charset="0"/>
                          <a:ea typeface="Gill Sans MT" panose="020B0502020104020203" pitchFamily="34" charset="0"/>
                          <a:cs typeface="Calibri" panose="020F0502020204030204" pitchFamily="34" charset="0"/>
                        </a:rPr>
                        <a:t>Teen Talk Harwich</a:t>
                      </a:r>
                      <a:endParaRPr lang="en-GB" sz="180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Tendring</a:t>
                      </a:r>
                    </a:p>
                  </a:txBody>
                  <a:tcPr marL="0" marR="0" marT="0" marB="0" anchor="ctr"/>
                </a:tc>
                <a:tc>
                  <a:txBody>
                    <a:bodyPr/>
                    <a:lstStyle/>
                    <a:p>
                      <a:pPr marL="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New programme of physical activities for young people</a:t>
                      </a:r>
                    </a:p>
                    <a:p>
                      <a:pPr marL="0" marR="323215"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and their families</a:t>
                      </a:r>
                    </a:p>
                  </a:txBody>
                  <a:tcPr marL="0" marR="0" marT="0" marB="0" anchor="ctr"/>
                </a:tc>
                <a:extLst>
                  <a:ext uri="{0D108BD9-81ED-4DB2-BD59-A6C34878D82A}">
                    <a16:rowId xmlns:a16="http://schemas.microsoft.com/office/drawing/2014/main" val="1531175810"/>
                  </a:ext>
                </a:extLst>
              </a:tr>
            </a:tbl>
          </a:graphicData>
        </a:graphic>
      </p:graphicFrame>
    </p:spTree>
    <p:extLst>
      <p:ext uri="{BB962C8B-B14F-4D97-AF65-F5344CB8AC3E}">
        <p14:creationId xmlns:p14="http://schemas.microsoft.com/office/powerpoint/2010/main" val="225755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EA089-BBAF-48D7-8EB7-D0BAB94038C2}"/>
              </a:ext>
            </a:extLst>
          </p:cNvPr>
          <p:cNvSpPr>
            <a:spLocks noGrp="1"/>
          </p:cNvSpPr>
          <p:nvPr>
            <p:ph idx="11"/>
          </p:nvPr>
        </p:nvSpPr>
        <p:spPr/>
        <p:txBody>
          <a:bodyPr>
            <a:normAutofit/>
          </a:bodyPr>
          <a:lstStyle/>
          <a:p>
            <a:r>
              <a:rPr lang="en-GB" dirty="0">
                <a:solidFill>
                  <a:schemeClr val="tx2"/>
                </a:solidFill>
              </a:rPr>
              <a:t>Specific projects/services</a:t>
            </a:r>
            <a:endParaRPr lang="en-GB" sz="3500" dirty="0">
              <a:solidFill>
                <a:schemeClr val="tx2"/>
              </a:solidFill>
            </a:endParaRPr>
          </a:p>
          <a:p>
            <a:endParaRPr lang="en-GB" dirty="0"/>
          </a:p>
        </p:txBody>
      </p:sp>
      <p:graphicFrame>
        <p:nvGraphicFramePr>
          <p:cNvPr id="14" name="Table 14">
            <a:extLst>
              <a:ext uri="{FF2B5EF4-FFF2-40B4-BE49-F238E27FC236}">
                <a16:creationId xmlns:a16="http://schemas.microsoft.com/office/drawing/2014/main" id="{59A21F7B-BE9F-424E-9BE9-85EE031057A0}"/>
              </a:ext>
            </a:extLst>
          </p:cNvPr>
          <p:cNvGraphicFramePr>
            <a:graphicFrameLocks noGrp="1"/>
          </p:cNvGraphicFramePr>
          <p:nvPr>
            <p:ph idx="1"/>
            <p:extLst>
              <p:ext uri="{D42A27DB-BD31-4B8C-83A1-F6EECF244321}">
                <p14:modId xmlns:p14="http://schemas.microsoft.com/office/powerpoint/2010/main" val="4030360136"/>
              </p:ext>
            </p:extLst>
          </p:nvPr>
        </p:nvGraphicFramePr>
        <p:xfrm>
          <a:off x="457200" y="1352550"/>
          <a:ext cx="8229600" cy="451488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392500642"/>
                    </a:ext>
                  </a:extLst>
                </a:gridCol>
                <a:gridCol w="2743200">
                  <a:extLst>
                    <a:ext uri="{9D8B030D-6E8A-4147-A177-3AD203B41FA5}">
                      <a16:colId xmlns:a16="http://schemas.microsoft.com/office/drawing/2014/main" val="2169918617"/>
                    </a:ext>
                  </a:extLst>
                </a:gridCol>
                <a:gridCol w="2743200">
                  <a:extLst>
                    <a:ext uri="{9D8B030D-6E8A-4147-A177-3AD203B41FA5}">
                      <a16:colId xmlns:a16="http://schemas.microsoft.com/office/drawing/2014/main" val="773815125"/>
                    </a:ext>
                  </a:extLst>
                </a:gridCol>
              </a:tblGrid>
              <a:tr h="585012">
                <a:tc>
                  <a:txBody>
                    <a:bodyPr/>
                    <a:lstStyle/>
                    <a:p>
                      <a:pPr marL="67945" algn="ctr">
                        <a:lnSpc>
                          <a:spcPts val="1365"/>
                        </a:lnSpc>
                        <a:spcBef>
                          <a:spcPts val="3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Gill Sans MT" panose="020B0502020104020203" pitchFamily="34" charset="0"/>
                        </a:rPr>
                        <a:t>Community Project </a:t>
                      </a:r>
                      <a:endParaRPr lang="en-GB" sz="1800" dirty="0">
                        <a:solidFill>
                          <a:schemeClr val="bg1"/>
                        </a:solidFill>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945" algn="ctr">
                        <a:lnSpc>
                          <a:spcPts val="1365"/>
                        </a:lnSpc>
                        <a:spcBef>
                          <a:spcPts val="3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Gill Sans MT" panose="020B0502020104020203" pitchFamily="34" charset="0"/>
                        </a:rPr>
                        <a:t>Location</a:t>
                      </a:r>
                      <a:endParaRPr lang="en-GB" sz="1800" dirty="0">
                        <a:solidFill>
                          <a:schemeClr val="bg1"/>
                        </a:solidFill>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tc>
                  <a:txBody>
                    <a:bodyPr/>
                    <a:lstStyle/>
                    <a:p>
                      <a:pPr marL="67310" algn="ctr">
                        <a:lnSpc>
                          <a:spcPts val="1365"/>
                        </a:lnSpc>
                        <a:spcBef>
                          <a:spcPts val="30"/>
                        </a:spcBef>
                        <a:spcAft>
                          <a:spcPts val="0"/>
                        </a:spcAft>
                      </a:pPr>
                      <a:r>
                        <a:rPr lang="en-GB" sz="1800" b="1" dirty="0">
                          <a:solidFill>
                            <a:schemeClr val="bg1"/>
                          </a:solidFill>
                          <a:effectLst/>
                          <a:latin typeface="Calibri" panose="020F0502020204030204" pitchFamily="34" charset="0"/>
                          <a:ea typeface="Gill Sans MT" panose="020B0502020104020203" pitchFamily="34" charset="0"/>
                          <a:cs typeface="Gill Sans MT" panose="020B0502020104020203" pitchFamily="34" charset="0"/>
                        </a:rPr>
                        <a:t>Action Research Work</a:t>
                      </a:r>
                      <a:endParaRPr lang="en-GB" sz="1800" dirty="0">
                        <a:solidFill>
                          <a:schemeClr val="bg1"/>
                        </a:solidFill>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nchor="ctr"/>
                </a:tc>
                <a:extLst>
                  <a:ext uri="{0D108BD9-81ED-4DB2-BD59-A6C34878D82A}">
                    <a16:rowId xmlns:a16="http://schemas.microsoft.com/office/drawing/2014/main" val="1814706026"/>
                  </a:ext>
                </a:extLst>
              </a:tr>
              <a:tr h="761318">
                <a:tc>
                  <a:txBody>
                    <a:bodyPr/>
                    <a:lstStyle/>
                    <a:p>
                      <a:pPr marL="6794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Calibri" panose="020F0502020204030204" pitchFamily="34" charset="0"/>
                        </a:rPr>
                        <a:t>Achievement</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p>
                      <a:pPr marL="6794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Calibri" panose="020F0502020204030204" pitchFamily="34" charset="0"/>
                        </a:rPr>
                        <a:t>Through Football</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67945" algn="ctr">
                        <a:lnSpc>
                          <a:spcPct val="100000"/>
                        </a:lnSpc>
                        <a:spcBef>
                          <a:spcPts val="0"/>
                        </a:spcBef>
                        <a:spcAft>
                          <a:spcPts val="0"/>
                        </a:spcAft>
                      </a:pPr>
                      <a:r>
                        <a:rPr lang="en-GB" sz="1800">
                          <a:effectLst/>
                          <a:latin typeface="Calibri" panose="020F0502020204030204" pitchFamily="34" charset="0"/>
                          <a:ea typeface="Gill Sans MT" panose="020B0502020104020203" pitchFamily="34" charset="0"/>
                          <a:cs typeface="Calibri" panose="020F0502020204030204" pitchFamily="34" charset="0"/>
                        </a:rPr>
                        <a:t>Southend</a:t>
                      </a:r>
                    </a:p>
                  </a:txBody>
                  <a:tcPr marL="0" marR="0" marT="0" marB="0" anchor="ctr"/>
                </a:tc>
                <a:tc>
                  <a:txBody>
                    <a:bodyPr/>
                    <a:lstStyle/>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Extend services to engage families</a:t>
                      </a:r>
                    </a:p>
                  </a:txBody>
                  <a:tcPr marL="0" marR="0" marT="0" marB="0" anchor="ctr"/>
                </a:tc>
                <a:extLst>
                  <a:ext uri="{0D108BD9-81ED-4DB2-BD59-A6C34878D82A}">
                    <a16:rowId xmlns:a16="http://schemas.microsoft.com/office/drawing/2014/main" val="986011284"/>
                  </a:ext>
                </a:extLst>
              </a:tr>
              <a:tr h="761318">
                <a:tc>
                  <a:txBody>
                    <a:bodyPr/>
                    <a:lstStyle/>
                    <a:p>
                      <a:pPr marL="6794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Calibri" panose="020F0502020204030204" pitchFamily="34" charset="0"/>
                        </a:rPr>
                        <a:t>Active Living</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67945"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Epping Forest</a:t>
                      </a:r>
                    </a:p>
                  </a:txBody>
                  <a:tcPr marL="0" marR="0" marT="0" marB="0" anchor="ctr"/>
                </a:tc>
                <a:tc>
                  <a:txBody>
                    <a:bodyPr/>
                    <a:lstStyle/>
                    <a:p>
                      <a:pPr marL="67310" algn="ctr">
                        <a:lnSpc>
                          <a:spcPct val="100000"/>
                        </a:lnSpc>
                        <a:spcBef>
                          <a:spcPts val="0"/>
                        </a:spcBef>
                        <a:spcAft>
                          <a:spcPts val="0"/>
                        </a:spcAft>
                      </a:pPr>
                      <a:r>
                        <a:rPr lang="en-GB" sz="1800">
                          <a:effectLst/>
                          <a:latin typeface="Calibri" panose="020F0502020204030204" pitchFamily="34" charset="0"/>
                          <a:ea typeface="Gill Sans MT" panose="020B0502020104020203" pitchFamily="34" charset="0"/>
                          <a:cs typeface="Calibri" panose="020F0502020204030204" pitchFamily="34" charset="0"/>
                        </a:rPr>
                        <a:t>New 1:1 motivational trainers and new marketing</a:t>
                      </a:r>
                    </a:p>
                  </a:txBody>
                  <a:tcPr marL="0" marR="0" marT="0" marB="0" anchor="ctr"/>
                </a:tc>
                <a:extLst>
                  <a:ext uri="{0D108BD9-81ED-4DB2-BD59-A6C34878D82A}">
                    <a16:rowId xmlns:a16="http://schemas.microsoft.com/office/drawing/2014/main" val="32504122"/>
                  </a:ext>
                </a:extLst>
              </a:tr>
              <a:tr h="761318">
                <a:tc>
                  <a:txBody>
                    <a:bodyPr/>
                    <a:lstStyle/>
                    <a:p>
                      <a:pPr marL="67945" algn="ctr">
                        <a:lnSpc>
                          <a:spcPct val="100000"/>
                        </a:lnSpc>
                        <a:spcBef>
                          <a:spcPts val="0"/>
                        </a:spcBef>
                        <a:spcAft>
                          <a:spcPts val="0"/>
                        </a:spcAft>
                      </a:pPr>
                      <a:r>
                        <a:rPr lang="en-GB" sz="1800" b="1" dirty="0">
                          <a:effectLst/>
                          <a:latin typeface="Calibri" panose="020F0502020204030204" pitchFamily="34" charset="0"/>
                          <a:ea typeface="Gill Sans MT" panose="020B0502020104020203" pitchFamily="34" charset="0"/>
                          <a:cs typeface="Calibri" panose="020F0502020204030204" pitchFamily="34" charset="0"/>
                        </a:rPr>
                        <a:t>Fitness In Mind</a:t>
                      </a:r>
                      <a:endParaRPr lang="en-GB" sz="1800" dirty="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67945"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Brentwood</a:t>
                      </a:r>
                    </a:p>
                  </a:txBody>
                  <a:tcPr marL="0" marR="0" marT="0" marB="0" anchor="ctr"/>
                </a:tc>
                <a:tc>
                  <a:txBody>
                    <a:bodyPr/>
                    <a:lstStyle/>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New focus on audience of young people with mental</a:t>
                      </a:r>
                    </a:p>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ill-health and their families</a:t>
                      </a:r>
                    </a:p>
                  </a:txBody>
                  <a:tcPr marL="0" marR="0" marT="0" marB="0" anchor="ctr"/>
                </a:tc>
                <a:extLst>
                  <a:ext uri="{0D108BD9-81ED-4DB2-BD59-A6C34878D82A}">
                    <a16:rowId xmlns:a16="http://schemas.microsoft.com/office/drawing/2014/main" val="500357043"/>
                  </a:ext>
                </a:extLst>
              </a:tr>
              <a:tr h="761318">
                <a:tc>
                  <a:txBody>
                    <a:bodyPr/>
                    <a:lstStyle/>
                    <a:p>
                      <a:pPr marL="67945" algn="ctr">
                        <a:lnSpc>
                          <a:spcPct val="100000"/>
                        </a:lnSpc>
                        <a:spcBef>
                          <a:spcPts val="0"/>
                        </a:spcBef>
                        <a:spcAft>
                          <a:spcPts val="0"/>
                        </a:spcAft>
                      </a:pPr>
                      <a:r>
                        <a:rPr lang="en-GB" sz="1800" b="1">
                          <a:effectLst/>
                          <a:latin typeface="Calibri" panose="020F0502020204030204" pitchFamily="34" charset="0"/>
                          <a:ea typeface="Gill Sans MT" panose="020B0502020104020203" pitchFamily="34" charset="0"/>
                          <a:cs typeface="Calibri" panose="020F0502020204030204" pitchFamily="34" charset="0"/>
                        </a:rPr>
                        <a:t>Let's Keep Moving</a:t>
                      </a:r>
                      <a:endParaRPr lang="en-GB" sz="180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67945"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Canvey Island</a:t>
                      </a:r>
                    </a:p>
                  </a:txBody>
                  <a:tcPr marL="0" marR="0" marT="0" marB="0" anchor="ctr"/>
                </a:tc>
                <a:tc>
                  <a:txBody>
                    <a:bodyPr/>
                    <a:lstStyle/>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Test increased social movement work and social</a:t>
                      </a:r>
                    </a:p>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marketing</a:t>
                      </a:r>
                    </a:p>
                  </a:txBody>
                  <a:tcPr marL="0" marR="0" marT="0" marB="0" anchor="ctr"/>
                </a:tc>
                <a:extLst>
                  <a:ext uri="{0D108BD9-81ED-4DB2-BD59-A6C34878D82A}">
                    <a16:rowId xmlns:a16="http://schemas.microsoft.com/office/drawing/2014/main" val="1531175810"/>
                  </a:ext>
                </a:extLst>
              </a:tr>
              <a:tr h="761318">
                <a:tc>
                  <a:txBody>
                    <a:bodyPr/>
                    <a:lstStyle/>
                    <a:p>
                      <a:pPr marL="67945" algn="ctr">
                        <a:lnSpc>
                          <a:spcPct val="100000"/>
                        </a:lnSpc>
                        <a:spcBef>
                          <a:spcPts val="0"/>
                        </a:spcBef>
                        <a:spcAft>
                          <a:spcPts val="0"/>
                        </a:spcAft>
                      </a:pPr>
                      <a:r>
                        <a:rPr lang="en-GB" sz="1800" b="1">
                          <a:effectLst/>
                          <a:latin typeface="Calibri" panose="020F0502020204030204" pitchFamily="34" charset="0"/>
                          <a:ea typeface="Gill Sans MT" panose="020B0502020104020203" pitchFamily="34" charset="0"/>
                          <a:cs typeface="Calibri" panose="020F0502020204030204" pitchFamily="34" charset="0"/>
                        </a:rPr>
                        <a:t>Achievement</a:t>
                      </a:r>
                      <a:endParaRPr lang="en-GB" sz="1800">
                        <a:effectLst/>
                        <a:latin typeface="Calibri" panose="020F0502020204030204" pitchFamily="34" charset="0"/>
                        <a:ea typeface="Gill Sans MT" panose="020B0502020104020203" pitchFamily="34" charset="0"/>
                        <a:cs typeface="Calibri" panose="020F0502020204030204" pitchFamily="34" charset="0"/>
                      </a:endParaRPr>
                    </a:p>
                    <a:p>
                      <a:pPr marL="67945" algn="ctr">
                        <a:lnSpc>
                          <a:spcPct val="100000"/>
                        </a:lnSpc>
                        <a:spcBef>
                          <a:spcPts val="0"/>
                        </a:spcBef>
                        <a:spcAft>
                          <a:spcPts val="0"/>
                        </a:spcAft>
                      </a:pPr>
                      <a:r>
                        <a:rPr lang="en-GB" sz="1800" b="1">
                          <a:effectLst/>
                          <a:latin typeface="Calibri" panose="020F0502020204030204" pitchFamily="34" charset="0"/>
                          <a:ea typeface="Gill Sans MT" panose="020B0502020104020203" pitchFamily="34" charset="0"/>
                          <a:cs typeface="Calibri" panose="020F0502020204030204" pitchFamily="34" charset="0"/>
                        </a:rPr>
                        <a:t>Through Football</a:t>
                      </a:r>
                      <a:endParaRPr lang="en-GB" sz="1800">
                        <a:effectLst/>
                        <a:latin typeface="Calibri" panose="020F0502020204030204" pitchFamily="34" charset="0"/>
                        <a:ea typeface="Gill Sans MT" panose="020B0502020104020203" pitchFamily="34" charset="0"/>
                        <a:cs typeface="Calibri" panose="020F0502020204030204" pitchFamily="34" charset="0"/>
                      </a:endParaRPr>
                    </a:p>
                  </a:txBody>
                  <a:tcPr marL="0" marR="0" marT="0" marB="0" anchor="ctr"/>
                </a:tc>
                <a:tc>
                  <a:txBody>
                    <a:bodyPr/>
                    <a:lstStyle/>
                    <a:p>
                      <a:pPr marL="67945" algn="ctr">
                        <a:lnSpc>
                          <a:spcPct val="100000"/>
                        </a:lnSpc>
                        <a:spcBef>
                          <a:spcPts val="0"/>
                        </a:spcBef>
                        <a:spcAft>
                          <a:spcPts val="0"/>
                        </a:spcAft>
                      </a:pPr>
                      <a:r>
                        <a:rPr lang="en-GB" sz="1800">
                          <a:effectLst/>
                          <a:latin typeface="Calibri" panose="020F0502020204030204" pitchFamily="34" charset="0"/>
                          <a:ea typeface="Gill Sans MT" panose="020B0502020104020203" pitchFamily="34" charset="0"/>
                          <a:cs typeface="Calibri" panose="020F0502020204030204" pitchFamily="34" charset="0"/>
                        </a:rPr>
                        <a:t>Southend</a:t>
                      </a:r>
                    </a:p>
                  </a:txBody>
                  <a:tcPr marL="0" marR="0" marT="0" marB="0" anchor="ctr"/>
                </a:tc>
                <a:tc>
                  <a:txBody>
                    <a:bodyPr/>
                    <a:lstStyle/>
                    <a:p>
                      <a:pPr marL="67310" algn="ctr">
                        <a:lnSpc>
                          <a:spcPct val="100000"/>
                        </a:lnSpc>
                        <a:spcBef>
                          <a:spcPts val="0"/>
                        </a:spcBef>
                        <a:spcAft>
                          <a:spcPts val="0"/>
                        </a:spcAft>
                      </a:pPr>
                      <a:r>
                        <a:rPr lang="en-GB" sz="1800" dirty="0">
                          <a:effectLst/>
                          <a:latin typeface="Calibri" panose="020F0502020204030204" pitchFamily="34" charset="0"/>
                          <a:ea typeface="Gill Sans MT" panose="020B0502020104020203" pitchFamily="34" charset="0"/>
                          <a:cs typeface="Calibri" panose="020F0502020204030204" pitchFamily="34" charset="0"/>
                        </a:rPr>
                        <a:t>Extend services to engage families</a:t>
                      </a:r>
                    </a:p>
                  </a:txBody>
                  <a:tcPr marL="0" marR="0" marT="0" marB="0" anchor="ctr"/>
                </a:tc>
                <a:extLst>
                  <a:ext uri="{0D108BD9-81ED-4DB2-BD59-A6C34878D82A}">
                    <a16:rowId xmlns:a16="http://schemas.microsoft.com/office/drawing/2014/main" val="3304798138"/>
                  </a:ext>
                </a:extLst>
              </a:tr>
            </a:tbl>
          </a:graphicData>
        </a:graphic>
      </p:graphicFrame>
    </p:spTree>
    <p:extLst>
      <p:ext uri="{BB962C8B-B14F-4D97-AF65-F5344CB8AC3E}">
        <p14:creationId xmlns:p14="http://schemas.microsoft.com/office/powerpoint/2010/main" val="379063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C54A82-AE13-491B-88CB-07580B90A3ED}"/>
              </a:ext>
            </a:extLst>
          </p:cNvPr>
          <p:cNvSpPr>
            <a:spLocks noGrp="1"/>
          </p:cNvSpPr>
          <p:nvPr>
            <p:ph idx="1"/>
          </p:nvPr>
        </p:nvSpPr>
        <p:spPr>
          <a:xfrm>
            <a:off x="506295" y="1779705"/>
            <a:ext cx="8229600" cy="4996253"/>
          </a:xfrm>
        </p:spPr>
        <p:txBody>
          <a:bodyPr>
            <a:normAutofit/>
          </a:bodyPr>
          <a:lstStyle/>
          <a:p>
            <a:pPr lvl="0"/>
            <a:r>
              <a:rPr lang="en-GB" sz="3800" dirty="0"/>
              <a:t>Physical wellbeing </a:t>
            </a:r>
          </a:p>
          <a:p>
            <a:pPr lvl="0"/>
            <a:r>
              <a:rPr lang="en-GB" sz="3800" dirty="0"/>
              <a:t>Mental wellbeing</a:t>
            </a:r>
          </a:p>
          <a:p>
            <a:pPr lvl="0"/>
            <a:r>
              <a:rPr lang="en-GB" sz="3800" dirty="0"/>
              <a:t>Individual development </a:t>
            </a:r>
          </a:p>
          <a:p>
            <a:pPr lvl="0"/>
            <a:r>
              <a:rPr lang="en-GB" sz="3800" dirty="0"/>
              <a:t>Social and community development</a:t>
            </a:r>
          </a:p>
          <a:p>
            <a:pPr marL="0" indent="0">
              <a:buNone/>
            </a:pPr>
            <a:endParaRPr lang="en-GB" dirty="0"/>
          </a:p>
          <a:p>
            <a:endParaRPr lang="en-GB" dirty="0"/>
          </a:p>
        </p:txBody>
      </p:sp>
      <p:sp>
        <p:nvSpPr>
          <p:cNvPr id="3" name="Content Placeholder 2">
            <a:extLst>
              <a:ext uri="{FF2B5EF4-FFF2-40B4-BE49-F238E27FC236}">
                <a16:creationId xmlns:a16="http://schemas.microsoft.com/office/drawing/2014/main" id="{1436D231-3B8B-4D1D-AFD7-19C0D2CF8D2F}"/>
              </a:ext>
            </a:extLst>
          </p:cNvPr>
          <p:cNvSpPr>
            <a:spLocks noGrp="1"/>
          </p:cNvSpPr>
          <p:nvPr>
            <p:ph idx="11"/>
          </p:nvPr>
        </p:nvSpPr>
        <p:spPr/>
        <p:txBody>
          <a:bodyPr/>
          <a:lstStyle/>
          <a:p>
            <a:r>
              <a:rPr lang="en-GB" dirty="0">
                <a:solidFill>
                  <a:schemeClr val="tx2"/>
                </a:solidFill>
              </a:rPr>
              <a:t>Outcomes: DCMS</a:t>
            </a:r>
          </a:p>
          <a:p>
            <a:endParaRPr lang="en-GB" dirty="0"/>
          </a:p>
        </p:txBody>
      </p:sp>
    </p:spTree>
    <p:extLst>
      <p:ext uri="{BB962C8B-B14F-4D97-AF65-F5344CB8AC3E}">
        <p14:creationId xmlns:p14="http://schemas.microsoft.com/office/powerpoint/2010/main" val="3202678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23&quot;&gt;&lt;/object&gt;&lt;object type=&quot;2&quot; unique_id=&quot;10024&quot;&gt;&lt;object type=&quot;3&quot; unique_id=&quot;10025&quot;&gt;&lt;property id=&quot;20148&quot; value=&quot;5&quot;/&gt;&lt;property id=&quot;20300&quot; value=&quot;Slide 1 - &amp;quot;  Coach, Athlete, and Relational Influences on Athletes’ Attitudes, Intentions, and Willingness to Dope   &amp;quot;&quot;/&gt;&lt;property id=&quot;20307&quot; value=&quot;257&quot;/&gt;&lt;/object&gt;&lt;object type=&quot;3&quot; unique_id=&quot;14239&quot;&gt;&lt;property id=&quot;20148&quot; value=&quot;5&quot;/&gt;&lt;property id=&quot;20300&quot; value=&quot;Slide 13&quot;/&gt;&lt;property id=&quot;20307&quot; value=&quot;290&quot;/&gt;&lt;/object&gt;&lt;object type=&quot;3&quot; unique_id=&quot;14242&quot;&gt;&lt;property id=&quot;20148&quot; value=&quot;5&quot;/&gt;&lt;property id=&quot;20300&quot; value=&quot;Slide 7&quot;/&gt;&lt;property id=&quot;20307&quot; value=&quot;295&quot;/&gt;&lt;/object&gt;&lt;object type=&quot;3&quot; unique_id=&quot;14971&quot;&gt;&lt;property id=&quot;20148&quot; value=&quot;5&quot;/&gt;&lt;property id=&quot;20300&quot; value=&quot;Slide 15&quot;/&gt;&lt;property id=&quot;20307&quot; value=&quot;306&quot;/&gt;&lt;/object&gt;&lt;object type=&quot;3&quot; unique_id=&quot;16052&quot;&gt;&lt;property id=&quot;20148&quot; value=&quot;5&quot;/&gt;&lt;property id=&quot;20300&quot; value=&quot;Slide 2&quot;/&gt;&lt;property id=&quot;20307&quot; value=&quot;308&quot;/&gt;&lt;/object&gt;&lt;object type=&quot;3&quot; unique_id=&quot;16053&quot;&gt;&lt;property id=&quot;20148&quot; value=&quot;5&quot;/&gt;&lt;property id=&quot;20300&quot; value=&quot;Slide 3&quot;/&gt;&lt;property id=&quot;20307&quot; value=&quot;311&quot;/&gt;&lt;/object&gt;&lt;object type=&quot;3&quot; unique_id=&quot;16054&quot;&gt;&lt;property id=&quot;20148&quot; value=&quot;5&quot;/&gt;&lt;property id=&quot;20300&quot; value=&quot;Slide 4&quot;/&gt;&lt;property id=&quot;20307&quot; value=&quot;314&quot;/&gt;&lt;/object&gt;&lt;object type=&quot;3&quot; unique_id=&quot;16055&quot;&gt;&lt;property id=&quot;20148&quot; value=&quot;5&quot;/&gt;&lt;property id=&quot;20300&quot; value=&quot;Slide 5&quot;/&gt;&lt;property id=&quot;20307&quot; value=&quot;312&quot;/&gt;&lt;/object&gt;&lt;object type=&quot;3&quot; unique_id=&quot;16057&quot;&gt;&lt;property id=&quot;20148&quot; value=&quot;5&quot;/&gt;&lt;property id=&quot;20300&quot; value=&quot;Slide 6&quot;/&gt;&lt;property id=&quot;20307&quot; value=&quot;315&quot;/&gt;&lt;/object&gt;&lt;object type=&quot;3&quot; unique_id=&quot;16061&quot;&gt;&lt;property id=&quot;20148&quot; value=&quot;5&quot;/&gt;&lt;property id=&quot;20300&quot; value=&quot;Slide 8&quot;/&gt;&lt;property id=&quot;20307&quot; value=&quot;318&quot;/&gt;&lt;/object&gt;&lt;object type=&quot;3&quot; unique_id=&quot;16062&quot;&gt;&lt;property id=&quot;20148&quot; value=&quot;5&quot;/&gt;&lt;property id=&quot;20300&quot; value=&quot;Slide 10&quot;/&gt;&lt;property id=&quot;20307&quot; value=&quot;319&quot;/&gt;&lt;/object&gt;&lt;object type=&quot;3&quot; unique_id=&quot;16064&quot;&gt;&lt;property id=&quot;20148&quot; value=&quot;5&quot;/&gt;&lt;property id=&quot;20300&quot; value=&quot;Slide 11&quot;/&gt;&lt;property id=&quot;20307&quot; value=&quot;320&quot;/&gt;&lt;/object&gt;&lt;object type=&quot;3&quot; unique_id=&quot;16179&quot;&gt;&lt;property id=&quot;20148&quot; value=&quot;5&quot;/&gt;&lt;property id=&quot;20300&quot; value=&quot;Slide 14&quot;/&gt;&lt;property id=&quot;20307&quot; value=&quot;325&quot;/&gt;&lt;/object&gt;&lt;object type=&quot;3&quot; unique_id=&quot;16386&quot;&gt;&lt;property id=&quot;20148&quot; value=&quot;5&quot;/&gt;&lt;property id=&quot;20300&quot; value=&quot;Slide 16&quot;/&gt;&lt;property id=&quot;20307&quot; value=&quot;326&quot;/&gt;&lt;/object&gt;&lt;object type=&quot;3&quot; unique_id=&quot;16781&quot;&gt;&lt;property id=&quot;20148&quot; value=&quot;5&quot;/&gt;&lt;property id=&quot;20300&quot; value=&quot;Slide 9&quot;/&gt;&lt;property id=&quot;20307&quot; value=&quot;330&quot;/&gt;&lt;/object&gt;&lt;object type=&quot;3&quot; unique_id=&quot;16840&quot;&gt;&lt;property id=&quot;20148&quot; value=&quot;5&quot;/&gt;&lt;property id=&quot;20300&quot; value=&quot;Slide 12&quot;/&gt;&lt;property id=&quot;20307&quot; value=&quot;331&quot;/&gt;&lt;/object&gt;&lt;object type=&quot;3&quot; unique_id=&quot;16841&quot;&gt;&lt;property id=&quot;20148&quot; value=&quot;5&quot;/&gt;&lt;property id=&quot;20300&quot; value=&quot;Slide 17&quot;/&gt;&lt;property id=&quot;20307&quot; value=&quot;335&quot;/&gt;&lt;/object&gt;&lt;object type=&quot;3&quot; unique_id=&quot;16842&quot;&gt;&lt;property id=&quot;20148&quot; value=&quot;5&quot;/&gt;&lt;property id=&quot;20300&quot; value=&quot;Slide 18&quot;/&gt;&lt;property id=&quot;20307&quot; value=&quot;332&quot;/&gt;&lt;/object&gt;&lt;object type=&quot;3&quot; unique_id=&quot;16843&quot;&gt;&lt;property id=&quot;20148&quot; value=&quot;5&quot;/&gt;&lt;property id=&quot;20300&quot; value=&quot;Slide 19&quot;/&gt;&lt;property id=&quot;20307&quot; value=&quot;333&quot;/&gt;&lt;/object&gt;&lt;object type=&quot;3&quot; unique_id=&quot;16844&quot;&gt;&lt;property id=&quot;20148&quot; value=&quot;5&quot;/&gt;&lt;property id=&quot;20300&quot; value=&quot;Slide 20&quot;/&gt;&lt;property id=&quot;20307&quot; value=&quot;334&quot;/&gt;&lt;/object&gt;&lt;object type=&quot;3&quot; unique_id=&quot;16845&quot;&gt;&lt;property id=&quot;20148&quot; value=&quot;5&quot;/&gt;&lt;property id=&quot;20300&quot; value=&quot;Slide 21&quot;/&gt;&lt;property id=&quot;20307&quot; value=&quot;336&quot;/&gt;&lt;/object&gt;&lt;object type=&quot;3&quot; unique_id=&quot;16846&quot;&gt;&lt;property id=&quot;20148&quot; value=&quot;5&quot;/&gt;&lt;property id=&quot;20300&quot; value=&quot;Slide 22&quot;/&gt;&lt;property id=&quot;20307&quot; value=&quot;337&quot;/&gt;&lt;/object&gt;&lt;object type=&quot;3&quot; unique_id=&quot;16847&quot;&gt;&lt;property id=&quot;20148&quot; value=&quot;5&quot;/&gt;&lt;property id=&quot;20300&quot; value=&quot;Slide 23&quot;/&gt;&lt;property id=&quot;20307&quot; value=&quot;338&quot;/&gt;&lt;/object&gt;&lt;object type=&quot;3&quot; unique_id=&quot;16848&quot;&gt;&lt;property id=&quot;20148&quot; value=&quot;5&quot;/&gt;&lt;property id=&quot;20300&quot; value=&quot;Slide 24&quot;/&gt;&lt;property id=&quot;20307&quot; value=&quot;339&quot;/&gt;&lt;/object&gt;&lt;object type=&quot;3&quot; unique_id=&quot;16849&quot;&gt;&lt;property id=&quot;20148&quot; value=&quot;5&quot;/&gt;&lt;property id=&quot;20300&quot; value=&quot;Slide 25&quot;/&gt;&lt;property id=&quot;20307&quot; value=&quot;340&quot;/&gt;&lt;/object&gt;&lt;/object&gt;&lt;/object&gt;&lt;/database&gt;"/>
  <p:tag name="SECTOMILLISECCONVERTED" val="1"/>
</p:tagLst>
</file>

<file path=ppt/theme/theme1.xml><?xml version="1.0" encoding="utf-8"?>
<a:theme xmlns:a="http://schemas.openxmlformats.org/drawingml/2006/main" name="student-powerpoint-blue-white">
  <a:themeElements>
    <a:clrScheme name="Custom 7">
      <a:dk1>
        <a:srgbClr val="00AFD8"/>
      </a:dk1>
      <a:lt1>
        <a:sysClr val="window" lastClr="FFFFFF"/>
      </a:lt1>
      <a:dk2>
        <a:srgbClr val="00AFD8"/>
      </a:dk2>
      <a:lt2>
        <a:srgbClr val="DA3D7E"/>
      </a:lt2>
      <a:accent1>
        <a:srgbClr val="00AFD8"/>
      </a:accent1>
      <a:accent2>
        <a:srgbClr val="000000"/>
      </a:accent2>
      <a:accent3>
        <a:srgbClr val="C1D82F"/>
      </a:accent3>
      <a:accent4>
        <a:srgbClr val="35C4B5"/>
      </a:accent4>
      <a:accent5>
        <a:srgbClr val="F2D311"/>
      </a:accent5>
      <a:accent6>
        <a:srgbClr val="C6C6BC"/>
      </a:accent6>
      <a:hlink>
        <a:srgbClr val="00AFD8"/>
      </a:hlink>
      <a:folHlink>
        <a:srgbClr val="DA3D7E"/>
      </a:folHlink>
    </a:clrScheme>
    <a:fontScheme name="Black + black">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student-powerpoint-blue-white</Template>
  <TotalTime>0</TotalTime>
  <Words>1077</Words>
  <Application>Microsoft Office PowerPoint</Application>
  <PresentationFormat>On-screen Show (4:3)</PresentationFormat>
  <Paragraphs>250</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Gill Sans MT</vt:lpstr>
      <vt:lpstr>Times New Roman</vt:lpstr>
      <vt:lpstr>Wingdings</vt:lpstr>
      <vt:lpstr>student-powerpoint-blue-white</vt:lpstr>
      <vt:lpstr>  The Essex Local Delivery Pilot’s Action Research: Share and learn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Freeman, Paul</dc:creator>
  <cp:lastModifiedBy>Chloe Hinds, LDP Admin Assistant</cp:lastModifiedBy>
  <cp:revision>152</cp:revision>
  <dcterms:created xsi:type="dcterms:W3CDTF">2015-10-05T07:43:50Z</dcterms:created>
  <dcterms:modified xsi:type="dcterms:W3CDTF">2019-10-18T10:38:39Z</dcterms:modified>
</cp:coreProperties>
</file>