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  <p:sldMasterId id="2147483659" r:id="rId2"/>
  </p:sldMasterIdLst>
  <p:notesMasterIdLst>
    <p:notesMasterId r:id="rId28"/>
  </p:notesMasterIdLst>
  <p:handoutMasterIdLst>
    <p:handoutMasterId r:id="rId29"/>
  </p:handoutMasterIdLst>
  <p:sldIdLst>
    <p:sldId id="257" r:id="rId3"/>
    <p:sldId id="500" r:id="rId4"/>
    <p:sldId id="396" r:id="rId5"/>
    <p:sldId id="533" r:id="rId6"/>
    <p:sldId id="557" r:id="rId7"/>
    <p:sldId id="531" r:id="rId8"/>
    <p:sldId id="508" r:id="rId9"/>
    <p:sldId id="534" r:id="rId10"/>
    <p:sldId id="570" r:id="rId11"/>
    <p:sldId id="571" r:id="rId12"/>
    <p:sldId id="552" r:id="rId13"/>
    <p:sldId id="468" r:id="rId14"/>
    <p:sldId id="506" r:id="rId15"/>
    <p:sldId id="502" r:id="rId16"/>
    <p:sldId id="572" r:id="rId17"/>
    <p:sldId id="517" r:id="rId18"/>
    <p:sldId id="503" r:id="rId19"/>
    <p:sldId id="556" r:id="rId20"/>
    <p:sldId id="555" r:id="rId21"/>
    <p:sldId id="560" r:id="rId22"/>
    <p:sldId id="518" r:id="rId23"/>
    <p:sldId id="519" r:id="rId24"/>
    <p:sldId id="520" r:id="rId25"/>
    <p:sldId id="521" r:id="rId26"/>
    <p:sldId id="483" r:id="rId27"/>
  </p:sldIdLst>
  <p:sldSz cx="9144000" cy="6858000" type="screen4x3"/>
  <p:notesSz cx="6669088" cy="9753600"/>
  <p:custDataLst>
    <p:tags r:id="rId3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2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eman, Paul" initials="F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23"/>
    <a:srgbClr val="000000"/>
    <a:srgbClr val="0000FF"/>
    <a:srgbClr val="27B137"/>
    <a:srgbClr val="D0FCD1"/>
    <a:srgbClr val="D7F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1939EF-CCFA-47B0-A80B-4B2CDAA41059}" v="215" dt="2020-11-04T10:06:02.605"/>
    <p1510:client id="{BA8A723C-2357-4052-A42D-530D0C7DA011}" v="172" dt="2020-10-13T12:20:32.297"/>
    <p1510:client id="{C0A93FF6-0814-481D-81C5-42D50F9839C5}" v="68" dt="2020-10-13T13:51:09.227"/>
    <p1510:client id="{CD66EA16-2D30-4617-95A7-E2B60B3E8479}" v="1013" dt="2020-10-13T08:29:15.973"/>
    <p1510:client id="{FAAA54D2-F410-490D-B919-8B4EB6BED72C}" v="4" dt="2020-11-05T11:16:46.761"/>
    <p1510:client id="{FAE3BB1E-FDBD-4B29-9B6F-5CEC28CBE0C2}" v="283" dt="2020-10-13T13:44:29.9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7712" autoAdjust="0"/>
  </p:normalViewPr>
  <p:slideViewPr>
    <p:cSldViewPr snapToGrid="0" snapToObjects="1">
      <p:cViewPr>
        <p:scale>
          <a:sx n="100" d="100"/>
          <a:sy n="100" d="100"/>
        </p:scale>
        <p:origin x="-13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-3822" y="-96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eman, Paul" userId="jNgghLRAjTJksPBRC5BO5on4wJV6zIcCTWb/x5pSssA=" providerId="None" clId="Web-{CD66EA16-2D30-4617-95A7-E2B60B3E8479}"/>
    <pc:docChg chg="addSld modSld sldOrd">
      <pc:chgData name="Freeman, Paul" userId="jNgghLRAjTJksPBRC5BO5on4wJV6zIcCTWb/x5pSssA=" providerId="None" clId="Web-{CD66EA16-2D30-4617-95A7-E2B60B3E8479}" dt="2020-10-13T08:29:15.973" v="999" actId="20577"/>
      <pc:docMkLst>
        <pc:docMk/>
      </pc:docMkLst>
      <pc:sldChg chg="addSp modSp">
        <pc:chgData name="Freeman, Paul" userId="jNgghLRAjTJksPBRC5BO5on4wJV6zIcCTWb/x5pSssA=" providerId="None" clId="Web-{CD66EA16-2D30-4617-95A7-E2B60B3E8479}" dt="2020-10-13T08:18:21.936" v="321" actId="20577"/>
        <pc:sldMkLst>
          <pc:docMk/>
          <pc:sldMk cId="1357415138" sldId="546"/>
        </pc:sldMkLst>
        <pc:spChg chg="mod">
          <ac:chgData name="Freeman, Paul" userId="jNgghLRAjTJksPBRC5BO5on4wJV6zIcCTWb/x5pSssA=" providerId="None" clId="Web-{CD66EA16-2D30-4617-95A7-E2B60B3E8479}" dt="2020-10-13T08:17:41.544" v="298" actId="20577"/>
          <ac:spMkLst>
            <pc:docMk/>
            <pc:sldMk cId="1357415138" sldId="546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CD66EA16-2D30-4617-95A7-E2B60B3E8479}" dt="2020-10-13T08:18:21.936" v="321" actId="20577"/>
          <ac:spMkLst>
            <pc:docMk/>
            <pc:sldMk cId="1357415138" sldId="546"/>
            <ac:spMk id="4" creationId="{00000000-0000-0000-0000-000000000000}"/>
          </ac:spMkLst>
        </pc:spChg>
        <pc:picChg chg="add mod">
          <ac:chgData name="Freeman, Paul" userId="jNgghLRAjTJksPBRC5BO5on4wJV6zIcCTWb/x5pSssA=" providerId="None" clId="Web-{CD66EA16-2D30-4617-95A7-E2B60B3E8479}" dt="2020-10-13T08:13:47.114" v="204" actId="1076"/>
          <ac:picMkLst>
            <pc:docMk/>
            <pc:sldMk cId="1357415138" sldId="546"/>
            <ac:picMk id="3" creationId="{80F55F9B-E8A8-43DC-ACA2-A345A7A8F524}"/>
          </ac:picMkLst>
        </pc:picChg>
        <pc:picChg chg="add mod">
          <ac:chgData name="Freeman, Paul" userId="jNgghLRAjTJksPBRC5BO5on4wJV6zIcCTWb/x5pSssA=" providerId="None" clId="Web-{CD66EA16-2D30-4617-95A7-E2B60B3E8479}" dt="2020-10-13T08:14:13.756" v="210" actId="1076"/>
          <ac:picMkLst>
            <pc:docMk/>
            <pc:sldMk cId="1357415138" sldId="546"/>
            <ac:picMk id="5" creationId="{F5B3F547-4A7F-4180-AB45-09C19E59CA4F}"/>
          </ac:picMkLst>
        </pc:picChg>
      </pc:sldChg>
      <pc:sldChg chg="modSp">
        <pc:chgData name="Freeman, Paul" userId="jNgghLRAjTJksPBRC5BO5on4wJV6zIcCTWb/x5pSssA=" providerId="None" clId="Web-{CD66EA16-2D30-4617-95A7-E2B60B3E8479}" dt="2020-10-13T08:29:14.770" v="997" actId="20577"/>
        <pc:sldMkLst>
          <pc:docMk/>
          <pc:sldMk cId="777944923" sldId="554"/>
        </pc:sldMkLst>
        <pc:spChg chg="mod">
          <ac:chgData name="Freeman, Paul" userId="jNgghLRAjTJksPBRC5BO5on4wJV6zIcCTWb/x5pSssA=" providerId="None" clId="Web-{CD66EA16-2D30-4617-95A7-E2B60B3E8479}" dt="2020-10-13T08:28:12.596" v="953" actId="20577"/>
          <ac:spMkLst>
            <pc:docMk/>
            <pc:sldMk cId="777944923" sldId="554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CD66EA16-2D30-4617-95A7-E2B60B3E8479}" dt="2020-10-13T08:29:14.770" v="997" actId="20577"/>
          <ac:spMkLst>
            <pc:docMk/>
            <pc:sldMk cId="777944923" sldId="554"/>
            <ac:spMk id="4" creationId="{00000000-0000-0000-0000-000000000000}"/>
          </ac:spMkLst>
        </pc:spChg>
      </pc:sldChg>
      <pc:sldChg chg="modSp add ord replId">
        <pc:chgData name="Freeman, Paul" userId="jNgghLRAjTJksPBRC5BO5on4wJV6zIcCTWb/x5pSssA=" providerId="None" clId="Web-{CD66EA16-2D30-4617-95A7-E2B60B3E8479}" dt="2020-10-13T08:27:45.095" v="950" actId="20577"/>
        <pc:sldMkLst>
          <pc:docMk/>
          <pc:sldMk cId="144909488" sldId="559"/>
        </pc:sldMkLst>
        <pc:spChg chg="mod">
          <ac:chgData name="Freeman, Paul" userId="jNgghLRAjTJksPBRC5BO5on4wJV6zIcCTWb/x5pSssA=" providerId="None" clId="Web-{CD66EA16-2D30-4617-95A7-E2B60B3E8479}" dt="2020-10-13T08:22:52.836" v="706" actId="20577"/>
          <ac:spMkLst>
            <pc:docMk/>
            <pc:sldMk cId="144909488" sldId="559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CD66EA16-2D30-4617-95A7-E2B60B3E8479}" dt="2020-10-13T08:27:45.095" v="950" actId="20577"/>
          <ac:spMkLst>
            <pc:docMk/>
            <pc:sldMk cId="144909488" sldId="559"/>
            <ac:spMk id="4" creationId="{00000000-0000-0000-0000-000000000000}"/>
          </ac:spMkLst>
        </pc:spChg>
      </pc:sldChg>
    </pc:docChg>
  </pc:docChgLst>
  <pc:docChgLst>
    <pc:chgData name="Freeman, Paul" userId="jNgghLRAjTJksPBRC5BO5on4wJV6zIcCTWb/x5pSssA=" providerId="None" clId="Web-{C0A93FF6-0814-481D-81C5-42D50F9839C5}"/>
    <pc:docChg chg="addSld modSld">
      <pc:chgData name="Freeman, Paul" userId="jNgghLRAjTJksPBRC5BO5on4wJV6zIcCTWb/x5pSssA=" providerId="None" clId="Web-{C0A93FF6-0814-481D-81C5-42D50F9839C5}" dt="2020-10-13T13:51:09.227" v="62" actId="14100"/>
      <pc:docMkLst>
        <pc:docMk/>
      </pc:docMkLst>
      <pc:sldChg chg="addSp delSp modSp new">
        <pc:chgData name="Freeman, Paul" userId="jNgghLRAjTJksPBRC5BO5on4wJV6zIcCTWb/x5pSssA=" providerId="None" clId="Web-{C0A93FF6-0814-481D-81C5-42D50F9839C5}" dt="2020-10-13T13:49:42.036" v="39" actId="1076"/>
        <pc:sldMkLst>
          <pc:docMk/>
          <pc:sldMk cId="2827789872" sldId="561"/>
        </pc:sldMkLst>
        <pc:spChg chg="mod">
          <ac:chgData name="Freeman, Paul" userId="jNgghLRAjTJksPBRC5BO5on4wJV6zIcCTWb/x5pSssA=" providerId="None" clId="Web-{C0A93FF6-0814-481D-81C5-42D50F9839C5}" dt="2020-10-13T13:49:42.036" v="39" actId="1076"/>
          <ac:spMkLst>
            <pc:docMk/>
            <pc:sldMk cId="2827789872" sldId="561"/>
            <ac:spMk id="2" creationId="{EB12C014-D8C2-4F19-92D8-8667F7F9A74C}"/>
          </ac:spMkLst>
        </pc:spChg>
        <pc:spChg chg="del">
          <ac:chgData name="Freeman, Paul" userId="jNgghLRAjTJksPBRC5BO5on4wJV6zIcCTWb/x5pSssA=" providerId="None" clId="Web-{C0A93FF6-0814-481D-81C5-42D50F9839C5}" dt="2020-10-13T13:48:30.111" v="1"/>
          <ac:spMkLst>
            <pc:docMk/>
            <pc:sldMk cId="2827789872" sldId="561"/>
            <ac:spMk id="3" creationId="{6009DF2E-4DFE-4054-8F1C-34F0FD97473A}"/>
          </ac:spMkLst>
        </pc:spChg>
        <pc:picChg chg="add mod ord">
          <ac:chgData name="Freeman, Paul" userId="jNgghLRAjTJksPBRC5BO5on4wJV6zIcCTWb/x5pSssA=" providerId="None" clId="Web-{C0A93FF6-0814-481D-81C5-42D50F9839C5}" dt="2020-10-13T13:48:30.111" v="1"/>
          <ac:picMkLst>
            <pc:docMk/>
            <pc:sldMk cId="2827789872" sldId="561"/>
            <ac:picMk id="4" creationId="{58ACD8AB-E166-4557-9774-B69B2779E751}"/>
          </ac:picMkLst>
        </pc:picChg>
      </pc:sldChg>
      <pc:sldChg chg="modSp new">
        <pc:chgData name="Freeman, Paul" userId="jNgghLRAjTJksPBRC5BO5on4wJV6zIcCTWb/x5pSssA=" providerId="None" clId="Web-{C0A93FF6-0814-481D-81C5-42D50F9839C5}" dt="2020-10-13T13:49:36.395" v="38" actId="1076"/>
        <pc:sldMkLst>
          <pc:docMk/>
          <pc:sldMk cId="1478074070" sldId="562"/>
        </pc:sldMkLst>
        <pc:spChg chg="mod">
          <ac:chgData name="Freeman, Paul" userId="jNgghLRAjTJksPBRC5BO5on4wJV6zIcCTWb/x5pSssA=" providerId="None" clId="Web-{C0A93FF6-0814-481D-81C5-42D50F9839C5}" dt="2020-10-13T13:49:36.395" v="38" actId="1076"/>
          <ac:spMkLst>
            <pc:docMk/>
            <pc:sldMk cId="1478074070" sldId="562"/>
            <ac:spMk id="2" creationId="{85C44192-CF6B-4796-BC47-2A614769CC07}"/>
          </ac:spMkLst>
        </pc:spChg>
        <pc:spChg chg="mod">
          <ac:chgData name="Freeman, Paul" userId="jNgghLRAjTJksPBRC5BO5on4wJV6zIcCTWb/x5pSssA=" providerId="None" clId="Web-{C0A93FF6-0814-481D-81C5-42D50F9839C5}" dt="2020-10-13T13:49:29.223" v="35" actId="20577"/>
          <ac:spMkLst>
            <pc:docMk/>
            <pc:sldMk cId="1478074070" sldId="562"/>
            <ac:spMk id="3" creationId="{B343BC01-4F99-43CB-ADBB-6D2EF4FD424B}"/>
          </ac:spMkLst>
        </pc:spChg>
      </pc:sldChg>
      <pc:sldChg chg="addSp delSp modSp new">
        <pc:chgData name="Freeman, Paul" userId="jNgghLRAjTJksPBRC5BO5on4wJV6zIcCTWb/x5pSssA=" providerId="None" clId="Web-{C0A93FF6-0814-481D-81C5-42D50F9839C5}" dt="2020-10-13T13:51:09.227" v="62" actId="14100"/>
        <pc:sldMkLst>
          <pc:docMk/>
          <pc:sldMk cId="2875975228" sldId="563"/>
        </pc:sldMkLst>
        <pc:spChg chg="mod">
          <ac:chgData name="Freeman, Paul" userId="jNgghLRAjTJksPBRC5BO5on4wJV6zIcCTWb/x5pSssA=" providerId="None" clId="Web-{C0A93FF6-0814-481D-81C5-42D50F9839C5}" dt="2020-10-13T13:50:12.725" v="46" actId="1076"/>
          <ac:spMkLst>
            <pc:docMk/>
            <pc:sldMk cId="2875975228" sldId="563"/>
            <ac:spMk id="2" creationId="{7423C807-B719-467F-9148-16AE88983799}"/>
          </ac:spMkLst>
        </pc:spChg>
        <pc:spChg chg="mod">
          <ac:chgData name="Freeman, Paul" userId="jNgghLRAjTJksPBRC5BO5on4wJV6zIcCTWb/x5pSssA=" providerId="None" clId="Web-{C0A93FF6-0814-481D-81C5-42D50F9839C5}" dt="2020-10-13T13:51:09.227" v="62" actId="14100"/>
          <ac:spMkLst>
            <pc:docMk/>
            <pc:sldMk cId="2875975228" sldId="563"/>
            <ac:spMk id="3" creationId="{DE7C79E2-7394-4488-ACF8-284B937DAD6E}"/>
          </ac:spMkLst>
        </pc:spChg>
        <pc:picChg chg="add del mod">
          <ac:chgData name="Freeman, Paul" userId="jNgghLRAjTJksPBRC5BO5on4wJV6zIcCTWb/x5pSssA=" providerId="None" clId="Web-{C0A93FF6-0814-481D-81C5-42D50F9839C5}" dt="2020-10-13T13:50:59.477" v="57"/>
          <ac:picMkLst>
            <pc:docMk/>
            <pc:sldMk cId="2875975228" sldId="563"/>
            <ac:picMk id="4" creationId="{4B93065E-3B41-43EA-BE52-F46DEFC21E25}"/>
          </ac:picMkLst>
        </pc:picChg>
        <pc:picChg chg="add mod">
          <ac:chgData name="Freeman, Paul" userId="jNgghLRAjTJksPBRC5BO5on4wJV6zIcCTWb/x5pSssA=" providerId="None" clId="Web-{C0A93FF6-0814-481D-81C5-42D50F9839C5}" dt="2020-10-13T13:51:04.805" v="60" actId="1076"/>
          <ac:picMkLst>
            <pc:docMk/>
            <pc:sldMk cId="2875975228" sldId="563"/>
            <ac:picMk id="5" creationId="{832194AE-9CE9-41C0-8193-DEAD5282EEE2}"/>
          </ac:picMkLst>
        </pc:picChg>
      </pc:sldChg>
    </pc:docChg>
  </pc:docChgLst>
  <pc:docChgLst>
    <pc:chgData name="Freeman, Paul" userId="jNgghLRAjTJksPBRC5BO5on4wJV6zIcCTWb/x5pSssA=" providerId="None" clId="Web-{FAE3BB1E-FDBD-4B29-9B6F-5CEC28CBE0C2}"/>
    <pc:docChg chg="addSld delSld modSld">
      <pc:chgData name="Freeman, Paul" userId="jNgghLRAjTJksPBRC5BO5on4wJV6zIcCTWb/x5pSssA=" providerId="None" clId="Web-{FAE3BB1E-FDBD-4B29-9B6F-5CEC28CBE0C2}" dt="2020-10-13T13:44:29.969" v="275" actId="1076"/>
      <pc:docMkLst>
        <pc:docMk/>
      </pc:docMkLst>
      <pc:sldChg chg="modSp">
        <pc:chgData name="Freeman, Paul" userId="jNgghLRAjTJksPBRC5BO5on4wJV6zIcCTWb/x5pSssA=" providerId="None" clId="Web-{FAE3BB1E-FDBD-4B29-9B6F-5CEC28CBE0C2}" dt="2020-10-13T13:43:36.670" v="270" actId="20577"/>
        <pc:sldMkLst>
          <pc:docMk/>
          <pc:sldMk cId="2822654741" sldId="519"/>
        </pc:sldMkLst>
        <pc:spChg chg="mod">
          <ac:chgData name="Freeman, Paul" userId="jNgghLRAjTJksPBRC5BO5on4wJV6zIcCTWb/x5pSssA=" providerId="None" clId="Web-{FAE3BB1E-FDBD-4B29-9B6F-5CEC28CBE0C2}" dt="2020-10-13T13:43:36.670" v="270" actId="20577"/>
          <ac:spMkLst>
            <pc:docMk/>
            <pc:sldMk cId="2822654741" sldId="519"/>
            <ac:spMk id="3" creationId="{00000000-0000-0000-0000-000000000000}"/>
          </ac:spMkLst>
        </pc:spChg>
      </pc:sldChg>
      <pc:sldChg chg="modSp">
        <pc:chgData name="Freeman, Paul" userId="jNgghLRAjTJksPBRC5BO5on4wJV6zIcCTWb/x5pSssA=" providerId="None" clId="Web-{FAE3BB1E-FDBD-4B29-9B6F-5CEC28CBE0C2}" dt="2020-10-13T13:42:57.746" v="250" actId="20577"/>
        <pc:sldMkLst>
          <pc:docMk/>
          <pc:sldMk cId="1006801850" sldId="536"/>
        </pc:sldMkLst>
        <pc:spChg chg="mod">
          <ac:chgData name="Freeman, Paul" userId="jNgghLRAjTJksPBRC5BO5on4wJV6zIcCTWb/x5pSssA=" providerId="None" clId="Web-{FAE3BB1E-FDBD-4B29-9B6F-5CEC28CBE0C2}" dt="2020-10-13T13:42:45.839" v="237" actId="20577"/>
          <ac:spMkLst>
            <pc:docMk/>
            <pc:sldMk cId="1006801850" sldId="536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FAE3BB1E-FDBD-4B29-9B6F-5CEC28CBE0C2}" dt="2020-10-13T13:42:57.746" v="250" actId="20577"/>
          <ac:spMkLst>
            <pc:docMk/>
            <pc:sldMk cId="1006801850" sldId="536"/>
            <ac:spMk id="3" creationId="{00000000-0000-0000-0000-000000000000}"/>
          </ac:spMkLst>
        </pc:spChg>
      </pc:sldChg>
      <pc:sldChg chg="modSp">
        <pc:chgData name="Freeman, Paul" userId="jNgghLRAjTJksPBRC5BO5on4wJV6zIcCTWb/x5pSssA=" providerId="None" clId="Web-{FAE3BB1E-FDBD-4B29-9B6F-5CEC28CBE0C2}" dt="2020-10-13T13:44:29.969" v="275" actId="1076"/>
        <pc:sldMkLst>
          <pc:docMk/>
          <pc:sldMk cId="730574894" sldId="552"/>
        </pc:sldMkLst>
        <pc:spChg chg="mod">
          <ac:chgData name="Freeman, Paul" userId="jNgghLRAjTJksPBRC5BO5on4wJV6zIcCTWb/x5pSssA=" providerId="None" clId="Web-{FAE3BB1E-FDBD-4B29-9B6F-5CEC28CBE0C2}" dt="2020-10-13T13:44:29.969" v="275" actId="1076"/>
          <ac:spMkLst>
            <pc:docMk/>
            <pc:sldMk cId="730574894" sldId="552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FAE3BB1E-FDBD-4B29-9B6F-5CEC28CBE0C2}" dt="2020-10-13T13:44:28.094" v="274" actId="14100"/>
          <ac:spMkLst>
            <pc:docMk/>
            <pc:sldMk cId="730574894" sldId="552"/>
            <ac:spMk id="3" creationId="{00000000-0000-0000-0000-000000000000}"/>
          </ac:spMkLst>
        </pc:spChg>
      </pc:sldChg>
      <pc:sldChg chg="modSp">
        <pc:chgData name="Freeman, Paul" userId="jNgghLRAjTJksPBRC5BO5on4wJV6zIcCTWb/x5pSssA=" providerId="None" clId="Web-{FAE3BB1E-FDBD-4B29-9B6F-5CEC28CBE0C2}" dt="2020-10-13T13:42:30.557" v="210" actId="14100"/>
        <pc:sldMkLst>
          <pc:docMk/>
          <pc:sldMk cId="2340785832" sldId="553"/>
        </pc:sldMkLst>
        <pc:spChg chg="mod">
          <ac:chgData name="Freeman, Paul" userId="jNgghLRAjTJksPBRC5BO5on4wJV6zIcCTWb/x5pSssA=" providerId="None" clId="Web-{FAE3BB1E-FDBD-4B29-9B6F-5CEC28CBE0C2}" dt="2020-10-13T13:42:28.745" v="209" actId="1076"/>
          <ac:spMkLst>
            <pc:docMk/>
            <pc:sldMk cId="2340785832" sldId="553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FAE3BB1E-FDBD-4B29-9B6F-5CEC28CBE0C2}" dt="2020-10-13T13:42:30.557" v="210" actId="14100"/>
          <ac:spMkLst>
            <pc:docMk/>
            <pc:sldMk cId="2340785832" sldId="553"/>
            <ac:spMk id="3" creationId="{00000000-0000-0000-0000-000000000000}"/>
          </ac:spMkLst>
        </pc:spChg>
      </pc:sldChg>
      <pc:sldChg chg="modSp">
        <pc:chgData name="Freeman, Paul" userId="jNgghLRAjTJksPBRC5BO5on4wJV6zIcCTWb/x5pSssA=" providerId="None" clId="Web-{FAE3BB1E-FDBD-4B29-9B6F-5CEC28CBE0C2}" dt="2020-10-13T13:43:59.577" v="272" actId="14100"/>
        <pc:sldMkLst>
          <pc:docMk/>
          <pc:sldMk cId="2193918924" sldId="555"/>
        </pc:sldMkLst>
        <pc:spChg chg="mod">
          <ac:chgData name="Freeman, Paul" userId="jNgghLRAjTJksPBRC5BO5on4wJV6zIcCTWb/x5pSssA=" providerId="None" clId="Web-{FAE3BB1E-FDBD-4B29-9B6F-5CEC28CBE0C2}" dt="2020-10-13T13:43:57.639" v="271" actId="1076"/>
          <ac:spMkLst>
            <pc:docMk/>
            <pc:sldMk cId="2193918924" sldId="555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FAE3BB1E-FDBD-4B29-9B6F-5CEC28CBE0C2}" dt="2020-10-13T13:43:59.577" v="272" actId="14100"/>
          <ac:spMkLst>
            <pc:docMk/>
            <pc:sldMk cId="2193918924" sldId="555"/>
            <ac:spMk id="3" creationId="{00000000-0000-0000-0000-000000000000}"/>
          </ac:spMkLst>
        </pc:spChg>
      </pc:sldChg>
      <pc:sldChg chg="new add del">
        <pc:chgData name="Freeman, Paul" userId="jNgghLRAjTJksPBRC5BO5on4wJV6zIcCTWb/x5pSssA=" providerId="None" clId="Web-{FAE3BB1E-FDBD-4B29-9B6F-5CEC28CBE0C2}" dt="2020-10-13T13:40:54.491" v="97"/>
        <pc:sldMkLst>
          <pc:docMk/>
          <pc:sldMk cId="915097478" sldId="560"/>
        </pc:sldMkLst>
      </pc:sldChg>
      <pc:sldChg chg="modSp add replId">
        <pc:chgData name="Freeman, Paul" userId="jNgghLRAjTJksPBRC5BO5on4wJV6zIcCTWb/x5pSssA=" providerId="None" clId="Web-{FAE3BB1E-FDBD-4B29-9B6F-5CEC28CBE0C2}" dt="2020-10-13T13:43:10.590" v="256" actId="20577"/>
        <pc:sldMkLst>
          <pc:docMk/>
          <pc:sldMk cId="1687113839" sldId="560"/>
        </pc:sldMkLst>
        <pc:spChg chg="mod">
          <ac:chgData name="Freeman, Paul" userId="jNgghLRAjTJksPBRC5BO5on4wJV6zIcCTWb/x5pSssA=" providerId="None" clId="Web-{FAE3BB1E-FDBD-4B29-9B6F-5CEC28CBE0C2}" dt="2020-10-13T13:41:35.930" v="137" actId="1076"/>
          <ac:spMkLst>
            <pc:docMk/>
            <pc:sldMk cId="1687113839" sldId="560"/>
            <ac:spMk id="2" creationId="{00000000-0000-0000-0000-000000000000}"/>
          </ac:spMkLst>
        </pc:spChg>
        <pc:spChg chg="mod">
          <ac:chgData name="Freeman, Paul" userId="jNgghLRAjTJksPBRC5BO5on4wJV6zIcCTWb/x5pSssA=" providerId="None" clId="Web-{FAE3BB1E-FDBD-4B29-9B6F-5CEC28CBE0C2}" dt="2020-10-13T13:43:10.590" v="256" actId="20577"/>
          <ac:spMkLst>
            <pc:docMk/>
            <pc:sldMk cId="1687113839" sldId="560"/>
            <ac:spMk id="3" creationId="{00000000-0000-0000-0000-000000000000}"/>
          </ac:spMkLst>
        </pc:spChg>
      </pc:sldChg>
      <pc:sldChg chg="add del replId">
        <pc:chgData name="Freeman, Paul" userId="jNgghLRAjTJksPBRC5BO5on4wJV6zIcCTWb/x5pSssA=" providerId="None" clId="Web-{FAE3BB1E-FDBD-4B29-9B6F-5CEC28CBE0C2}" dt="2020-10-13T13:40:51.850" v="96"/>
        <pc:sldMkLst>
          <pc:docMk/>
          <pc:sldMk cId="4198818699" sldId="561"/>
        </pc:sldMkLst>
      </pc:sldChg>
    </pc:docChg>
  </pc:docChgLst>
  <pc:docChgLst>
    <pc:chgData name="Gladwell, Valerie F" userId="hRIR8Qq+4GbRMLcwFlwjemEFTXMp1b5nrmhOHN8YtEE=" providerId="None" clId="Web-{FAAA54D2-F410-490D-B919-8B4EB6BED72C}"/>
    <pc:docChg chg="modSld">
      <pc:chgData name="Gladwell, Valerie F" userId="hRIR8Qq+4GbRMLcwFlwjemEFTXMp1b5nrmhOHN8YtEE=" providerId="None" clId="Web-{FAAA54D2-F410-490D-B919-8B4EB6BED72C}" dt="2020-11-05T11:16:43.917" v="2" actId="20577"/>
      <pc:docMkLst>
        <pc:docMk/>
      </pc:docMkLst>
      <pc:sldChg chg="modSp">
        <pc:chgData name="Gladwell, Valerie F" userId="hRIR8Qq+4GbRMLcwFlwjemEFTXMp1b5nrmhOHN8YtEE=" providerId="None" clId="Web-{FAAA54D2-F410-490D-B919-8B4EB6BED72C}" dt="2020-11-05T11:16:43.667" v="0" actId="20577"/>
        <pc:sldMkLst>
          <pc:docMk/>
          <pc:sldMk cId="640380741" sldId="257"/>
        </pc:sldMkLst>
        <pc:spChg chg="mod">
          <ac:chgData name="Gladwell, Valerie F" userId="hRIR8Qq+4GbRMLcwFlwjemEFTXMp1b5nrmhOHN8YtEE=" providerId="None" clId="Web-{FAAA54D2-F410-490D-B919-8B4EB6BED72C}" dt="2020-11-05T11:16:43.667" v="0" actId="20577"/>
          <ac:spMkLst>
            <pc:docMk/>
            <pc:sldMk cId="640380741" sldId="257"/>
            <ac:spMk id="3" creationId="{00000000-0000-0000-0000-000000000000}"/>
          </ac:spMkLst>
        </pc:spChg>
      </pc:sldChg>
    </pc:docChg>
  </pc:docChgLst>
  <pc:docChgLst>
    <pc:chgData name="Freeman, Paul" userId="jNgghLRAjTJksPBRC5BO5on4wJV6zIcCTWb/x5pSssA=" providerId="None" clId="Web-{BA8A723C-2357-4052-A42D-530D0C7DA011}"/>
    <pc:docChg chg="modSld">
      <pc:chgData name="Freeman, Paul" userId="jNgghLRAjTJksPBRC5BO5on4wJV6zIcCTWb/x5pSssA=" providerId="None" clId="Web-{BA8A723C-2357-4052-A42D-530D0C7DA011}" dt="2020-10-13T12:20:32.297" v="170" actId="20577"/>
      <pc:docMkLst>
        <pc:docMk/>
      </pc:docMkLst>
      <pc:sldChg chg="modSp">
        <pc:chgData name="Freeman, Paul" userId="jNgghLRAjTJksPBRC5BO5on4wJV6zIcCTWb/x5pSssA=" providerId="None" clId="Web-{BA8A723C-2357-4052-A42D-530D0C7DA011}" dt="2020-10-13T12:18:42.309" v="134" actId="20577"/>
        <pc:sldMkLst>
          <pc:docMk/>
          <pc:sldMk cId="1357415138" sldId="546"/>
        </pc:sldMkLst>
        <pc:spChg chg="mod">
          <ac:chgData name="Freeman, Paul" userId="jNgghLRAjTJksPBRC5BO5on4wJV6zIcCTWb/x5pSssA=" providerId="None" clId="Web-{BA8A723C-2357-4052-A42D-530D0C7DA011}" dt="2020-10-13T12:18:42.309" v="134" actId="20577"/>
          <ac:spMkLst>
            <pc:docMk/>
            <pc:sldMk cId="1357415138" sldId="546"/>
            <ac:spMk id="4" creationId="{00000000-0000-0000-0000-000000000000}"/>
          </ac:spMkLst>
        </pc:spChg>
        <pc:picChg chg="mod">
          <ac:chgData name="Freeman, Paul" userId="jNgghLRAjTJksPBRC5BO5on4wJV6zIcCTWb/x5pSssA=" providerId="None" clId="Web-{BA8A723C-2357-4052-A42D-530D0C7DA011}" dt="2020-10-13T12:18:12.370" v="102" actId="1076"/>
          <ac:picMkLst>
            <pc:docMk/>
            <pc:sldMk cId="1357415138" sldId="546"/>
            <ac:picMk id="3" creationId="{80F55F9B-E8A8-43DC-ACA2-A345A7A8F524}"/>
          </ac:picMkLst>
        </pc:picChg>
        <pc:picChg chg="mod">
          <ac:chgData name="Freeman, Paul" userId="jNgghLRAjTJksPBRC5BO5on4wJV6zIcCTWb/x5pSssA=" providerId="None" clId="Web-{BA8A723C-2357-4052-A42D-530D0C7DA011}" dt="2020-10-13T12:18:15.870" v="104" actId="1076"/>
          <ac:picMkLst>
            <pc:docMk/>
            <pc:sldMk cId="1357415138" sldId="546"/>
            <ac:picMk id="5" creationId="{F5B3F547-4A7F-4180-AB45-09C19E59CA4F}"/>
          </ac:picMkLst>
        </pc:picChg>
      </pc:sldChg>
      <pc:sldChg chg="modSp">
        <pc:chgData name="Freeman, Paul" userId="jNgghLRAjTJksPBRC5BO5on4wJV6zIcCTWb/x5pSssA=" providerId="None" clId="Web-{BA8A723C-2357-4052-A42D-530D0C7DA011}" dt="2020-10-13T12:20:32.297" v="169" actId="20577"/>
        <pc:sldMkLst>
          <pc:docMk/>
          <pc:sldMk cId="777944923" sldId="554"/>
        </pc:sldMkLst>
        <pc:spChg chg="mod">
          <ac:chgData name="Freeman, Paul" userId="jNgghLRAjTJksPBRC5BO5on4wJV6zIcCTWb/x5pSssA=" providerId="None" clId="Web-{BA8A723C-2357-4052-A42D-530D0C7DA011}" dt="2020-10-13T12:20:32.297" v="169" actId="20577"/>
          <ac:spMkLst>
            <pc:docMk/>
            <pc:sldMk cId="777944923" sldId="554"/>
            <ac:spMk id="4" creationId="{00000000-0000-0000-0000-000000000000}"/>
          </ac:spMkLst>
        </pc:spChg>
      </pc:sldChg>
    </pc:docChg>
  </pc:docChgLst>
  <pc:docChgLst>
    <pc:chgData name="Freeman, Paul" userId="jNgghLRAjTJksPBRC5BO5on4wJV6zIcCTWb/x5pSssA=" providerId="None" clId="Web-{9B1939EF-CCFA-47B0-A80B-4B2CDAA41059}"/>
    <pc:docChg chg="modSld">
      <pc:chgData name="Freeman, Paul" userId="jNgghLRAjTJksPBRC5BO5on4wJV6zIcCTWb/x5pSssA=" providerId="None" clId="Web-{9B1939EF-CCFA-47B0-A80B-4B2CDAA41059}" dt="2020-11-04T10:06:02.511" v="198"/>
      <pc:docMkLst>
        <pc:docMk/>
      </pc:docMkLst>
      <pc:sldChg chg="modSp">
        <pc:chgData name="Freeman, Paul" userId="jNgghLRAjTJksPBRC5BO5on4wJV6zIcCTWb/x5pSssA=" providerId="None" clId="Web-{9B1939EF-CCFA-47B0-A80B-4B2CDAA41059}" dt="2020-11-04T10:00:00.242" v="12" actId="20577"/>
        <pc:sldMkLst>
          <pc:docMk/>
          <pc:sldMk cId="640380741" sldId="257"/>
        </pc:sldMkLst>
        <pc:spChg chg="mod">
          <ac:chgData name="Freeman, Paul" userId="jNgghLRAjTJksPBRC5BO5on4wJV6zIcCTWb/x5pSssA=" providerId="None" clId="Web-{9B1939EF-CCFA-47B0-A80B-4B2CDAA41059}" dt="2020-11-04T10:00:00.242" v="12" actId="20577"/>
          <ac:spMkLst>
            <pc:docMk/>
            <pc:sldMk cId="640380741" sldId="257"/>
            <ac:spMk id="3" creationId="{00000000-0000-0000-0000-000000000000}"/>
          </ac:spMkLst>
        </pc:spChg>
      </pc:sldChg>
      <pc:sldChg chg="modSp">
        <pc:chgData name="Freeman, Paul" userId="jNgghLRAjTJksPBRC5BO5on4wJV6zIcCTWb/x5pSssA=" providerId="None" clId="Web-{9B1939EF-CCFA-47B0-A80B-4B2CDAA41059}" dt="2020-11-04T10:05:20.823" v="195" actId="20577"/>
        <pc:sldMkLst>
          <pc:docMk/>
          <pc:sldMk cId="3716498760" sldId="531"/>
        </pc:sldMkLst>
        <pc:spChg chg="mod">
          <ac:chgData name="Freeman, Paul" userId="jNgghLRAjTJksPBRC5BO5on4wJV6zIcCTWb/x5pSssA=" providerId="None" clId="Web-{9B1939EF-CCFA-47B0-A80B-4B2CDAA41059}" dt="2020-11-04T10:05:20.823" v="195" actId="20577"/>
          <ac:spMkLst>
            <pc:docMk/>
            <pc:sldMk cId="3716498760" sldId="531"/>
            <ac:spMk id="2" creationId="{00000000-0000-0000-0000-000000000000}"/>
          </ac:spMkLst>
        </pc:spChg>
      </pc:sldChg>
      <pc:sldChg chg="modSp">
        <pc:chgData name="Freeman, Paul" userId="jNgghLRAjTJksPBRC5BO5on4wJV6zIcCTWb/x5pSssA=" providerId="None" clId="Web-{9B1939EF-CCFA-47B0-A80B-4B2CDAA41059}" dt="2020-11-04T10:00:07.914" v="15" actId="20577"/>
        <pc:sldMkLst>
          <pc:docMk/>
          <pc:sldMk cId="2415526071" sldId="533"/>
        </pc:sldMkLst>
        <pc:spChg chg="mod">
          <ac:chgData name="Freeman, Paul" userId="jNgghLRAjTJksPBRC5BO5on4wJV6zIcCTWb/x5pSssA=" providerId="None" clId="Web-{9B1939EF-CCFA-47B0-A80B-4B2CDAA41059}" dt="2020-11-04T10:00:07.914" v="15" actId="20577"/>
          <ac:spMkLst>
            <pc:docMk/>
            <pc:sldMk cId="2415526071" sldId="533"/>
            <ac:spMk id="4" creationId="{00000000-0000-0000-0000-000000000000}"/>
          </ac:spMkLst>
        </pc:spChg>
      </pc:sldChg>
      <pc:sldChg chg="modSp mod setBg">
        <pc:chgData name="Freeman, Paul" userId="jNgghLRAjTJksPBRC5BO5on4wJV6zIcCTWb/x5pSssA=" providerId="None" clId="Web-{9B1939EF-CCFA-47B0-A80B-4B2CDAA41059}" dt="2020-11-04T10:06:02.511" v="198"/>
        <pc:sldMkLst>
          <pc:docMk/>
          <pc:sldMk cId="1293196551" sldId="557"/>
        </pc:sldMkLst>
        <pc:spChg chg="mod">
          <ac:chgData name="Freeman, Paul" userId="jNgghLRAjTJksPBRC5BO5on4wJV6zIcCTWb/x5pSssA=" providerId="None" clId="Web-{9B1939EF-CCFA-47B0-A80B-4B2CDAA41059}" dt="2020-11-04T10:05:16.073" v="190" actId="20577"/>
          <ac:spMkLst>
            <pc:docMk/>
            <pc:sldMk cId="1293196551" sldId="557"/>
            <ac:spMk id="2" creationId="{00000000-0000-0000-0000-000000000000}"/>
          </ac:spMkLst>
        </pc:spChg>
        <pc:graphicFrameChg chg="mod modGraphic">
          <ac:chgData name="Freeman, Paul" userId="jNgghLRAjTJksPBRC5BO5on4wJV6zIcCTWb/x5pSssA=" providerId="None" clId="Web-{9B1939EF-CCFA-47B0-A80B-4B2CDAA41059}" dt="2020-11-04T10:05:35.027" v="196"/>
          <ac:graphicFrameMkLst>
            <pc:docMk/>
            <pc:sldMk cId="1293196551" sldId="557"/>
            <ac:graphicFrameMk id="4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Sheet1!$A$1:$A$13</c:f>
              <c:strCache>
                <c:ptCount val="13"/>
                <c:pt idx="0">
                  <c:v>I have the ability to advise service users/patients on physical activity</c:v>
                </c:pt>
                <c:pt idx="1">
                  <c:v>I have the opportunity to advise service users/patients on physical activity</c:v>
                </c:pt>
                <c:pt idx="2">
                  <c:v>I am motivated to advise service users/patients on physical activity</c:v>
                </c:pt>
                <c:pt idx="3">
                  <c:v>I am confident in my ability to advise service users/patients on physical activity</c:v>
                </c:pt>
                <c:pt idx="4">
                  <c:v>I have the knowledge to advise service users/patients on physical activity</c:v>
                </c:pt>
                <c:pt idx="5">
                  <c:v>I have the skills to advise service users/patients on physical activity</c:v>
                </c:pt>
                <c:pt idx="6">
                  <c:v>I have the resources to advise service users/patients on physical activity</c:v>
                </c:pt>
                <c:pt idx="7">
                  <c:v>I have the time to advise service users/patients on physical activity</c:v>
                </c:pt>
                <c:pt idx="8">
                  <c:v>I have the support required to advise service users/patients on physical activity</c:v>
                </c:pt>
                <c:pt idx="9">
                  <c:v>I want to advise service users/patients on physical activity</c:v>
                </c:pt>
                <c:pt idx="10">
                  <c:v>Others in my organisation want me to advise service users/patients on physical activity</c:v>
                </c:pt>
                <c:pt idx="11">
                  <c:v>I feel that I should advise service users/patients on physical activity</c:v>
                </c:pt>
                <c:pt idx="12">
                  <c:v>I do advise service users/patients on physical activity</c:v>
                </c:pt>
              </c:strCache>
            </c:strRef>
          </c:cat>
          <c:val>
            <c:numRef>
              <c:f>Sheet1!$B$1:$B$13</c:f>
              <c:numCache>
                <c:formatCode>General</c:formatCode>
                <c:ptCount val="13"/>
                <c:pt idx="0">
                  <c:v>4.05</c:v>
                </c:pt>
                <c:pt idx="1">
                  <c:v>3.95</c:v>
                </c:pt>
                <c:pt idx="2">
                  <c:v>4.21</c:v>
                </c:pt>
                <c:pt idx="3">
                  <c:v>3.95</c:v>
                </c:pt>
                <c:pt idx="4">
                  <c:v>3.89</c:v>
                </c:pt>
                <c:pt idx="5">
                  <c:v>3.89</c:v>
                </c:pt>
                <c:pt idx="6">
                  <c:v>3.21</c:v>
                </c:pt>
                <c:pt idx="7">
                  <c:v>3.32</c:v>
                </c:pt>
                <c:pt idx="8">
                  <c:v>3.11</c:v>
                </c:pt>
                <c:pt idx="9">
                  <c:v>4.53</c:v>
                </c:pt>
                <c:pt idx="10">
                  <c:v>3.63</c:v>
                </c:pt>
                <c:pt idx="11">
                  <c:v>4.32</c:v>
                </c:pt>
                <c:pt idx="12">
                  <c:v>3.79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C-4BFF-A99E-8E4CBECA3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014720"/>
        <c:axId val="144020608"/>
      </c:barChart>
      <c:catAx>
        <c:axId val="144014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020608"/>
        <c:crosses val="autoZero"/>
        <c:auto val="1"/>
        <c:lblAlgn val="ctr"/>
        <c:lblOffset val="100"/>
        <c:noMultiLvlLbl val="0"/>
      </c:catAx>
      <c:valAx>
        <c:axId val="144020608"/>
        <c:scaling>
          <c:orientation val="minMax"/>
          <c:min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/>
                  <a:t>1 = strongly disagree to 5 = strongly agree</a:t>
                </a:r>
              </a:p>
            </c:rich>
          </c:tx>
          <c:layout>
            <c:manualLayout>
              <c:xMode val="edge"/>
              <c:yMode val="edge"/>
              <c:x val="0.1076923076923077"/>
              <c:y val="3.021094439143915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4014720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2E977-0546-4A82-B21C-3F0733F38DB2}" type="datetimeFigureOut">
              <a:rPr lang="en-GB" smtClean="0"/>
              <a:t>05/11/2020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C8F89-9071-4458-A964-3CBBD267F5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71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EEA5-6595-41F6-88A9-D97A07B7A8DC}" type="datetimeFigureOut">
              <a:rPr lang="en-GB" smtClean="0"/>
              <a:t>05/11/2020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52D82-2DE4-42EE-9698-A091E0E1B14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745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327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14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063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915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207E9-A246-414A-819C-A2DF0C2B4AD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72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91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207E9-A246-414A-819C-A2DF0C2B4AD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72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2207E9-A246-414A-819C-A2DF0C2B4AD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722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91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680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69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6938" y="731838"/>
            <a:ext cx="4875212" cy="3656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BD396-20AB-4DC7-BF08-BE31F04A1862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563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0814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915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4380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2603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7431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539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885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91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00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561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5350" y="731838"/>
            <a:ext cx="4878388" cy="3657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09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14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52D82-2DE4-42EE-9698-A091E0E1B147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14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98011" y="2417203"/>
            <a:ext cx="7772400" cy="861347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en-GB" dirty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8011" y="3417981"/>
            <a:ext cx="7772400" cy="866261"/>
          </a:xfrm>
        </p:spPr>
        <p:txBody>
          <a:bodyPr>
            <a:normAutofit/>
          </a:bodyPr>
          <a:lstStyle>
            <a:lvl1pPr marL="0" indent="0" algn="l">
              <a:buNone/>
              <a:defRPr sz="4000" baseline="0">
                <a:solidFill>
                  <a:schemeClr val="accent2"/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subtitle</a:t>
            </a:r>
            <a:endParaRPr lang="en-US" dirty="0"/>
          </a:p>
        </p:txBody>
      </p:sp>
      <p:pic>
        <p:nvPicPr>
          <p:cNvPr id="8" name="Picture 7" descr="essex logo white unbled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318" y="434319"/>
            <a:ext cx="197725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3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7B807-B701-4C9B-9C07-2B2C0E04A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8E125-6A18-4F19-82A5-B9E3302D5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00AA5-A270-4A1D-B4C9-D01C0941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62B3A-FB32-43D9-9618-9D383FD1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91DD-D12A-4129-8C6C-A90E1CBA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26A43-529A-423D-A510-6EE232A1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AED5A-F95A-48AF-95EA-BE28F9BB5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52D1D-ED66-4AF5-8B88-54083A8B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506B6-9D2F-4081-B77A-9F41152A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A34E6-46A0-4A3C-8628-5D244CE3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87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179FC-77BF-439E-A167-640465877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EC119-E00F-4A91-9648-D222079E8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6D887-9689-46FA-9619-3C0AD9FB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58697-9942-422F-8B5F-758DA0E0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AA87A-0DE7-4F49-B166-F2B25B98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418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ED80-A5A0-4A58-8283-1A3A6CE72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DEC57-9AAB-4578-8496-3ABDEC237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E969B-9CD9-4914-8B92-56F55A8D7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BE82A-2CAC-4D15-8E4B-AF4341B96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EE2FC-565B-48E8-A98E-B9B22B0CC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8A4C7-AE7E-49D5-902D-6CEA8725E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53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60901-F6D6-480D-A17B-4F31D01E5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4E405-4DD8-4D5D-9F35-56541ABAC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71DEC-3F30-4226-9F09-DD99FC4BE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B9D9E8-4B6C-4444-8530-28B9DC221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183EF9-1B17-4DDF-9823-EEADFC721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BCB1F-C7DA-4B50-8ECE-FF54BB79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731F63-BBF2-429E-96CE-9F4389F5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AC63BA-E92A-4919-8528-99BF0BAFA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8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5AEE4-10E4-497E-A52A-18483ED9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265704-9CD9-40B5-8CDF-6E4E285F8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68961-A945-4311-9F36-5556584D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F6F97-4141-4E14-9261-A9B761D63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74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9EE4DD-3116-4F9D-922F-07F709719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DABE65-3EF6-409E-AFE1-6FFE67F7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67C95-5EB0-4F19-93A4-597C881E2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6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A371-3734-49BE-96CD-5DEBBE6B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4958A-0567-4262-8DA2-DAF5D12F3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2A14E4-E04A-44AB-9780-118E61B80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788CC-34B8-49EC-9502-A3296FB3D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7274B-6CCE-46CF-9A0C-450B1566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853D9E-700D-4C9A-8F7F-02B350772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434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5897D-3921-4ADA-90E9-BA95D1C6B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8AA337-00E5-4622-83EA-D88640FAE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8DF47-5C50-42E6-ADB5-4AAB2957C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066D7-F471-424F-8E18-5F78FC6D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A4FE8-7900-4706-9DA7-887C6EC86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F73AA-BB45-4DD9-8B83-D634C674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3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B9EF-D148-4AC1-9E60-C1CC519F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D1E78-D68B-45C3-86F1-EAB4967A4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80B13-4DCC-4B82-A5D6-B3154D0B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C5ADE-9677-4A58-936B-FFBE85F2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F76D6-71C7-4FB0-9DA3-1CCF9EE7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1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634475"/>
            <a:ext cx="8229600" cy="559988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2000"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3194464"/>
            <a:ext cx="8229600" cy="1343725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3200" baseline="0">
                <a:solidFill>
                  <a:schemeClr val="accent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1290750"/>
            <a:ext cx="8229600" cy="1343725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3200" baseline="0">
                <a:solidFill>
                  <a:schemeClr val="accent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7292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8B8E6-7107-47DC-A014-B1DF8D953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1B3AE-989F-4497-AA63-CB0BCFFEC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54FD1-3B35-447D-8843-78AA322E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BE7E4-55A7-4EF2-A564-9335A321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2E6BB-6C72-436F-8B57-01BFE138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55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per bod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974"/>
            <a:ext cx="8229600" cy="4374572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3200"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459479"/>
            <a:ext cx="8229600" cy="799307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chemeClr val="accent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9283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459479"/>
            <a:ext cx="8229600" cy="799307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chemeClr val="accent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200" y="1341439"/>
            <a:ext cx="8229600" cy="4429970"/>
          </a:xfrm>
        </p:spPr>
        <p:txBody>
          <a:bodyPr/>
          <a:lstStyle>
            <a:lvl1pPr marL="342900" indent="-342900">
              <a:buClr>
                <a:schemeClr val="tx1"/>
              </a:buClr>
              <a:buFont typeface="Wingdings" panose="05000000000000000000" pitchFamily="2" charset="2"/>
              <a:buChar char="§"/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97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974"/>
            <a:ext cx="8229600" cy="4374572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charset="2"/>
              <a:buChar char="§"/>
              <a:defRPr b="1">
                <a:solidFill>
                  <a:srgbClr val="000000"/>
                </a:solidFill>
                <a:latin typeface="Arial"/>
                <a:cs typeface="Arial"/>
              </a:defRPr>
            </a:lvl1pPr>
            <a:lvl2pPr marL="742950" indent="-28575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11430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3pPr>
            <a:lvl4pPr marL="16002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4pPr>
            <a:lvl5pPr marL="20574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411981"/>
            <a:ext cx="8229600" cy="799307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chemeClr val="accent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8642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977"/>
            <a:ext cx="4114800" cy="4965699"/>
          </a:xfrm>
        </p:spPr>
        <p:txBody>
          <a:bodyPr/>
          <a:lstStyle>
            <a:lvl1pPr marL="0" indent="0">
              <a:buClr>
                <a:schemeClr val="accent1"/>
              </a:buClr>
              <a:buFont typeface="Wingdings" charset="2"/>
              <a:buNone/>
              <a:defRPr b="1">
                <a:latin typeface="Arial"/>
                <a:cs typeface="Arial"/>
              </a:defRPr>
            </a:lvl1pPr>
            <a:lvl2pPr marL="742950" indent="-285750">
              <a:buClr>
                <a:schemeClr val="accent1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1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1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1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411981"/>
            <a:ext cx="8229600" cy="799307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chemeClr val="tx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738689" y="1352554"/>
            <a:ext cx="3937000" cy="430847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43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478" y="1339752"/>
            <a:ext cx="4925272" cy="4374572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charset="2"/>
              <a:buChar char="§"/>
              <a:defRPr sz="2800" b="1">
                <a:solidFill>
                  <a:srgbClr val="000000"/>
                </a:solidFill>
                <a:latin typeface="Arial"/>
                <a:cs typeface="Arial"/>
              </a:defRPr>
            </a:lvl1pPr>
            <a:lvl2pPr marL="742950" indent="-28575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11430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3pPr>
            <a:lvl4pPr marL="16002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4pPr>
            <a:lvl5pPr marL="20574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3764478" y="481342"/>
            <a:ext cx="4922322" cy="660585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chemeClr val="accent2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TITLE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202" y="463144"/>
            <a:ext cx="3131123" cy="2880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5227" y="3498714"/>
            <a:ext cx="3131123" cy="2880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0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25" y="3800099"/>
            <a:ext cx="4752000" cy="259200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charset="2"/>
              <a:buChar char="§"/>
              <a:defRPr sz="2800" b="1">
                <a:solidFill>
                  <a:srgbClr val="000000"/>
                </a:solidFill>
                <a:latin typeface="Arial"/>
                <a:cs typeface="Arial"/>
              </a:defRPr>
            </a:lvl1pPr>
            <a:lvl2pPr marL="742950" indent="-28575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2pPr>
            <a:lvl3pPr marL="11430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3pPr>
            <a:lvl4pPr marL="16002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4pPr>
            <a:lvl5pPr marL="2057400" indent="-228600">
              <a:buClr>
                <a:schemeClr val="accent1"/>
              </a:buClr>
              <a:buFont typeface="Wingdings" charset="2"/>
              <a:buChar char="§"/>
              <a:defRPr>
                <a:solidFill>
                  <a:srgbClr val="000000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5227" y="3139515"/>
            <a:ext cx="4753975" cy="660585"/>
          </a:xfrm>
        </p:spPr>
        <p:txBody>
          <a:bodyPr>
            <a:normAutofit/>
          </a:bodyPr>
          <a:lstStyle>
            <a:lvl1pPr marL="0" indent="0">
              <a:buClr>
                <a:schemeClr val="accent2"/>
              </a:buClr>
              <a:buFontTx/>
              <a:buNone/>
              <a:defRPr sz="4400" baseline="0">
                <a:solidFill>
                  <a:schemeClr val="accent1"/>
                </a:solidFill>
                <a:latin typeface="Arial Black" panose="020B0A04020102020204" pitchFamily="34" charset="0"/>
                <a:cs typeface="Arial"/>
              </a:defRPr>
            </a:lvl1pPr>
            <a:lvl2pPr marL="742950" indent="-28575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2pPr>
            <a:lvl3pPr marL="11430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3pPr>
            <a:lvl4pPr marL="16002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4pPr>
            <a:lvl5pPr marL="2057400" indent="-228600">
              <a:buClr>
                <a:schemeClr val="accent2"/>
              </a:buClr>
              <a:buFont typeface="Wingdings" charset="2"/>
              <a:buChar char="§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GB" dirty="0"/>
              <a:t>CLICK TO EDIT TITLE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200" y="498769"/>
            <a:ext cx="4752000" cy="2592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380499" y="481338"/>
            <a:ext cx="3306303" cy="5183192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64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1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tx1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tx1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tx1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0D09-B1AE-4B46-A1AF-59A780A56BA7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C429-CF55-2246-B878-635912AC2B6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88000" y="288000"/>
            <a:ext cx="8568000" cy="6282000"/>
          </a:xfrm>
          <a:prstGeom prst="rect">
            <a:avLst/>
          </a:prstGeom>
          <a:noFill/>
          <a:ln w="72009" cap="sq">
            <a:solidFill>
              <a:schemeClr val="tx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Essex logo black U:BLED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619" y="5877936"/>
            <a:ext cx="1478182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15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36EA6-6F1D-A848-9813-5EB3ED77BB10}" type="datetimeFigureOut">
              <a:rPr lang="en-US" smtClean="0"/>
              <a:t>11/5/2020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FD882-663F-AD4E-8FE9-9737BC963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6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1" r:id="rId3"/>
    <p:sldLayoutId id="2147483657" r:id="rId4"/>
    <p:sldLayoutId id="2147483650" r:id="rId5"/>
    <p:sldLayoutId id="2147483654" r:id="rId6"/>
    <p:sldLayoutId id="2147483655" r:id="rId7"/>
    <p:sldLayoutId id="2147483656" r:id="rId8"/>
    <p:sldLayoutId id="2147483658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2EFAD-D222-4AC7-9791-F44B52D06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0A85D-D42D-4898-9BBF-0BA0FEAE7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12E03-D268-4813-95B4-48FB7738E4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8D3E8FF6-7F80-4323-A808-D33F20D3B3B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400"/>
              <a:t>05/11/2020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439B0-4965-48E5-A35C-E4BC5AC98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30CC5-3137-4C68-8418-E973C4C0E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986B7DE-F2BE-43C9-BB82-B2E5FB28EE69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432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4.xml"/><Relationship Id="rId7" Type="http://schemas.openxmlformats.org/officeDocument/2006/relationships/slide" Target="slide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7.xml"/><Relationship Id="rId9" Type="http://schemas.openxmlformats.org/officeDocument/2006/relationships/slide" Target="slide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010" y="2239074"/>
            <a:ext cx="8100927" cy="2012297"/>
          </a:xfrm>
        </p:spPr>
        <p:txBody>
          <a:bodyPr>
            <a:noAutofit/>
          </a:bodyPr>
          <a:lstStyle/>
          <a:p>
            <a:br>
              <a:rPr lang="en-GB" sz="4000" b="1" dirty="0"/>
            </a:br>
            <a:br>
              <a:rPr lang="en-GB" sz="4000" b="1" dirty="0"/>
            </a:br>
            <a:r>
              <a:rPr lang="en-GB" sz="5400" dirty="0">
                <a:ea typeface="ＭＳ Ｐゴシック" pitchFamily="34" charset="-128"/>
              </a:rPr>
              <a:t>Essex Local Delivery Pilot: Monthly evaluation update</a:t>
            </a:r>
            <a:br>
              <a:rPr lang="en-GB" sz="5000" dirty="0"/>
            </a:br>
            <a:br>
              <a:rPr lang="en-GB" sz="5400" dirty="0"/>
            </a:b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636" y="4512623"/>
            <a:ext cx="8378302" cy="16387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877888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kern="0" dirty="0">
                <a:latin typeface="Arial"/>
                <a:ea typeface="ＭＳ Ｐゴシック"/>
                <a:cs typeface="Arial"/>
              </a:rPr>
              <a:t>November 2020</a:t>
            </a:r>
            <a:endParaRPr lang="en-GB" sz="3600" kern="0" dirty="0">
              <a:solidFill>
                <a:schemeClr val="tx1"/>
              </a:solidFill>
              <a:latin typeface="Arial"/>
              <a:ea typeface="ＭＳ Ｐゴシック"/>
              <a:cs typeface="Arial"/>
            </a:endParaRPr>
          </a:p>
          <a:p>
            <a:pPr lvl="0">
              <a:lnSpc>
                <a:spcPct val="120000"/>
              </a:lnSpc>
            </a:pPr>
            <a:r>
              <a:rPr lang="en-GB" sz="2000" kern="0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University of Essex Evaluation Consortium</a:t>
            </a:r>
          </a:p>
          <a:p>
            <a:pPr>
              <a:lnSpc>
                <a:spcPct val="120000"/>
              </a:lnSpc>
            </a:pPr>
            <a:endParaRPr lang="en-GB" sz="3600" dirty="0">
              <a:latin typeface="Arial Black" panose="020B0A040201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380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28703"/>
            <a:ext cx="8229600" cy="1002002"/>
          </a:xfrm>
        </p:spPr>
        <p:txBody>
          <a:bodyPr>
            <a:noAutofit/>
          </a:bodyPr>
          <a:lstStyle/>
          <a:p>
            <a:pPr algn="l"/>
            <a:r>
              <a:rPr lang="en-GB" sz="2800" dirty="0"/>
              <a:t>Health care professionals want to advise clients on physical activity but need more time, support and resources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511759"/>
              </p:ext>
            </p:extLst>
          </p:nvPr>
        </p:nvGraphicFramePr>
        <p:xfrm>
          <a:off x="1038225" y="1676400"/>
          <a:ext cx="7429500" cy="46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820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5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Whole system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487"/>
            <a:ext cx="8229600" cy="432468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just"/>
            <a:r>
              <a:rPr lang="en-GB" sz="3000" dirty="0">
                <a:latin typeface="Arial"/>
                <a:cs typeface="Arial"/>
              </a:rPr>
              <a:t>Slides underneath the LDP on a Page (IF, THEN, BECAUSE statements) should be reviewed and completed for all priorities</a:t>
            </a:r>
          </a:p>
          <a:p>
            <a:pPr algn="just"/>
            <a:r>
              <a:rPr lang="en-GB" sz="3000" dirty="0">
                <a:latin typeface="Arial"/>
                <a:cs typeface="Arial"/>
              </a:rPr>
              <a:t>Logic models should be completed for all system level programmes/initiatives/interventions   </a:t>
            </a:r>
            <a:endParaRPr lang="en-GB" sz="3000" dirty="0"/>
          </a:p>
          <a:p>
            <a:pPr algn="just"/>
            <a:r>
              <a:rPr lang="en-GB" sz="3000" dirty="0">
                <a:latin typeface="Arial"/>
                <a:cs typeface="Arial"/>
              </a:rPr>
              <a:t>The LDP team should produce a map of the system with key individuals and organisations, which will allow all individuals to identify relevant contacts across system settings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57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564" y="2499515"/>
            <a:ext cx="8554915" cy="1606497"/>
          </a:xfrm>
        </p:spPr>
        <p:txBody>
          <a:bodyPr>
            <a:noAutofit/>
          </a:bodyPr>
          <a:lstStyle/>
          <a:p>
            <a:r>
              <a:rPr lang="en-GB" sz="4800" dirty="0"/>
              <a:t>3. Population</a:t>
            </a:r>
          </a:p>
        </p:txBody>
      </p:sp>
    </p:spTree>
    <p:extLst>
      <p:ext uri="{BB962C8B-B14F-4D97-AF65-F5344CB8AC3E}">
        <p14:creationId xmlns:p14="http://schemas.microsoft.com/office/powerpoint/2010/main" val="2682691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87" y="476672"/>
            <a:ext cx="8440093" cy="86409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/>
              <a:t>State of Life/Reference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87" y="1520047"/>
            <a:ext cx="8082014" cy="479800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Questions finalised for November data collection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Launch paused due to current national lockdown</a:t>
            </a:r>
          </a:p>
          <a:p>
            <a:pPr marL="0" indent="0">
              <a:spcAft>
                <a:spcPts val="1200"/>
              </a:spcAft>
              <a:buNone/>
            </a:pPr>
            <a:endParaRPr lang="en-GB" sz="2800" dirty="0"/>
          </a:p>
          <a:p>
            <a:pPr marL="0" indent="0">
              <a:spcAft>
                <a:spcPts val="1200"/>
              </a:spcAft>
              <a:buNone/>
            </a:pP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4441195" y="3244334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4441195" y="3244334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109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564" y="2499515"/>
            <a:ext cx="8554915" cy="1606497"/>
          </a:xfrm>
        </p:spPr>
        <p:txBody>
          <a:bodyPr>
            <a:noAutofit/>
          </a:bodyPr>
          <a:lstStyle/>
          <a:p>
            <a:r>
              <a:rPr lang="en-GB" sz="4800" dirty="0"/>
              <a:t>4. Test and Learn</a:t>
            </a:r>
          </a:p>
        </p:txBody>
      </p:sp>
    </p:spTree>
    <p:extLst>
      <p:ext uri="{BB962C8B-B14F-4D97-AF65-F5344CB8AC3E}">
        <p14:creationId xmlns:p14="http://schemas.microsoft.com/office/powerpoint/2010/main" val="3503911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87" y="655951"/>
            <a:ext cx="8440093" cy="864096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/>
              <a:t>Microgrants and higher level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30" y="1828800"/>
            <a:ext cx="8496944" cy="4698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/>
              <a:t>PWA (participant) data and provider survey data is still slow to come in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/>
              <a:t>How can we push the importance of evaluation and providing timely data?</a:t>
            </a:r>
          </a:p>
        </p:txBody>
      </p:sp>
    </p:spTree>
    <p:extLst>
      <p:ext uri="{BB962C8B-B14F-4D97-AF65-F5344CB8AC3E}">
        <p14:creationId xmlns:p14="http://schemas.microsoft.com/office/powerpoint/2010/main" val="1069213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87" y="476672"/>
            <a:ext cx="8440093" cy="864096"/>
          </a:xfrm>
        </p:spPr>
        <p:txBody>
          <a:bodyPr>
            <a:noAutofit/>
          </a:bodyPr>
          <a:lstStyle/>
          <a:p>
            <a:pPr algn="l"/>
            <a:r>
              <a:rPr lang="en-GB" sz="3200" b="1" dirty="0"/>
              <a:t>Partnership working is perceived as key by intervention leads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30" y="1624822"/>
            <a:ext cx="8496944" cy="479800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/>
              <a:t>“Passion and enthusiasm and shared belief from all partners about how PA can change lives....The involvement of people with different skills across the programme - academic, professional, project/programme, commissioning, business support, data/analytic, and everyone able to contribute/working as a team”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/>
              <a:t>“Partnership working has been key to all aspects of planning and delivery... Genuine collaboration and coproduction is essential to make an impact on the system”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/>
              <a:t>“All our partners support ... tackling inactivity with service users as a means of improving confidence, emotional and physical wellbeing, ultimately enhancing peoples ability to sustain their tenancy.”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/>
              <a:t>“The main benefit of working in partnership has been increasing our reach.”</a:t>
            </a:r>
          </a:p>
        </p:txBody>
      </p:sp>
    </p:spTree>
    <p:extLst>
      <p:ext uri="{BB962C8B-B14F-4D97-AF65-F5344CB8AC3E}">
        <p14:creationId xmlns:p14="http://schemas.microsoft.com/office/powerpoint/2010/main" val="76407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564" y="2499515"/>
            <a:ext cx="8554915" cy="1606497"/>
          </a:xfrm>
        </p:spPr>
        <p:txBody>
          <a:bodyPr>
            <a:noAutofit/>
          </a:bodyPr>
          <a:lstStyle/>
          <a:p>
            <a:r>
              <a:rPr lang="en-GB" sz="4800" dirty="0"/>
              <a:t>5. Learning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503911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274638"/>
            <a:ext cx="8334375" cy="1143000"/>
          </a:xfrm>
        </p:spPr>
        <p:txBody>
          <a:bodyPr/>
          <a:lstStyle/>
          <a:p>
            <a:pPr algn="l"/>
            <a:r>
              <a:rPr lang="en-GB" dirty="0"/>
              <a:t>Framework for 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4"/>
            <a:ext cx="7439026" cy="4525963"/>
          </a:xfrm>
        </p:spPr>
        <p:txBody>
          <a:bodyPr>
            <a:normAutofit/>
          </a:bodyPr>
          <a:lstStyle/>
          <a:p>
            <a:r>
              <a:rPr lang="en-GB" dirty="0"/>
              <a:t>Reflective log is being used within PEM and was introduced at core team for wider role out </a:t>
            </a:r>
          </a:p>
        </p:txBody>
      </p:sp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600325" y="3525842"/>
            <a:ext cx="291465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73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6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Evaluation drop-in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431641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/>
              <a:t>Evaluation team held drop-in session on 4</a:t>
            </a:r>
            <a:r>
              <a:rPr lang="en-GB" baseline="30000" dirty="0"/>
              <a:t>th</a:t>
            </a:r>
            <a:r>
              <a:rPr lang="en-GB" dirty="0"/>
              <a:t> November for all intervention providers to ask questions about evaluation framework</a:t>
            </a:r>
          </a:p>
          <a:p>
            <a:pPr>
              <a:spcAft>
                <a:spcPts val="1200"/>
              </a:spcAft>
            </a:pPr>
            <a:r>
              <a:rPr lang="en-GB" dirty="0"/>
              <a:t>Plan fortnightly sessions</a:t>
            </a:r>
          </a:p>
        </p:txBody>
      </p:sp>
    </p:spTree>
    <p:extLst>
      <p:ext uri="{BB962C8B-B14F-4D97-AF65-F5344CB8AC3E}">
        <p14:creationId xmlns:p14="http://schemas.microsoft.com/office/powerpoint/2010/main" val="219391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" y="0"/>
            <a:ext cx="9135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693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280"/>
            <a:ext cx="8229600" cy="1258018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Learning and development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487"/>
            <a:ext cx="8229600" cy="45897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GB" dirty="0">
                <a:latin typeface="Arial"/>
                <a:cs typeface="Arial"/>
              </a:rPr>
              <a:t>The ‘LDP on Page’ should continue to inform decision-making and working practices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GB" dirty="0">
                <a:latin typeface="Arial"/>
                <a:cs typeface="Arial"/>
              </a:rPr>
              <a:t>Evaluation should continue to be embedded and intervention providers encouraged and supported to provide data in a timely manner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n-GB" dirty="0">
                <a:latin typeface="Arial"/>
                <a:cs typeface="Arial"/>
              </a:rPr>
              <a:t>Core and delivery team members should complete reflective log on a quarterly basis and more often if appropriate</a:t>
            </a:r>
          </a:p>
        </p:txBody>
      </p:sp>
    </p:spTree>
    <p:extLst>
      <p:ext uri="{BB962C8B-B14F-4D97-AF65-F5344CB8AC3E}">
        <p14:creationId xmlns:p14="http://schemas.microsoft.com/office/powerpoint/2010/main" val="1687113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564" y="2499515"/>
            <a:ext cx="8554915" cy="1606497"/>
          </a:xfrm>
        </p:spPr>
        <p:txBody>
          <a:bodyPr>
            <a:noAutofit/>
          </a:bodyPr>
          <a:lstStyle/>
          <a:p>
            <a:r>
              <a:rPr lang="en-GB" sz="4800" dirty="0"/>
              <a:t>6. Recommendations and Actions</a:t>
            </a:r>
          </a:p>
        </p:txBody>
      </p:sp>
    </p:spTree>
    <p:extLst>
      <p:ext uri="{BB962C8B-B14F-4D97-AF65-F5344CB8AC3E}">
        <p14:creationId xmlns:p14="http://schemas.microsoft.com/office/powerpoint/2010/main" val="1961416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516"/>
            <a:ext cx="8229600" cy="842642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3" y="1223158"/>
            <a:ext cx="8450980" cy="516867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spcAft>
                <a:spcPts val="600"/>
              </a:spcAft>
            </a:pPr>
            <a:r>
              <a:rPr lang="en-GB" sz="1800" dirty="0">
                <a:latin typeface="Arial"/>
                <a:cs typeface="Arial"/>
              </a:rPr>
              <a:t>Slides underneath the LDP on a Page (IF, THEN, BECAUSE statements) should be reviewed and completed for all priorities</a:t>
            </a:r>
          </a:p>
          <a:p>
            <a:pPr algn="just">
              <a:spcAft>
                <a:spcPts val="600"/>
              </a:spcAft>
            </a:pPr>
            <a:r>
              <a:rPr lang="en-GB" sz="1800" dirty="0">
                <a:latin typeface="Arial"/>
                <a:cs typeface="Arial"/>
              </a:rPr>
              <a:t>Logic models should be completed for all system level programmes/initiatives/interventions   </a:t>
            </a:r>
            <a:endParaRPr lang="en-GB" sz="1800" dirty="0"/>
          </a:p>
          <a:p>
            <a:pPr algn="just">
              <a:spcAft>
                <a:spcPts val="600"/>
              </a:spcAft>
            </a:pPr>
            <a:r>
              <a:rPr lang="en-GB" sz="1800" dirty="0">
                <a:latin typeface="Arial"/>
                <a:cs typeface="Arial"/>
              </a:rPr>
              <a:t>The LDP team should produce a map of the system with key individuals and organisations, which will allow all individuals to identify relevant contacts across system settings</a:t>
            </a:r>
            <a:endParaRPr lang="en-GB" sz="1800" dirty="0"/>
          </a:p>
          <a:p>
            <a:pPr algn="just">
              <a:spcAft>
                <a:spcPts val="600"/>
              </a:spcAft>
            </a:pPr>
            <a:r>
              <a:rPr lang="en-GB" sz="1800" dirty="0">
                <a:latin typeface="Arial"/>
                <a:cs typeface="Arial"/>
              </a:rPr>
              <a:t>The ‘LDP on Page’ should continue to inform decision-making and working practices</a:t>
            </a:r>
          </a:p>
          <a:p>
            <a:pPr algn="just">
              <a:spcAft>
                <a:spcPts val="600"/>
              </a:spcAft>
            </a:pPr>
            <a:r>
              <a:rPr lang="en-GB" sz="1800" dirty="0">
                <a:latin typeface="Arial"/>
                <a:cs typeface="Arial"/>
              </a:rPr>
              <a:t>Evaluation should continue to be embedded and intervention providers encouraged and supported to provide data in a timely manner</a:t>
            </a:r>
          </a:p>
          <a:p>
            <a:pPr algn="just">
              <a:spcAft>
                <a:spcPts val="600"/>
              </a:spcAft>
            </a:pPr>
            <a:r>
              <a:rPr lang="en-GB" sz="1800" dirty="0">
                <a:latin typeface="Arial"/>
                <a:cs typeface="Arial"/>
              </a:rPr>
              <a:t>Core and delivery team members should complete reflective log on a quarterly basis and more often if appropriate</a:t>
            </a:r>
          </a:p>
          <a:p>
            <a:pPr>
              <a:spcAft>
                <a:spcPts val="600"/>
              </a:spcAf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22654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516"/>
            <a:ext cx="8229600" cy="772009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Actions – LDP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3" y="1238250"/>
            <a:ext cx="8450980" cy="515358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Logic models for system level intervention/activities, e.g. ABCD, community Hub, Active environments- </a:t>
            </a:r>
            <a:r>
              <a:rPr lang="en-GB" dirty="0" err="1">
                <a:solidFill>
                  <a:schemeClr val="accent2"/>
                </a:solidFill>
              </a:rPr>
              <a:t>Tendring</a:t>
            </a:r>
            <a:r>
              <a:rPr lang="en-GB" dirty="0">
                <a:solidFill>
                  <a:schemeClr val="accent2"/>
                </a:solidFill>
              </a:rPr>
              <a:t>- ideally 1 month prior to start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Confirm date for workshop on reflections on process learning report and attend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Confirm when and how follow-up data can be collected from Essex Assembly by 16</a:t>
            </a:r>
            <a:r>
              <a:rPr lang="en-GB" baseline="30000" dirty="0">
                <a:solidFill>
                  <a:schemeClr val="accent2"/>
                </a:solidFill>
              </a:rPr>
              <a:t>th</a:t>
            </a:r>
            <a:r>
              <a:rPr lang="en-GB" dirty="0">
                <a:solidFill>
                  <a:schemeClr val="accent2"/>
                </a:solidFill>
              </a:rPr>
              <a:t> November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Any more recommendations for system level interviews for hard-wiring, active environment, social movements and unusual suspects research questions by 16</a:t>
            </a:r>
            <a:r>
              <a:rPr lang="en-GB" baseline="30000" dirty="0">
                <a:solidFill>
                  <a:schemeClr val="accent2"/>
                </a:solidFill>
              </a:rPr>
              <a:t>th</a:t>
            </a:r>
            <a:r>
              <a:rPr lang="en-GB" dirty="0">
                <a:solidFill>
                  <a:schemeClr val="accent2"/>
                </a:solidFill>
              </a:rPr>
              <a:t> November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Discuss approach to mapping the system and confirm with evaluation by 23</a:t>
            </a:r>
            <a:r>
              <a:rPr lang="en-GB" baseline="30000" dirty="0">
                <a:solidFill>
                  <a:schemeClr val="accent2"/>
                </a:solidFill>
              </a:rPr>
              <a:t>rd</a:t>
            </a:r>
            <a:r>
              <a:rPr lang="en-GB" dirty="0">
                <a:solidFill>
                  <a:schemeClr val="accent2"/>
                </a:solidFill>
              </a:rPr>
              <a:t> November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Complete mapping of LDP activities/investments to LDP on a page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221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9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Key evaluation activities for next month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075"/>
            <a:ext cx="8229600" cy="4667250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Continue PEM evaluation and finalise remaining components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State of Life (Nov/Dec): launch survey (~16</a:t>
            </a:r>
            <a:r>
              <a:rPr lang="en-GB" sz="2000" baseline="30000" dirty="0"/>
              <a:t>th</a:t>
            </a:r>
            <a:r>
              <a:rPr lang="en-GB" sz="2000" dirty="0"/>
              <a:t> Nov)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Workshop for Process Learning report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Conduct and analyse interviews with stakeholder in the whole system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Qualitative analysis for whole system research questions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Further ‘closer look’ work about embedding evaluation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Collect follow-up data from Essex Assembly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dirty="0"/>
              <a:t>Continue with Test and Learn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924622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90434" y="2949830"/>
            <a:ext cx="7772400" cy="1084291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rgbClr val="00AFD8"/>
              </a:buClr>
              <a:buFont typeface="Wingdings" panose="05000000000000000000" pitchFamily="2" charset="2"/>
              <a:buChar char="§"/>
            </a:pPr>
            <a:r>
              <a:rPr lang="en-GB" sz="5400" dirty="0">
                <a:latin typeface="+mn-lt"/>
                <a:cs typeface="Arial" panose="020B0604020202020204" pitchFamily="34" charset="0"/>
              </a:rPr>
              <a:t>7. Further information</a:t>
            </a:r>
            <a:br>
              <a:rPr lang="en-GB" sz="5400" dirty="0">
                <a:latin typeface="+mn-lt"/>
                <a:cs typeface="Arial" panose="020B0604020202020204" pitchFamily="34" charset="0"/>
              </a:rPr>
            </a:br>
            <a:b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5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403743-C8E6-4F19-92E3-8C6321A2F9CE}"/>
              </a:ext>
            </a:extLst>
          </p:cNvPr>
          <p:cNvSpPr/>
          <p:nvPr/>
        </p:nvSpPr>
        <p:spPr>
          <a:xfrm>
            <a:off x="1240119" y="4034119"/>
            <a:ext cx="71418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require any further information relating to the content of this report, or have any particular questions, please contact us using the details below:</a:t>
            </a:r>
            <a:b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essexldpevaluation@essex.ac.uk</a:t>
            </a:r>
          </a:p>
        </p:txBody>
      </p:sp>
    </p:spTree>
    <p:extLst>
      <p:ext uri="{BB962C8B-B14F-4D97-AF65-F5344CB8AC3E}">
        <p14:creationId xmlns:p14="http://schemas.microsoft.com/office/powerpoint/2010/main" val="1385902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862" y="1160027"/>
            <a:ext cx="8229600" cy="4968144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Actions from last time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Process evaluation and whole systems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Population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Test and Learn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Learning and Development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8" action="ppaction://hlinksldjump"/>
              </a:rPr>
              <a:t>Recommendations and Actions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Further information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chemeClr val="tx1"/>
                </a:solidFill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73569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564" y="2499515"/>
            <a:ext cx="8554915" cy="1606497"/>
          </a:xfrm>
        </p:spPr>
        <p:txBody>
          <a:bodyPr>
            <a:noAutofit/>
          </a:bodyPr>
          <a:lstStyle/>
          <a:p>
            <a:r>
              <a:rPr lang="en-GB" sz="4800" dirty="0"/>
              <a:t>1. Actions from October</a:t>
            </a:r>
          </a:p>
        </p:txBody>
      </p:sp>
    </p:spTree>
    <p:extLst>
      <p:ext uri="{BB962C8B-B14F-4D97-AF65-F5344CB8AC3E}">
        <p14:creationId xmlns:p14="http://schemas.microsoft.com/office/powerpoint/2010/main" val="241552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51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October Actions – LDP team </a:t>
            </a:r>
            <a:r>
              <a:rPr lang="en-GB" sz="2700" dirty="0"/>
              <a:t>(core, delivery)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891262"/>
              </p:ext>
            </p:extLst>
          </p:nvPr>
        </p:nvGraphicFramePr>
        <p:xfrm>
          <a:off x="421574" y="1664154"/>
          <a:ext cx="8265226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Logic model for system level intervention/activities, e.g. ABCD, community Hub, Active environments- Tendring- ideally 1 month prior to start</a:t>
                      </a:r>
                      <a:endParaRPr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Finalise questions for State of Life and set up communications</a:t>
                      </a:r>
                      <a:endParaRPr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Paused due to lockdown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Attend the workshop for reflections on Process learning report</a:t>
                      </a:r>
                      <a:endParaRPr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tbc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marR="0" lvl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AFD8"/>
                        </a:buClr>
                        <a:buNone/>
                      </a:pPr>
                      <a:r>
                        <a:rPr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Confirm when and how follow-up data can be collected from Essex Assembly</a:t>
                      </a:r>
                      <a:endParaRPr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800" b="0" i="0" u="none" strike="noStrike" noProof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50205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0" marR="0" lvl="0" indent="0" algn="l" defTabSz="4572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Any more recommendations for interviews for active environment, social movements and unusual suspects whole system research questions by 20th October</a:t>
                      </a:r>
                      <a:endParaRPr lang="en-US" sz="1800" b="0" i="0" u="none" strike="noStrike" kern="1200" cap="none" spc="0" normalizeH="0" baseline="0" dirty="0" err="1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 received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475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19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92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GB" sz="3200" dirty="0"/>
              <a:t>Key evaluation activities for October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212431"/>
              </p:ext>
            </p:extLst>
          </p:nvPr>
        </p:nvGraphicFramePr>
        <p:xfrm>
          <a:off x="457200" y="1807909"/>
          <a:ext cx="8265226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 evaluation commence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n-GB" sz="1600" baseline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started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of Life (Nov/Dec): finalise questions and launch survey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Paused due to lockdown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 for Process Learning report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tbc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Dissemination of  State of Life report and process learning report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 consortium meeting</a:t>
                      </a:r>
                    </a:p>
                  </a:txBody>
                  <a:tcPr>
                    <a:solidFill>
                      <a:srgbClr val="02AE2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>
                    <a:solidFill>
                      <a:srgbClr val="02AE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 and analyse interviews with stakeholder in the whole system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Further ‘closer look’ work about embedding evaluation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 follow-up data from Essex Assembly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Incomplete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data analysis on ActiveLives and other data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Paused. Not current priority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Continue with Test and Learn data collection</a:t>
                      </a:r>
                    </a:p>
                  </a:txBody>
                  <a:tcPr>
                    <a:solidFill>
                      <a:srgbClr val="02AE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Ongoing</a:t>
                      </a:r>
                    </a:p>
                  </a:txBody>
                  <a:tcPr>
                    <a:solidFill>
                      <a:srgbClr val="02AE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9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564" y="2499515"/>
            <a:ext cx="8554915" cy="1606497"/>
          </a:xfrm>
        </p:spPr>
        <p:txBody>
          <a:bodyPr>
            <a:noAutofit/>
          </a:bodyPr>
          <a:lstStyle/>
          <a:p>
            <a:r>
              <a:rPr lang="en-GB" sz="4800" dirty="0"/>
              <a:t>2. Process evaluation and whole systems</a:t>
            </a:r>
          </a:p>
        </p:txBody>
      </p:sp>
    </p:spTree>
    <p:extLst>
      <p:ext uri="{BB962C8B-B14F-4D97-AF65-F5344CB8AC3E}">
        <p14:creationId xmlns:p14="http://schemas.microsoft.com/office/powerpoint/2010/main" val="21491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07702"/>
            <a:ext cx="8229600" cy="1002002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Whole Systems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4"/>
            <a:ext cx="8229600" cy="47164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Qualitative analysis of interviews for four whole systems research questions ongoing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Evaluation of various ‘interventions’ in discussion stages  (e.g., Additional Heritage grant, Active Bikes scheme, ABCD)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/>
              <a:t>PEM </a:t>
            </a:r>
          </a:p>
          <a:p>
            <a:pPr marL="914400" lvl="1" indent="-5143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GB" dirty="0"/>
              <a:t>Elements of evaluation have started (e.g., participant survey [</a:t>
            </a:r>
            <a:r>
              <a:rPr lang="en-GB" dirty="0" err="1"/>
              <a:t>inc.</a:t>
            </a:r>
            <a:r>
              <a:rPr lang="en-GB" dirty="0"/>
              <a:t> proxy version], workforce survey) and reflective logs – see next slides for very early headlines</a:t>
            </a:r>
          </a:p>
          <a:p>
            <a:pPr marL="914400" lvl="1" indent="-5143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GB" dirty="0"/>
              <a:t>Other elements subject to ongoing discussion (e.g., economic analysis)</a:t>
            </a:r>
          </a:p>
          <a:p>
            <a:pPr mar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en-GB" dirty="0"/>
          </a:p>
          <a:p>
            <a:pPr>
              <a:lnSpc>
                <a:spcPct val="120000"/>
              </a:lnSpc>
              <a:spcAft>
                <a:spcPts val="12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38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64852"/>
            <a:ext cx="8229600" cy="100200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PEM – (Very) Preliminary insights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1150"/>
            <a:ext cx="8229600" cy="488632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800" dirty="0"/>
              <a:t>Training/education workforce on PA is warranted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400" dirty="0"/>
              <a:t>Participants (i.e., Health Care Professionals) of capacity building components have typically received 20 hours or less education on physical activity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800" dirty="0"/>
              <a:t>In a typical week, participants (HCPs) report speaking with 42% of clients about PA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400" dirty="0"/>
              <a:t>Conversations are often about breaking sedentary behaviour, muscle strengthening, day-to-day activity and general PA, rather than moderate levels of PA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800" dirty="0"/>
              <a:t>Participants (e.g., HCPs) value involvement in PEM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“It has improved my job satisfaction, by actively encouraging individuals to engage in Physical activity. I feel I am empowering individuals to gain control in certain areas of their lives.”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“I have found sport for confidence really helpful, flexible, innovative and motivating to get physical exercise back into individuals daily lives.”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“This initiative has brought a great dimension to my role and personally I have found this has re charged my passion for sports and integrating meaningfully in my role.”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“By connecting with local initiatives such as sport for confidence it enables me to access specialist services (exercise, strength based work, community connections) that I may not always have the time to advise on in my work load.”</a:t>
            </a:r>
          </a:p>
          <a:p>
            <a:pPr marL="0" indent="-9144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endParaRPr lang="en-GB" dirty="0"/>
          </a:p>
          <a:p>
            <a:pPr>
              <a:lnSpc>
                <a:spcPct val="120000"/>
              </a:lnSpc>
              <a:spcAft>
                <a:spcPts val="12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1152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23&quot;&gt;&lt;/object&gt;&lt;object type=&quot;2&quot; unique_id=&quot;10024&quot;&gt;&lt;object type=&quot;3&quot; unique_id=&quot;10025&quot;&gt;&lt;property id=&quot;20148&quot; value=&quot;5&quot;/&gt;&lt;property id=&quot;20300&quot; value=&quot;Slide 1 - &amp;quot;  Using behaviour change theories   &amp;quot;&quot;/&gt;&lt;property id=&quot;20307&quot; value=&quot;257&quot;/&gt;&lt;/object&gt;&lt;object type=&quot;3&quot; unique_id=&quot;23267&quot;&gt;&lt;property id=&quot;20148&quot; value=&quot;5&quot;/&gt;&lt;property id=&quot;20300&quot; value=&quot;Slide 2 - &amp;quot;Outline&amp;quot;&quot;/&gt;&lt;property id=&quot;20307&quot; value=&quot;333&quot;/&gt;&lt;/object&gt;&lt;object type=&quot;3&quot; unique_id=&quot;23269&quot;&gt;&lt;property id=&quot;20148&quot; value=&quot;5&quot;/&gt;&lt;property id=&quot;20300&quot; value=&quot;Slide 3 - &amp;quot;Where are we now?&amp;quot;&quot;/&gt;&lt;property id=&quot;20307&quot; value=&quot;354&quot;/&gt;&lt;/object&gt;&lt;object type=&quot;3&quot; unique_id=&quot;23270&quot;&gt;&lt;property id=&quot;20148&quot; value=&quot;5&quot;/&gt;&lt;property id=&quot;20300&quot; value=&quot;Slide 5 - &amp;quot;Recent research&amp;quot;&quot;/&gt;&lt;property id=&quot;20307&quot; value=&quot;348&quot;/&gt;&lt;/object&gt;&lt;object type=&quot;3&quot; unique_id=&quot;23271&quot;&gt;&lt;property id=&quot;20148&quot; value=&quot;5&quot;/&gt;&lt;property id=&quot;20300&quot; value=&quot;Slide 6 - &amp;quot;To what extent to you think behaviour change theories/models are useful in your role?&amp;quot;&quot;/&gt;&lt;property id=&quot;20307&quot; value=&quot;351&quot;/&gt;&lt;/object&gt;&lt;object type=&quot;3&quot; unique_id=&quot;23272&quot;&gt;&lt;property id=&quot;20148&quot; value=&quot;5&quot;/&gt;&lt;property id=&quot;20300&quot; value=&quot;Slide 7 - &amp;quot;How often do you use any behaviour change theories/models in your role?&amp;quot;&quot;/&gt;&lt;property id=&quot;20307&quot; value=&quot;352&quot;/&gt;&lt;/object&gt;&lt;object type=&quot;3&quot; unique_id=&quot;23273&quot;&gt;&lt;property id=&quot;20148&quot; value=&quot;5&quot;/&gt;&lt;property id=&quot;20300&quot; value=&quot;Slide 8 - &amp;quot;Which of the following training opportunities on the use of BCTs would you undertake to improve your role? &amp;quot;&quot;/&gt;&lt;property id=&quot;20307&quot; value=&quot;349&quot;/&gt;&lt;/object&gt;&lt;object type=&quot;3&quot; unique_id=&quot;23274&quot;&gt;&lt;property id=&quot;20148&quot; value=&quot;5&quot;/&gt;&lt;property id=&quot;20300&quot; value=&quot;Slide 9 - &amp;quot;So, where are we now?&amp;quot;&quot;/&gt;&lt;property id=&quot;20307&quot; value=&quot;355&quot;/&gt;&lt;/object&gt;&lt;object type=&quot;3&quot; unique_id=&quot;23275&quot;&gt;&lt;property id=&quot;20148&quot; value=&quot;5&quot;/&gt;&lt;property id=&quot;20300&quot; value=&quot;Slide 10 - &amp;quot;Conclusion&amp;quot;&quot;/&gt;&lt;property id=&quot;20307&quot; value=&quot;357&quot;/&gt;&lt;/object&gt;&lt;object type=&quot;3&quot; unique_id=&quot;23276&quot;&gt;&lt;property id=&quot;20148&quot; value=&quot;5&quot;/&gt;&lt;property id=&quot;20300&quot; value=&quot;Slide 13 - &amp;quot;Why use behaviour change theories?&amp;quot;&quot;/&gt;&lt;property id=&quot;20307&quot; value=&quot;337&quot;/&gt;&lt;/object&gt;&lt;object type=&quot;3&quot; unique_id=&quot;23278&quot;&gt;&lt;property id=&quot;20148&quot; value=&quot;5&quot;/&gt;&lt;property id=&quot;20300&quot; value=&quot;Slide 15 - &amp;quot;COM-B&amp;quot;&quot;/&gt;&lt;property id=&quot;20307&quot; value=&quot;341&quot;/&gt;&lt;/object&gt;&lt;object type=&quot;3&quot; unique_id=&quot;23279&quot;&gt;&lt;property id=&quot;20148&quot; value=&quot;5&quot;/&gt;&lt;property id=&quot;20300&quot; value=&quot;Slide 12 - &amp;quot;How would you design an intervention to get inactive teenage girls to undertake regular physical activity?&amp;quot;&quot;/&gt;&lt;property id=&quot;20307&quot; value=&quot;336&quot;/&gt;&lt;/object&gt;&lt;object type=&quot;3&quot; unique_id=&quot;23281&quot;&gt;&lt;property id=&quot;20148&quot; value=&quot;5&quot;/&gt;&lt;property id=&quot;20300&quot; value=&quot;Slide 18 - &amp;quot;Which, if any, of the following strategies do you currently use to improve your participants' COMs? &amp;quot;&quot;/&gt;&lt;property id=&quot;20307&quot; value=&quot;350&quot;/&gt;&lt;/object&gt;&lt;object type=&quot;3&quot; unique_id=&quot;23286&quot;&gt;&lt;property id=&quot;20148&quot; value=&quot;5&quot;/&gt;&lt;property id=&quot;20300&quot; value=&quot;Slide 16 - &amp;quot;So how can we change: COMs? &amp;quot;&quot;/&gt;&lt;property id=&quot;20307&quot; value=&quot;343&quot;/&gt;&lt;/object&gt;&lt;object type=&quot;3&quot; unique_id=&quot;23290&quot;&gt;&lt;property id=&quot;20148&quot; value=&quot;5&quot;/&gt;&lt;property id=&quot;20300&quot; value=&quot;Slide 35 - &amp;quot;Thank you&amp;quot;&quot;/&gt;&lt;property id=&quot;20307&quot; value=&quot;347&quot;/&gt;&lt;/object&gt;&lt;object type=&quot;3&quot; unique_id=&quot;24441&quot;&gt;&lt;property id=&quot;20148&quot; value=&quot;5&quot;/&gt;&lt;property id=&quot;20300&quot; value=&quot;Slide 4 - &amp;quot;ECC and Active Essex&amp;quot;&quot;/&gt;&lt;property id=&quot;20307&quot; value=&quot;358&quot;/&gt;&lt;/object&gt;&lt;object type=&quot;3&quot; unique_id=&quot;24442&quot;&gt;&lt;property id=&quot;20148&quot; value=&quot;5&quot;/&gt;&lt;property id=&quot;20300&quot; value=&quot;Slide 11 - &amp;quot;Behaviour change theories&amp;quot;&quot;/&gt;&lt;property id=&quot;20307&quot; value=&quot;359&quot;/&gt;&lt;/object&gt;&lt;object type=&quot;3&quot; unique_id=&quot;24443&quot;&gt;&lt;property id=&quot;20148&quot; value=&quot;5&quot;/&gt;&lt;property id=&quot;20300&quot; value=&quot;Slide 17&quot;/&gt;&lt;property id=&quot;20307&quot; value=&quot;381&quot;/&gt;&lt;/object&gt;&lt;object type=&quot;3&quot; unique_id=&quot;24444&quot;&gt;&lt;property id=&quot;20148&quot; value=&quot;5&quot;/&gt;&lt;property id=&quot;20300&quot; value=&quot;Slide 19 - &amp;quot;Behaviour change techniques (BCT)&amp;quot;&quot;/&gt;&lt;property id=&quot;20307&quot; value=&quot;362&quot;/&gt;&lt;/object&gt;&lt;object type=&quot;3&quot; unique_id=&quot;24445&quot;&gt;&lt;property id=&quot;20148&quot; value=&quot;5&quot;/&gt;&lt;property id=&quot;20300&quot; value=&quot;Slide 20&quot;/&gt;&lt;property id=&quot;20307&quot; value=&quot;363&quot;/&gt;&lt;/object&gt;&lt;object type=&quot;3&quot; unique_id=&quot;24446&quot;&gt;&lt;property id=&quot;20148&quot; value=&quot;5&quot;/&gt;&lt;property id=&quot;20300&quot; value=&quot;Slide 21 - &amp;quot;The COM-B and designing interventions &amp;quot;&quot;/&gt;&lt;property id=&quot;20307&quot; value=&quot;365&quot;/&gt;&lt;/object&gt;&lt;object type=&quot;3&quot; unique_id=&quot;24447&quot;&gt;&lt;property id=&quot;20148&quot; value=&quot;5&quot;/&gt;&lt;property id=&quot;20300&quot; value=&quot;Slide 22&quot;/&gt;&lt;property id=&quot;20307&quot; value=&quot;366&quot;/&gt;&lt;/object&gt;&lt;object type=&quot;3&quot; unique_id=&quot;24448&quot;&gt;&lt;property id=&quot;20148&quot; value=&quot;5&quot;/&gt;&lt;property id=&quot;20300&quot; value=&quot;Slide 23 - &amp;quot;A practical example&amp;quot;&quot;/&gt;&lt;property id=&quot;20307&quot; value=&quot;367&quot;/&gt;&lt;/object&gt;&lt;object type=&quot;3&quot; unique_id=&quot;24449&quot;&gt;&lt;property id=&quot;20148&quot; value=&quot;5&quot;/&gt;&lt;property id=&quot;20300&quot; value=&quot;Slide 25&quot;/&gt;&lt;property id=&quot;20307&quot; value=&quot;368&quot;/&gt;&lt;/object&gt;&lt;object type=&quot;3&quot; unique_id=&quot;24450&quot;&gt;&lt;property id=&quot;20148&quot; value=&quot;5&quot;/&gt;&lt;property id=&quot;20300&quot; value=&quot;Slide 26 - &amp;quot;Your turn (1)&amp;quot;&quot;/&gt;&lt;property id=&quot;20307&quot; value=&quot;369&quot;/&gt;&lt;/object&gt;&lt;object type=&quot;3&quot; unique_id=&quot;24451&quot;&gt;&lt;property id=&quot;20148&quot; value=&quot;5&quot;/&gt;&lt;property id=&quot;20300&quot; value=&quot;Slide 28&quot;/&gt;&lt;property id=&quot;20307&quot; value=&quot;370&quot;/&gt;&lt;/object&gt;&lt;object type=&quot;3&quot; unique_id=&quot;24452&quot;&gt;&lt;property id=&quot;20148&quot; value=&quot;5&quot;/&gt;&lt;property id=&quot;20300&quot; value=&quot;Slide 29 - &amp;quot;Your turn (2)…&amp;quot;&quot;/&gt;&lt;property id=&quot;20307&quot; value=&quot;373&quot;/&gt;&lt;/object&gt;&lt;object type=&quot;3&quot; unique_id=&quot;24453&quot;&gt;&lt;property id=&quot;20148&quot; value=&quot;5&quot;/&gt;&lt;property id=&quot;20300&quot; value=&quot;Slide 30&quot;/&gt;&lt;property id=&quot;20307&quot; value=&quot;374&quot;/&gt;&lt;/object&gt;&lt;object type=&quot;3&quot; unique_id=&quot;24454&quot;&gt;&lt;property id=&quot;20148&quot; value=&quot;5&quot;/&gt;&lt;property id=&quot;20300&quot; value=&quot;Slide 31 - &amp;quot;What else do we need to consider?&amp;quot;&quot;/&gt;&lt;property id=&quot;20307&quot; value=&quot;375&quot;/&gt;&lt;/object&gt;&lt;object type=&quot;3&quot; unique_id=&quot;24455&quot;&gt;&lt;property id=&quot;20148&quot; value=&quot;5&quot;/&gt;&lt;property id=&quot;20300&quot; value=&quot;Slide 32 - &amp;quot;7 policies categories&amp;quot;&quot;/&gt;&lt;property id=&quot;20307&quot; value=&quot;376&quot;/&gt;&lt;/object&gt;&lt;object type=&quot;3&quot; unique_id=&quot;24456&quot;&gt;&lt;property id=&quot;20148&quot; value=&quot;5&quot;/&gt;&lt;property id=&quot;20300&quot; value=&quot;Slide 33 - &amp;quot;Summary&amp;quot;&quot;/&gt;&lt;property id=&quot;20307&quot; value=&quot;377&quot;/&gt;&lt;/object&gt;&lt;object type=&quot;3&quot; unique_id=&quot;24457&quot;&gt;&lt;property id=&quot;20148&quot; value=&quot;5&quot;/&gt;&lt;property id=&quot;20300&quot; value=&quot;Slide 36 - &amp;quot;Definitions&amp;quot;&quot;/&gt;&lt;property id=&quot;20307&quot; value=&quot;380&quot;/&gt;&lt;/object&gt;&lt;object type=&quot;3&quot; unique_id=&quot;24458&quot;&gt;&lt;property id=&quot;20148&quot; value=&quot;5&quot;/&gt;&lt;property id=&quot;20300&quot; value=&quot;Slide 37 - &amp;quot;COMs and Intervention Functions&amp;quot;&quot;/&gt;&lt;property id=&quot;20307&quot; value=&quot;378&quot;/&gt;&lt;/object&gt;&lt;object type=&quot;3&quot; unique_id=&quot;24459&quot;&gt;&lt;property id=&quot;20148&quot; value=&quot;5&quot;/&gt;&lt;property id=&quot;20300&quot; value=&quot;Slide 38 - &amp;quot;Intervention Functions and Policy&amp;quot;&quot;/&gt;&lt;property id=&quot;20307&quot; value=&quot;379&quot;/&gt;&lt;/object&gt;&lt;object type=&quot;3&quot; unique_id=&quot;24786&quot;&gt;&lt;property id=&quot;20148&quot; value=&quot;5&quot;/&gt;&lt;property id=&quot;20300&quot; value=&quot;Slide 14 - &amp;quot;The COM-B&amp;quot;&quot;/&gt;&lt;property id=&quot;20307&quot; value=&quot;382&quot;/&gt;&lt;/object&gt;&lt;object type=&quot;3&quot; unique_id=&quot;24943&quot;&gt;&lt;property id=&quot;20148&quot; value=&quot;5&quot;/&gt;&lt;property id=&quot;20300&quot; value=&quot;Slide 24&quot;/&gt;&lt;property id=&quot;20307&quot; value=&quot;384&quot;/&gt;&lt;/object&gt;&lt;object type=&quot;3&quot; unique_id=&quot;24944&quot;&gt;&lt;property id=&quot;20148&quot; value=&quot;5&quot;/&gt;&lt;property id=&quot;20300&quot; value=&quot;Slide 27&quot;/&gt;&lt;property id=&quot;20307&quot; value=&quot;383&quot;/&gt;&lt;/object&gt;&lt;object type=&quot;3&quot; unique_id=&quot;25068&quot;&gt;&lt;property id=&quot;20148&quot; value=&quot;5&quot;/&gt;&lt;property id=&quot;20300&quot; value=&quot;Slide 34 - &amp;quot;Feedback&amp;quot;&quot;/&gt;&lt;property id=&quot;20307&quot; value=&quot;38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udent-powerpoint-blue-white">
  <a:themeElements>
    <a:clrScheme name="Custom 7">
      <a:dk1>
        <a:srgbClr val="00AFD8"/>
      </a:dk1>
      <a:lt1>
        <a:sysClr val="window" lastClr="FFFFFF"/>
      </a:lt1>
      <a:dk2>
        <a:srgbClr val="00AFD8"/>
      </a:dk2>
      <a:lt2>
        <a:srgbClr val="DA3D7E"/>
      </a:lt2>
      <a:accent1>
        <a:srgbClr val="00AFD8"/>
      </a:accent1>
      <a:accent2>
        <a:srgbClr val="000000"/>
      </a:accent2>
      <a:accent3>
        <a:srgbClr val="C1D82F"/>
      </a:accent3>
      <a:accent4>
        <a:srgbClr val="35C4B5"/>
      </a:accent4>
      <a:accent5>
        <a:srgbClr val="F2D311"/>
      </a:accent5>
      <a:accent6>
        <a:srgbClr val="C6C6BC"/>
      </a:accent6>
      <a:hlink>
        <a:srgbClr val="00AFD8"/>
      </a:hlink>
      <a:folHlink>
        <a:srgbClr val="DA3D7E"/>
      </a:folHlink>
    </a:clrScheme>
    <a:fontScheme name="Black + black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student-powerpoint-blue-white</Template>
  <TotalTime>1386</TotalTime>
  <Words>1123</Words>
  <Application>Microsoft Office PowerPoint</Application>
  <PresentationFormat>On-screen Show (4:3)</PresentationFormat>
  <Paragraphs>147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student-powerpoint-blue-white</vt:lpstr>
      <vt:lpstr>Office Theme</vt:lpstr>
      <vt:lpstr>  Essex Local Delivery Pilot: Monthly evaluation update  </vt:lpstr>
      <vt:lpstr>PowerPoint Presentation</vt:lpstr>
      <vt:lpstr>PowerPoint Presentation</vt:lpstr>
      <vt:lpstr>1. Actions from October</vt:lpstr>
      <vt:lpstr>October Actions – LDP team (core, delivery)</vt:lpstr>
      <vt:lpstr>Key evaluation activities for October</vt:lpstr>
      <vt:lpstr>2. Process evaluation and whole systems</vt:lpstr>
      <vt:lpstr>Whole Systems evaluation</vt:lpstr>
      <vt:lpstr>PEM – (Very) Preliminary insights (1)</vt:lpstr>
      <vt:lpstr>Health care professionals want to advise clients on physical activity but need more time, support and resources</vt:lpstr>
      <vt:lpstr>Whole system recommendations</vt:lpstr>
      <vt:lpstr>3. Population</vt:lpstr>
      <vt:lpstr>State of Life/Reference data</vt:lpstr>
      <vt:lpstr>4. Test and Learn</vt:lpstr>
      <vt:lpstr>Microgrants and higher level investments</vt:lpstr>
      <vt:lpstr>Partnership working is perceived as key by intervention leads</vt:lpstr>
      <vt:lpstr>5. Learning and Development</vt:lpstr>
      <vt:lpstr>Framework for reflection</vt:lpstr>
      <vt:lpstr>Evaluation drop-in support</vt:lpstr>
      <vt:lpstr>Learning and development recommendations</vt:lpstr>
      <vt:lpstr>6. Recommendations and Actions</vt:lpstr>
      <vt:lpstr>Recommendations</vt:lpstr>
      <vt:lpstr>Actions – LDP teams</vt:lpstr>
      <vt:lpstr>Key evaluation activities for next month</vt:lpstr>
      <vt:lpstr>7. Further information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Freeman, Paul</dc:creator>
  <cp:lastModifiedBy>Freeman, Paul</cp:lastModifiedBy>
  <cp:revision>770</cp:revision>
  <cp:lastPrinted>2020-01-21T14:02:20Z</cp:lastPrinted>
  <dcterms:created xsi:type="dcterms:W3CDTF">2015-10-05T07:43:50Z</dcterms:created>
  <dcterms:modified xsi:type="dcterms:W3CDTF">2020-11-05T11:16:49Z</dcterms:modified>
</cp:coreProperties>
</file>