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77" r:id="rId6"/>
    <p:sldId id="278" r:id="rId7"/>
    <p:sldId id="275" r:id="rId8"/>
    <p:sldId id="279" r:id="rId9"/>
    <p:sldId id="274" r:id="rId10"/>
    <p:sldId id="271" r:id="rId11"/>
    <p:sldId id="272" r:id="rId12"/>
    <p:sldId id="268" r:id="rId13"/>
    <p:sldId id="26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7682DA3-3CAB-49B2-B4FE-99E4DADE7F05}" type="datetimeFigureOut">
              <a:rPr lang="en-GB" smtClean="0"/>
              <a:t>19/01/2021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E5380A6-15A3-43B7-AF80-B81DF7AB6C12}" type="slidenum">
              <a:rPr lang="en-GB" smtClean="0"/>
              <a:t>‹#›</a:t>
            </a:fld>
            <a:endParaRPr lang="en-GB"/>
          </a:p>
        </p:txBody>
      </p:sp>
    </p:spTree>
    <p:extLst>
      <p:ext uri="{BB962C8B-B14F-4D97-AF65-F5344CB8AC3E}">
        <p14:creationId xmlns:p14="http://schemas.microsoft.com/office/powerpoint/2010/main" val="215120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380A6-15A3-43B7-AF80-B81DF7AB6C12}" type="slidenum">
              <a:rPr lang="en-GB" smtClean="0"/>
              <a:t>2</a:t>
            </a:fld>
            <a:endParaRPr lang="en-GB"/>
          </a:p>
        </p:txBody>
      </p:sp>
    </p:spTree>
    <p:extLst>
      <p:ext uri="{BB962C8B-B14F-4D97-AF65-F5344CB8AC3E}">
        <p14:creationId xmlns:p14="http://schemas.microsoft.com/office/powerpoint/2010/main" val="294202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380A6-15A3-43B7-AF80-B81DF7AB6C12}" type="slidenum">
              <a:rPr lang="en-GB" smtClean="0"/>
              <a:t>3</a:t>
            </a:fld>
            <a:endParaRPr lang="en-GB"/>
          </a:p>
        </p:txBody>
      </p:sp>
    </p:spTree>
    <p:extLst>
      <p:ext uri="{BB962C8B-B14F-4D97-AF65-F5344CB8AC3E}">
        <p14:creationId xmlns:p14="http://schemas.microsoft.com/office/powerpoint/2010/main" val="341559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380A6-15A3-43B7-AF80-B81DF7AB6C12}" type="slidenum">
              <a:rPr lang="en-GB" smtClean="0"/>
              <a:t>4</a:t>
            </a:fld>
            <a:endParaRPr lang="en-GB"/>
          </a:p>
        </p:txBody>
      </p:sp>
    </p:spTree>
    <p:extLst>
      <p:ext uri="{BB962C8B-B14F-4D97-AF65-F5344CB8AC3E}">
        <p14:creationId xmlns:p14="http://schemas.microsoft.com/office/powerpoint/2010/main" val="246953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380A6-15A3-43B7-AF80-B81DF7AB6C12}" type="slidenum">
              <a:rPr lang="en-GB" smtClean="0"/>
              <a:t>5</a:t>
            </a:fld>
            <a:endParaRPr lang="en-GB"/>
          </a:p>
        </p:txBody>
      </p:sp>
    </p:spTree>
    <p:extLst>
      <p:ext uri="{BB962C8B-B14F-4D97-AF65-F5344CB8AC3E}">
        <p14:creationId xmlns:p14="http://schemas.microsoft.com/office/powerpoint/2010/main" val="152774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5380A6-15A3-43B7-AF80-B81DF7AB6C12}" type="slidenum">
              <a:rPr lang="en-GB" smtClean="0"/>
              <a:t>6</a:t>
            </a:fld>
            <a:endParaRPr lang="en-GB"/>
          </a:p>
        </p:txBody>
      </p:sp>
    </p:spTree>
    <p:extLst>
      <p:ext uri="{BB962C8B-B14F-4D97-AF65-F5344CB8AC3E}">
        <p14:creationId xmlns:p14="http://schemas.microsoft.com/office/powerpoint/2010/main" val="2924810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0" hasCustomPrompt="1"/>
          </p:nvPr>
        </p:nvSpPr>
        <p:spPr>
          <a:xfrm>
            <a:off x="481262" y="5034683"/>
            <a:ext cx="6285531" cy="924026"/>
          </a:xfrm>
        </p:spPr>
        <p:txBody>
          <a:bodyPr>
            <a:normAutofit/>
          </a:bodyPr>
          <a:lstStyle>
            <a:lvl1pPr marL="0" indent="0">
              <a:buNone/>
              <a:defRPr sz="3200" b="1"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 </a:t>
            </a:r>
            <a:endParaRPr lang="en-US" dirty="0"/>
          </a:p>
        </p:txBody>
      </p:sp>
      <p:sp>
        <p:nvSpPr>
          <p:cNvPr id="14" name="Text Placeholder 12"/>
          <p:cNvSpPr>
            <a:spLocks noGrp="1"/>
          </p:cNvSpPr>
          <p:nvPr>
            <p:ph type="body" sz="quarter" idx="11" hasCustomPrompt="1"/>
          </p:nvPr>
        </p:nvSpPr>
        <p:spPr>
          <a:xfrm>
            <a:off x="481261" y="5958709"/>
            <a:ext cx="6285531" cy="568561"/>
          </a:xfrm>
        </p:spPr>
        <p:txBody>
          <a:bodyPr>
            <a:normAutofit/>
          </a:bodyPr>
          <a:lstStyle>
            <a:lvl1pPr marL="0" indent="0">
              <a:buNone/>
              <a:defRPr sz="2000" b="0" i="0" baseline="0">
                <a:solidFill>
                  <a:srgbClr val="FF000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sub-heading</a:t>
            </a:r>
          </a:p>
        </p:txBody>
      </p:sp>
    </p:spTree>
    <p:extLst>
      <p:ext uri="{BB962C8B-B14F-4D97-AF65-F5344CB8AC3E}">
        <p14:creationId xmlns:p14="http://schemas.microsoft.com/office/powerpoint/2010/main" val="16543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1376363" y="3185961"/>
            <a:ext cx="9221787" cy="519447"/>
          </a:xfrm>
        </p:spPr>
        <p:txBody>
          <a:bodyPr>
            <a:normAutofit/>
          </a:bodyPr>
          <a:lstStyle>
            <a:lvl1pPr marL="0" indent="0" algn="ctr">
              <a:buNone/>
              <a:defRPr sz="3200" b="1" i="0">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heading</a:t>
            </a:r>
          </a:p>
        </p:txBody>
      </p:sp>
    </p:spTree>
    <p:extLst>
      <p:ext uri="{BB962C8B-B14F-4D97-AF65-F5344CB8AC3E}">
        <p14:creationId xmlns:p14="http://schemas.microsoft.com/office/powerpoint/2010/main" val="12954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11"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13" name="Text Placeholder 12"/>
          <p:cNvSpPr>
            <a:spLocks noGrp="1"/>
          </p:cNvSpPr>
          <p:nvPr>
            <p:ph type="body" sz="quarter" idx="11" hasCustomPrompt="1"/>
          </p:nvPr>
        </p:nvSpPr>
        <p:spPr>
          <a:xfrm>
            <a:off x="529726" y="1886482"/>
            <a:ext cx="3339630"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14" name="Text Placeholder 12"/>
          <p:cNvSpPr>
            <a:spLocks noGrp="1"/>
          </p:cNvSpPr>
          <p:nvPr>
            <p:ph type="body" sz="quarter" idx="12" hasCustomPrompt="1"/>
          </p:nvPr>
        </p:nvSpPr>
        <p:spPr>
          <a:xfrm>
            <a:off x="4554950" y="1886482"/>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200866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8" name="Text Placeholder 12"/>
          <p:cNvSpPr>
            <a:spLocks noGrp="1"/>
          </p:cNvSpPr>
          <p:nvPr>
            <p:ph type="body" sz="quarter" idx="12" hasCustomPrompt="1"/>
          </p:nvPr>
        </p:nvSpPr>
        <p:spPr>
          <a:xfrm>
            <a:off x="509888" y="1866831"/>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04303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19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1" hasCustomPrompt="1"/>
          </p:nvPr>
        </p:nvSpPr>
        <p:spPr>
          <a:xfrm>
            <a:off x="529726" y="1886482"/>
            <a:ext cx="3339630"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8" name="Text Placeholder 12"/>
          <p:cNvSpPr>
            <a:spLocks noGrp="1"/>
          </p:cNvSpPr>
          <p:nvPr>
            <p:ph type="body" sz="quarter" idx="12" hasCustomPrompt="1"/>
          </p:nvPr>
        </p:nvSpPr>
        <p:spPr>
          <a:xfrm>
            <a:off x="4554950" y="1886482"/>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30671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2" hasCustomPrompt="1"/>
          </p:nvPr>
        </p:nvSpPr>
        <p:spPr>
          <a:xfrm>
            <a:off x="509888" y="1866831"/>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79560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12"/>
          <p:cNvSpPr>
            <a:spLocks noGrp="1"/>
          </p:cNvSpPr>
          <p:nvPr>
            <p:ph type="body" sz="quarter" idx="10" hasCustomPrompt="1"/>
          </p:nvPr>
        </p:nvSpPr>
        <p:spPr>
          <a:xfrm>
            <a:off x="827772" y="895820"/>
            <a:ext cx="6054291" cy="3733932"/>
          </a:xfrm>
        </p:spPr>
        <p:txBody>
          <a:bodyPr>
            <a:normAutofit/>
          </a:bodyPr>
          <a:lstStyle>
            <a:lvl1pPr marL="0" indent="0">
              <a:buNone/>
              <a:defRPr sz="3200" b="0"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 closing statement</a:t>
            </a:r>
          </a:p>
        </p:txBody>
      </p:sp>
    </p:spTree>
    <p:extLst>
      <p:ext uri="{BB962C8B-B14F-4D97-AF65-F5344CB8AC3E}">
        <p14:creationId xmlns:p14="http://schemas.microsoft.com/office/powerpoint/2010/main" val="199620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C4231-B6DF-0F48-AA21-EADCFE8D46E6}"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7D397-CBD0-2649-9754-B18C7353FA3D}" type="slidenum">
              <a:rPr lang="en-US" smtClean="0"/>
              <a:t>‹#›</a:t>
            </a:fld>
            <a:endParaRPr lang="en-US"/>
          </a:p>
        </p:txBody>
      </p:sp>
    </p:spTree>
    <p:extLst>
      <p:ext uri="{BB962C8B-B14F-4D97-AF65-F5344CB8AC3E}">
        <p14:creationId xmlns:p14="http://schemas.microsoft.com/office/powerpoint/2010/main" val="71898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5" r:id="rId7"/>
    <p:sldLayoutId id="21474836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ollie.Wood@activeessex.org" TargetMode="External"/><Relationship Id="rId2" Type="http://schemas.openxmlformats.org/officeDocument/2006/relationships/hyperlink" Target="mailto:lee.monk@activeessex.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s://www.sportengland.org/how-we-can-help/our-funds/return-play-community-asset-fund" TargetMode="External"/><Relationship Id="rId3" Type="http://schemas.openxmlformats.org/officeDocument/2006/relationships/hyperlink" Target="https://www.sportengland.org/how-we-can-help/our-funds/" TargetMode="External"/><Relationship Id="rId7" Type="http://schemas.openxmlformats.org/officeDocument/2006/relationships/hyperlink" Target="https://www.sportengland.org/how-we-can-help/our-funds/return-play-small-grant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www.sportengland.org/how-we-can-help/our-funds/return-play-active-togethe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ochford.gov.uk/business-rates-support-during-covid-19" TargetMode="External"/><Relationship Id="rId13" Type="http://schemas.openxmlformats.org/officeDocument/2006/relationships/hyperlink" Target="https://www.colchester.gov.uk/coronavirus/businesses/business-support-grants/" TargetMode="External"/><Relationship Id="rId3" Type="http://schemas.openxmlformats.org/officeDocument/2006/relationships/hyperlink" Target="https://www.basildon.gov.uk/article/7992/COVID-19-Grant-support-and-rates-discounts-for-business" TargetMode="External"/><Relationship Id="rId7" Type="http://schemas.openxmlformats.org/officeDocument/2006/relationships/hyperlink" Target="https://www.brentwood.gov.uk/index.php?cid=1877" TargetMode="External"/><Relationship Id="rId12" Type="http://schemas.openxmlformats.org/officeDocument/2006/relationships/hyperlink" Target="https://www.tendringdc.gov.uk/business/local-restrictions-support-grant-application" TargetMode="External"/><Relationship Id="rId2" Type="http://schemas.openxmlformats.org/officeDocument/2006/relationships/notesSlide" Target="../notesSlides/notesSlide2.xml"/><Relationship Id="rId16" Type="http://schemas.openxmlformats.org/officeDocument/2006/relationships/hyperlink" Target="https://www.uttlesford.gov.uk/covid-business-support-grants" TargetMode="External"/><Relationship Id="rId1" Type="http://schemas.openxmlformats.org/officeDocument/2006/relationships/slideLayout" Target="../slideLayouts/slideLayout7.xml"/><Relationship Id="rId6" Type="http://schemas.openxmlformats.org/officeDocument/2006/relationships/hyperlink" Target="https://www.maldon.gov.uk/info/20076/business_rates/9744/covid-19_business_rate_holidays_and_grants" TargetMode="External"/><Relationship Id="rId11" Type="http://schemas.openxmlformats.org/officeDocument/2006/relationships/hyperlink" Target="https://www.chelmsford.gov.uk/business/coronavirus-help-and-guidance-for-businesses-and-employers/grants-for-businesses-affected-by-coronavirus/" TargetMode="External"/><Relationship Id="rId5" Type="http://schemas.openxmlformats.org/officeDocument/2006/relationships/hyperlink" Target="https://www.braintree.gov.uk/advice-environment/coronavirus/4?documentId=175&amp;categoryId=20001" TargetMode="External"/><Relationship Id="rId15" Type="http://schemas.openxmlformats.org/officeDocument/2006/relationships/hyperlink" Target="https://www.eppingforestdc.gov.uk/business/business-support-grants/" TargetMode="External"/><Relationship Id="rId10" Type="http://schemas.openxmlformats.org/officeDocument/2006/relationships/hyperlink" Target="https://www.southend.gov.uk/businessgrants" TargetMode="External"/><Relationship Id="rId4" Type="http://schemas.openxmlformats.org/officeDocument/2006/relationships/hyperlink" Target="https://www.harlow.gov.uk/coronavirus/businesses" TargetMode="External"/><Relationship Id="rId9" Type="http://schemas.openxmlformats.org/officeDocument/2006/relationships/hyperlink" Target="https://www.castlepoint.gov.uk/business-grants" TargetMode="External"/><Relationship Id="rId14" Type="http://schemas.openxmlformats.org/officeDocument/2006/relationships/hyperlink" Target="https://www.thurrock.gov.uk/business-rates/restrictions-support-gran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nlcommunityfund.org.uk/"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ur02.safelinks.protection.outlook.com/?url=https%3A%2F%2Fsported.us2.list-manage.com%2Ftrack%2Fclick%3Fu%3Df161882f633dd3fae6d4dd169%26id%3Dbaf36aa5b3%26e%3D06056248e6&amp;data=04%7C01%7C%7C22a88465bb974dfd06eb08d8b2591e44%7Ca8b4324f155c4215a0f17ed8cc9a992f%7C0%7C0%7C637455443115323853%7CUnknown%7CTWFpbGZsb3d8eyJWIjoiMC4wLjAwMDAiLCJQIjoiV2luMzIiLCJBTiI6Ik1haWwiLCJXVCI6Mn0%3D%7C1000&amp;sdata=9ghlomyHH%2Bg2WJg%2FSQTYRsctsRQTjyoXLEUDI6lFqZk%3D&amp;reserved=0" TargetMode="External"/><Relationship Id="rId5" Type="http://schemas.openxmlformats.org/officeDocument/2006/relationships/hyperlink" Target="https://eur02.safelinks.protection.outlook.com/?url=https%3A%2F%2Fsported.us2.list-manage.com%2Ftrack%2Fclick%3Fu%3Df161882f633dd3fae6d4dd169%26id%3D78f59b12db%26e%3D06056248e6&amp;data=04%7C01%7C%7C22a88465bb974dfd06eb08d8b2591e44%7Ca8b4324f155c4215a0f17ed8cc9a992f%7C0%7C0%7C637455443115323853%7CUnknown%7CTWFpbGZsb3d8eyJWIjoiMC4wLjAwMDAiLCJQIjoiV2luMzIiLCJBTiI6Ik1haWwiLCJXVCI6Mn0%3D%7C1000&amp;sdata=8J5t5ZhWbrdIaFc8%2F6DhxeRogwIDkKx4ydCuUBdQI7Y%3D&amp;reserved=0" TargetMode="External"/><Relationship Id="rId4" Type="http://schemas.openxmlformats.org/officeDocument/2006/relationships/hyperlink" Target="https://eur02.safelinks.protection.outlook.com/?url=https%3A%2F%2Fsported.us2.list-manage.com%2Ftrack%2Fclick%3Fu%3Df161882f633dd3fae6d4dd169%26id%3D5d037d91e8%26e%3D06056248e6&amp;data=04%7C01%7C%7C22a88465bb974dfd06eb08d8b2591e44%7Ca8b4324f155c4215a0f17ed8cc9a992f%7C0%7C0%7C637455443115313856%7CUnknown%7CTWFpbGZsb3d8eyJWIjoiMC4wLjAwMDAiLCJQIjoiV2luMzIiLCJBTiI6Ik1haWwiLCJXVCI6Mn0%3D%7C1000&amp;sdata=WGSrpbYMmozt8AAjfUwT2P2QolPcVhAbgX2halqRn2k%3D&amp;reserved=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ur02.safelinks.protection.outlook.com/?url=https%3A%2F%2Fsported.us2.list-manage.com%2Ftrack%2Fclick%3Fu%3Df161882f633dd3fae6d4dd169%26id%3Dab794c63fa%26e%3D06056248e6&amp;data=04%7C01%7C%7C22a88465bb974dfd06eb08d8b2591e44%7Ca8b4324f155c4215a0f17ed8cc9a992f%7C0%7C0%7C637455443115363832%7CUnknown%7CTWFpbGZsb3d8eyJWIjoiMC4wLjAwMDAiLCJQIjoiV2luMzIiLCJBTiI6Ik1haWwiLCJXVCI6Mn0%3D%7C1000&amp;sdata=13fgUKTRMyfoiK9MeFlkKzbXak4gw9u0Li8NIrFnpVA%3D&amp;reserved=0" TargetMode="External"/><Relationship Id="rId3" Type="http://schemas.openxmlformats.org/officeDocument/2006/relationships/image" Target="../media/image14.png"/><Relationship Id="rId7" Type="http://schemas.openxmlformats.org/officeDocument/2006/relationships/hyperlink" Target="https://www.madebysport.com/clubs-in-crisis-competi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madebysport.com/clubsincrisis" TargetMode="External"/><Relationship Id="rId11" Type="http://schemas.openxmlformats.org/officeDocument/2006/relationships/image" Target="../media/image17.png"/><Relationship Id="rId5" Type="http://schemas.openxmlformats.org/officeDocument/2006/relationships/hyperlink" Target="https://www.heritagefund.org.uk/news/new-project-funding-and-loans-support-sector-resilience" TargetMode="External"/><Relationship Id="rId10" Type="http://schemas.openxmlformats.org/officeDocument/2006/relationships/hyperlink" Target="https://eur02.safelinks.protection.outlook.com/?url=https%3A%2F%2Fsported.us2.list-manage.com%2Ftrack%2Fclick%3Fu%3Df161882f633dd3fae6d4dd169%26id%3De63e1270f8%26e%3D06056248e6&amp;data=04%7C01%7C%7C22a88465bb974dfd06eb08d8b2591e44%7Ca8b4324f155c4215a0f17ed8cc9a992f%7C0%7C0%7C637455443115433785%7CUnknown%7CTWFpbGZsb3d8eyJWIjoiMC4wLjAwMDAiLCJQIjoiV2luMzIiLCJBTiI6Ik1haWwiLCJXVCI6Mn0%3D%7C1000&amp;sdata=zsWieLDfktrCZoyNi%2B000f1XDPUAZbfu4gTWqpI6CMo%3D&amp;reserved=0" TargetMode="External"/><Relationship Id="rId4" Type="http://schemas.openxmlformats.org/officeDocument/2006/relationships/image" Target="../media/image15.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hyperlink" Target="https://eur02.safelinks.protection.outlook.com/?url=https%3A%2F%2Fsported.us2.list-manage.com%2Ftrack%2Fclick%3Fu%3Df161882f633dd3fae6d4dd169%26id%3Dd92a08aae9%26e%3D06056248e6&amp;data=04%7C01%7C%7C8fab7454fd694027f1b908d880e4bb23%7Ca8b4324f155c4215a0f17ed8cc9a992f%7C0%7C0%7C637401067178452581%7CUnknown%7CTWFpbGZsb3d8eyJWIjoiMC4wLjAwMDAiLCJQIjoiV2luMzIiLCJBTiI6Ik1haWwiLCJXVCI6Mn0%3D%7C1000&amp;sdata=W4zrDNyQTrhGHqZoYjgddwXfLeE%2FLMn%2F2%2F88MH0PBZg%3D&amp;reserved=0" TargetMode="External"/><Relationship Id="rId7" Type="http://schemas.openxmlformats.org/officeDocument/2006/relationships/image" Target="../media/image19.png"/><Relationship Id="rId12" Type="http://schemas.openxmlformats.org/officeDocument/2006/relationships/hyperlink" Target="https://www.gov.uk/government/news/government-announces-165-million-youth-covid-19-support-fund"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eur02.safelinks.protection.outlook.com/?url=https%3A%2F%2Fsported.us2.list-manage.com%2Ftrack%2Fclick%3Fu%3Df161882f633dd3fae6d4dd169%26id%3D4cfdcad82c%26e%3Dbcef404a95&amp;data=02%7C01%7C%7Ca25808a5bcce40918d1108d85964891b%7Ca8b4324f155c4215a0f17ed8cc9a992f%7C0%7C0%7C637357635617849980&amp;sdata=SBa5amLTL27%2BSxIDEtTv22quHJ8lDT%2Fk%2Bg%2B9VZOQqUw%3D&amp;reserved=0" TargetMode="External"/><Relationship Id="rId11" Type="http://schemas.openxmlformats.org/officeDocument/2006/relationships/hyperlink" Target="https://www.gov.uk/guidance/apply-for-the-youth-covid-19-support-fund" TargetMode="External"/><Relationship Id="rId5" Type="http://schemas.openxmlformats.org/officeDocument/2006/relationships/image" Target="../media/image18.png"/><Relationship Id="rId10" Type="http://schemas.openxmlformats.org/officeDocument/2006/relationships/hyperlink" Target="https://ecvys.org.uk/funding-news/" TargetMode="External"/><Relationship Id="rId4" Type="http://schemas.openxmlformats.org/officeDocument/2006/relationships/hyperlink" Target="https://eur02.safelinks.protection.outlook.com/?url=https%3A%2F%2Fsported.us2.list-manage.com%2Ftrack%2Fclick%3Fu%3Df161882f633dd3fae6d4dd169%26id%3Dd85cb06e95%26e%3D06056248e6&amp;data=02%7C01%7C%7Cf9a4b34b0e7043d313d608d842ab7ce6%7Ca8b4324f155c4215a0f17ed8cc9a992f%7C0%7C0%7C637332651587104867&amp;sdata=YJoYcRQA%2BEsd9UvKchIC%2FZiiGGh6s6PUIMp75%2F6cLH0%3D&amp;reserved=0" TargetMode="Externa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charityexcellence.co.uk/" TargetMode="External"/><Relationship Id="rId7" Type="http://schemas.openxmlformats.org/officeDocument/2006/relationships/image" Target="../media/image23.png"/><Relationship Id="rId2" Type="http://schemas.openxmlformats.org/officeDocument/2006/relationships/hyperlink" Target="https://sportsuite.activeessex.org/funding" TargetMode="External"/><Relationship Id="rId1" Type="http://schemas.openxmlformats.org/officeDocument/2006/relationships/slideLayout" Target="../slideLayouts/slideLayout7.xml"/><Relationship Id="rId6" Type="http://schemas.openxmlformats.org/officeDocument/2006/relationships/hyperlink" Target="http://www.sportenglandclubmatters.com/club-finances/funding/" TargetMode="External"/><Relationship Id="rId5" Type="http://schemas.openxmlformats.org/officeDocument/2006/relationships/hyperlink" Target="http://www.sportenglandclubmatters.com/club-finances/generating-income/" TargetMode="External"/><Relationship Id="rId4" Type="http://schemas.openxmlformats.org/officeDocument/2006/relationships/hyperlink" Target="https://www.sportengland.org/how-we-can-help/national-governing-bodies#the_recognition_proces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V-wYEE6dVk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1262" y="5034682"/>
            <a:ext cx="7632928" cy="1641325"/>
          </a:xfrm>
        </p:spPr>
        <p:txBody>
          <a:bodyPr>
            <a:normAutofit lnSpcReduction="10000"/>
          </a:bodyPr>
          <a:lstStyle/>
          <a:p>
            <a:r>
              <a:rPr lang="en-US"/>
              <a:t>Funding</a:t>
            </a:r>
            <a:endParaRPr lang="en-US" dirty="0"/>
          </a:p>
          <a:p>
            <a:endParaRPr lang="en-US" sz="2000" dirty="0"/>
          </a:p>
          <a:p>
            <a:r>
              <a:rPr lang="en-US" sz="2000" dirty="0"/>
              <a:t>Lee Monk </a:t>
            </a:r>
            <a:r>
              <a:rPr lang="en-US" sz="2000" dirty="0">
                <a:hlinkClick r:id="rId2"/>
              </a:rPr>
              <a:t>lee.monk@activeessex.org</a:t>
            </a:r>
            <a:r>
              <a:rPr lang="en-US" sz="2000" dirty="0"/>
              <a:t>  </a:t>
            </a:r>
          </a:p>
          <a:p>
            <a:r>
              <a:rPr lang="en-US" sz="2000" dirty="0"/>
              <a:t>Hollie Wood </a:t>
            </a:r>
            <a:r>
              <a:rPr lang="en-US" sz="2000" dirty="0">
                <a:hlinkClick r:id="rId3"/>
              </a:rPr>
              <a:t>Hollie.Wood@activeessex.org</a:t>
            </a:r>
            <a:r>
              <a:rPr lang="en-US" sz="2000" dirty="0"/>
              <a:t> </a:t>
            </a:r>
          </a:p>
        </p:txBody>
      </p:sp>
      <p:sp>
        <p:nvSpPr>
          <p:cNvPr id="6" name="TextBox 5"/>
          <p:cNvSpPr txBox="1"/>
          <p:nvPr/>
        </p:nvSpPr>
        <p:spPr>
          <a:xfrm>
            <a:off x="2352782" y="178770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186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Funding </a:t>
            </a:r>
          </a:p>
        </p:txBody>
      </p:sp>
      <p:pic>
        <p:nvPicPr>
          <p:cNvPr id="7" name="Picture 6">
            <a:extLst>
              <a:ext uri="{FF2B5EF4-FFF2-40B4-BE49-F238E27FC236}">
                <a16:creationId xmlns:a16="http://schemas.microsoft.com/office/drawing/2014/main" id="{5AE4126E-6322-4043-8E13-CB680F008465}"/>
              </a:ext>
            </a:extLst>
          </p:cNvPr>
          <p:cNvPicPr>
            <a:picLocks noChangeAspect="1"/>
          </p:cNvPicPr>
          <p:nvPr/>
        </p:nvPicPr>
        <p:blipFill>
          <a:blip r:embed="rId2"/>
          <a:stretch>
            <a:fillRect/>
          </a:stretch>
        </p:blipFill>
        <p:spPr>
          <a:xfrm>
            <a:off x="39606" y="1491448"/>
            <a:ext cx="3875020" cy="3412791"/>
          </a:xfrm>
          <a:prstGeom prst="rect">
            <a:avLst/>
          </a:prstGeom>
        </p:spPr>
      </p:pic>
      <p:pic>
        <p:nvPicPr>
          <p:cNvPr id="8" name="Picture 7">
            <a:extLst>
              <a:ext uri="{FF2B5EF4-FFF2-40B4-BE49-F238E27FC236}">
                <a16:creationId xmlns:a16="http://schemas.microsoft.com/office/drawing/2014/main" id="{B99C5E9B-B459-4E4B-B756-132BBA9C79B1}"/>
              </a:ext>
            </a:extLst>
          </p:cNvPr>
          <p:cNvPicPr>
            <a:picLocks noChangeAspect="1"/>
          </p:cNvPicPr>
          <p:nvPr/>
        </p:nvPicPr>
        <p:blipFill rotWithShape="1">
          <a:blip r:embed="rId3"/>
          <a:srcRect b="2642"/>
          <a:stretch/>
        </p:blipFill>
        <p:spPr>
          <a:xfrm>
            <a:off x="8027154" y="1430677"/>
            <a:ext cx="3964663" cy="3473562"/>
          </a:xfrm>
          <a:prstGeom prst="rect">
            <a:avLst/>
          </a:prstGeom>
        </p:spPr>
      </p:pic>
      <p:pic>
        <p:nvPicPr>
          <p:cNvPr id="5" name="Picture 4">
            <a:extLst>
              <a:ext uri="{FF2B5EF4-FFF2-40B4-BE49-F238E27FC236}">
                <a16:creationId xmlns:a16="http://schemas.microsoft.com/office/drawing/2014/main" id="{1B0B24EB-A91C-4F8A-A655-EB55BE341E27}"/>
              </a:ext>
            </a:extLst>
          </p:cNvPr>
          <p:cNvPicPr>
            <a:picLocks noChangeAspect="1"/>
          </p:cNvPicPr>
          <p:nvPr/>
        </p:nvPicPr>
        <p:blipFill>
          <a:blip r:embed="rId4"/>
          <a:stretch>
            <a:fillRect/>
          </a:stretch>
        </p:blipFill>
        <p:spPr>
          <a:xfrm>
            <a:off x="3799470" y="1430677"/>
            <a:ext cx="4227684" cy="3620718"/>
          </a:xfrm>
          <a:prstGeom prst="rect">
            <a:avLst/>
          </a:prstGeom>
        </p:spPr>
      </p:pic>
    </p:spTree>
    <p:extLst>
      <p:ext uri="{BB962C8B-B14F-4D97-AF65-F5344CB8AC3E}">
        <p14:creationId xmlns:p14="http://schemas.microsoft.com/office/powerpoint/2010/main" val="284794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hlinkClick r:id="rId3"/>
              </a:rPr>
              <a:t>Sport England Return To Play Funding Opportunities</a:t>
            </a:r>
            <a:endParaRPr lang="en-US" dirty="0"/>
          </a:p>
        </p:txBody>
      </p:sp>
      <p:sp>
        <p:nvSpPr>
          <p:cNvPr id="5" name="Rectangle 2">
            <a:extLst>
              <a:ext uri="{FF2B5EF4-FFF2-40B4-BE49-F238E27FC236}">
                <a16:creationId xmlns:a16="http://schemas.microsoft.com/office/drawing/2014/main" id="{4807681A-B7A1-41E7-BAC7-57523B464B60}"/>
              </a:ext>
            </a:extLst>
          </p:cNvPr>
          <p:cNvSpPr>
            <a:spLocks noChangeArrowheads="1"/>
          </p:cNvSpPr>
          <p:nvPr/>
        </p:nvSpPr>
        <p:spPr bwMode="auto">
          <a:xfrm>
            <a:off x="101600" y="17461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 name="Picture 2">
            <a:extLst>
              <a:ext uri="{FF2B5EF4-FFF2-40B4-BE49-F238E27FC236}">
                <a16:creationId xmlns:a16="http://schemas.microsoft.com/office/drawing/2014/main" id="{89630730-E165-4F01-B1AA-B3D3BC4521F4}"/>
              </a:ext>
            </a:extLst>
          </p:cNvPr>
          <p:cNvPicPr>
            <a:picLocks noChangeAspect="1"/>
          </p:cNvPicPr>
          <p:nvPr/>
        </p:nvPicPr>
        <p:blipFill rotWithShape="1">
          <a:blip r:embed="rId4"/>
          <a:srcRect b="19180"/>
          <a:stretch/>
        </p:blipFill>
        <p:spPr>
          <a:xfrm>
            <a:off x="101600" y="1455190"/>
            <a:ext cx="6543868" cy="3829330"/>
          </a:xfrm>
          <a:prstGeom prst="rect">
            <a:avLst/>
          </a:prstGeom>
        </p:spPr>
      </p:pic>
      <p:pic>
        <p:nvPicPr>
          <p:cNvPr id="4" name="Picture 3">
            <a:extLst>
              <a:ext uri="{FF2B5EF4-FFF2-40B4-BE49-F238E27FC236}">
                <a16:creationId xmlns:a16="http://schemas.microsoft.com/office/drawing/2014/main" id="{87B51AF6-A9DA-4064-BA17-6B429E48FE13}"/>
              </a:ext>
            </a:extLst>
          </p:cNvPr>
          <p:cNvPicPr>
            <a:picLocks noChangeAspect="1"/>
          </p:cNvPicPr>
          <p:nvPr/>
        </p:nvPicPr>
        <p:blipFill rotWithShape="1">
          <a:blip r:embed="rId5"/>
          <a:srcRect b="23519"/>
          <a:stretch/>
        </p:blipFill>
        <p:spPr>
          <a:xfrm>
            <a:off x="6764567" y="2712764"/>
            <a:ext cx="5395267" cy="1758778"/>
          </a:xfrm>
          <a:prstGeom prst="rect">
            <a:avLst/>
          </a:prstGeom>
        </p:spPr>
      </p:pic>
      <p:pic>
        <p:nvPicPr>
          <p:cNvPr id="1026" name="Picture 2" descr="Sport England | Adetiq">
            <a:extLst>
              <a:ext uri="{FF2B5EF4-FFF2-40B4-BE49-F238E27FC236}">
                <a16:creationId xmlns:a16="http://schemas.microsoft.com/office/drawing/2014/main" id="{C0961351-4478-4230-BAF9-000EF4CD1A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130" y="1295760"/>
            <a:ext cx="4251367" cy="13578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BA10DA-1533-4A3F-AE9C-7A030667174C}"/>
              </a:ext>
            </a:extLst>
          </p:cNvPr>
          <p:cNvSpPr/>
          <p:nvPr/>
        </p:nvSpPr>
        <p:spPr>
          <a:xfrm>
            <a:off x="325534" y="5574999"/>
            <a:ext cx="2833302" cy="646331"/>
          </a:xfrm>
          <a:prstGeom prst="rect">
            <a:avLst/>
          </a:prstGeom>
        </p:spPr>
        <p:txBody>
          <a:bodyPr wrap="square">
            <a:spAutoFit/>
          </a:bodyPr>
          <a:lstStyle/>
          <a:p>
            <a:r>
              <a:rPr lang="en-GB" dirty="0">
                <a:hlinkClick r:id="rId7"/>
              </a:rPr>
              <a:t>Return to Play: Small Grants</a:t>
            </a:r>
            <a:endParaRPr lang="en-GB" dirty="0"/>
          </a:p>
        </p:txBody>
      </p:sp>
      <p:sp>
        <p:nvSpPr>
          <p:cNvPr id="7" name="Rectangle 6">
            <a:extLst>
              <a:ext uri="{FF2B5EF4-FFF2-40B4-BE49-F238E27FC236}">
                <a16:creationId xmlns:a16="http://schemas.microsoft.com/office/drawing/2014/main" id="{D0C927EA-83D8-4FC7-AA48-B29D5A6F2B74}"/>
              </a:ext>
            </a:extLst>
          </p:cNvPr>
          <p:cNvSpPr/>
          <p:nvPr/>
        </p:nvSpPr>
        <p:spPr>
          <a:xfrm>
            <a:off x="3373534" y="5499288"/>
            <a:ext cx="3271934" cy="646331"/>
          </a:xfrm>
          <a:prstGeom prst="rect">
            <a:avLst/>
          </a:prstGeom>
        </p:spPr>
        <p:txBody>
          <a:bodyPr wrap="square">
            <a:spAutoFit/>
          </a:bodyPr>
          <a:lstStyle/>
          <a:p>
            <a:r>
              <a:rPr lang="en-GB" dirty="0">
                <a:hlinkClick r:id="rId8"/>
              </a:rPr>
              <a:t>Return to Play – Community Asset Fund</a:t>
            </a:r>
            <a:endParaRPr lang="en-GB" dirty="0"/>
          </a:p>
        </p:txBody>
      </p:sp>
      <p:sp>
        <p:nvSpPr>
          <p:cNvPr id="11" name="Rectangle 10">
            <a:extLst>
              <a:ext uri="{FF2B5EF4-FFF2-40B4-BE49-F238E27FC236}">
                <a16:creationId xmlns:a16="http://schemas.microsoft.com/office/drawing/2014/main" id="{7F70B447-BC77-4146-9F6A-F2614EF9977B}"/>
              </a:ext>
            </a:extLst>
          </p:cNvPr>
          <p:cNvSpPr/>
          <p:nvPr/>
        </p:nvSpPr>
        <p:spPr>
          <a:xfrm>
            <a:off x="6645468" y="4530218"/>
            <a:ext cx="6096000" cy="369332"/>
          </a:xfrm>
          <a:prstGeom prst="rect">
            <a:avLst/>
          </a:prstGeom>
        </p:spPr>
        <p:txBody>
          <a:bodyPr>
            <a:spAutoFit/>
          </a:bodyPr>
          <a:lstStyle/>
          <a:p>
            <a:r>
              <a:rPr lang="en-GB" dirty="0">
                <a:hlinkClick r:id="rId9"/>
              </a:rPr>
              <a:t>Return to Play: Active Together</a:t>
            </a:r>
            <a:endParaRPr lang="en-GB" dirty="0"/>
          </a:p>
        </p:txBody>
      </p:sp>
    </p:spTree>
    <p:extLst>
      <p:ext uri="{BB962C8B-B14F-4D97-AF65-F5344CB8AC3E}">
        <p14:creationId xmlns:p14="http://schemas.microsoft.com/office/powerpoint/2010/main" val="35239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t>Grants for Essex Businesses and </a:t>
            </a:r>
            <a:r>
              <a:rPr lang="en-US" dirty="0" err="1"/>
              <a:t>Organisations</a:t>
            </a:r>
            <a:r>
              <a:rPr lang="en-US" dirty="0"/>
              <a:t> </a:t>
            </a:r>
          </a:p>
        </p:txBody>
      </p:sp>
      <p:sp>
        <p:nvSpPr>
          <p:cNvPr id="5" name="Rectangle 2">
            <a:extLst>
              <a:ext uri="{FF2B5EF4-FFF2-40B4-BE49-F238E27FC236}">
                <a16:creationId xmlns:a16="http://schemas.microsoft.com/office/drawing/2014/main" id="{4807681A-B7A1-41E7-BAC7-57523B464B60}"/>
              </a:ext>
            </a:extLst>
          </p:cNvPr>
          <p:cNvSpPr>
            <a:spLocks noChangeArrowheads="1"/>
          </p:cNvSpPr>
          <p:nvPr/>
        </p:nvSpPr>
        <p:spPr bwMode="auto">
          <a:xfrm>
            <a:off x="101600" y="17461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AutoShape 4" descr="ISLA Foundation - Creative philanthropy in action">
            <a:extLst>
              <a:ext uri="{FF2B5EF4-FFF2-40B4-BE49-F238E27FC236}">
                <a16:creationId xmlns:a16="http://schemas.microsoft.com/office/drawing/2014/main" id="{4C5DDFD6-6AD9-4AE8-A885-737EF8081A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a:extLst>
              <a:ext uri="{FF2B5EF4-FFF2-40B4-BE49-F238E27FC236}">
                <a16:creationId xmlns:a16="http://schemas.microsoft.com/office/drawing/2014/main" id="{752D9460-E836-4749-9DD6-4BA5ECC59D59}"/>
              </a:ext>
            </a:extLst>
          </p:cNvPr>
          <p:cNvGraphicFramePr>
            <a:graphicFrameLocks noGrp="1"/>
          </p:cNvGraphicFramePr>
          <p:nvPr>
            <p:extLst>
              <p:ext uri="{D42A27DB-BD31-4B8C-83A1-F6EECF244321}">
                <p14:modId xmlns:p14="http://schemas.microsoft.com/office/powerpoint/2010/main" val="4096187967"/>
              </p:ext>
            </p:extLst>
          </p:nvPr>
        </p:nvGraphicFramePr>
        <p:xfrm>
          <a:off x="509888" y="3777431"/>
          <a:ext cx="8182850" cy="2825249"/>
        </p:xfrm>
        <a:graphic>
          <a:graphicData uri="http://schemas.openxmlformats.org/drawingml/2006/table">
            <a:tbl>
              <a:tblPr firstRow="1" firstCol="1" bandRow="1">
                <a:tableStyleId>{22838BEF-8BB2-4498-84A7-C5851F593DF1}</a:tableStyleId>
              </a:tblPr>
              <a:tblGrid>
                <a:gridCol w="4091425">
                  <a:extLst>
                    <a:ext uri="{9D8B030D-6E8A-4147-A177-3AD203B41FA5}">
                      <a16:colId xmlns:a16="http://schemas.microsoft.com/office/drawing/2014/main" val="466298299"/>
                    </a:ext>
                  </a:extLst>
                </a:gridCol>
                <a:gridCol w="4091425">
                  <a:extLst>
                    <a:ext uri="{9D8B030D-6E8A-4147-A177-3AD203B41FA5}">
                      <a16:colId xmlns:a16="http://schemas.microsoft.com/office/drawing/2014/main" val="1909548433"/>
                    </a:ext>
                  </a:extLst>
                </a:gridCol>
              </a:tblGrid>
              <a:tr h="403607">
                <a:tc>
                  <a:txBody>
                    <a:bodyPr/>
                    <a:lstStyle/>
                    <a:p>
                      <a:pPr algn="just">
                        <a:lnSpc>
                          <a:spcPct val="150000"/>
                        </a:lnSpc>
                        <a:spcBef>
                          <a:spcPts val="600"/>
                        </a:spcBef>
                        <a:spcAft>
                          <a:spcPts val="0"/>
                        </a:spcAft>
                      </a:pPr>
                      <a:r>
                        <a:rPr lang="en-GB" sz="1400" b="1" u="sng">
                          <a:effectLst/>
                          <a:hlinkClick r:id="rId3"/>
                        </a:rPr>
                        <a:t>Basildon</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dirty="0">
                          <a:effectLst/>
                          <a:hlinkClick r:id="rId4"/>
                        </a:rPr>
                        <a:t>Harlow</a:t>
                      </a:r>
                      <a:r>
                        <a:rPr lang="en-GB" sz="1400" b="1" dirty="0">
                          <a:effectLst/>
                        </a:rPr>
                        <a:t> </a:t>
                      </a:r>
                      <a:endParaRPr lang="en-GB" sz="12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139127006"/>
                  </a:ext>
                </a:extLst>
              </a:tr>
              <a:tr h="403607">
                <a:tc>
                  <a:txBody>
                    <a:bodyPr/>
                    <a:lstStyle/>
                    <a:p>
                      <a:pPr algn="just">
                        <a:lnSpc>
                          <a:spcPct val="150000"/>
                        </a:lnSpc>
                        <a:spcBef>
                          <a:spcPts val="600"/>
                        </a:spcBef>
                        <a:spcAft>
                          <a:spcPts val="0"/>
                        </a:spcAft>
                      </a:pPr>
                      <a:r>
                        <a:rPr lang="en-GB" sz="1400" b="1" u="sng">
                          <a:effectLst/>
                          <a:hlinkClick r:id="rId5"/>
                        </a:rPr>
                        <a:t>Braintree</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a:effectLst/>
                          <a:hlinkClick r:id="rId6"/>
                        </a:rPr>
                        <a:t>Maldon</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65891967"/>
                  </a:ext>
                </a:extLst>
              </a:tr>
              <a:tr h="403607">
                <a:tc>
                  <a:txBody>
                    <a:bodyPr/>
                    <a:lstStyle/>
                    <a:p>
                      <a:pPr algn="just">
                        <a:lnSpc>
                          <a:spcPct val="150000"/>
                        </a:lnSpc>
                        <a:spcBef>
                          <a:spcPts val="600"/>
                        </a:spcBef>
                        <a:spcAft>
                          <a:spcPts val="0"/>
                        </a:spcAft>
                      </a:pPr>
                      <a:r>
                        <a:rPr lang="en-GB" sz="1400" b="1" u="sng">
                          <a:effectLst/>
                          <a:hlinkClick r:id="rId7"/>
                        </a:rPr>
                        <a:t>Brentwood</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a:effectLst/>
                          <a:hlinkClick r:id="rId8"/>
                        </a:rPr>
                        <a:t>Rochford</a:t>
                      </a:r>
                      <a:endParaRPr lang="en-GB" sz="12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512056512"/>
                  </a:ext>
                </a:extLst>
              </a:tr>
              <a:tr h="403607">
                <a:tc>
                  <a:txBody>
                    <a:bodyPr/>
                    <a:lstStyle/>
                    <a:p>
                      <a:pPr algn="just">
                        <a:lnSpc>
                          <a:spcPct val="150000"/>
                        </a:lnSpc>
                        <a:spcBef>
                          <a:spcPts val="600"/>
                        </a:spcBef>
                        <a:spcAft>
                          <a:spcPts val="0"/>
                        </a:spcAft>
                      </a:pPr>
                      <a:r>
                        <a:rPr lang="en-GB" sz="1400" b="1" u="sng">
                          <a:effectLst/>
                          <a:hlinkClick r:id="rId9"/>
                        </a:rPr>
                        <a:t>Castlepoint</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a:effectLst/>
                          <a:hlinkClick r:id="rId10"/>
                        </a:rPr>
                        <a:t>Southend</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23315526"/>
                  </a:ext>
                </a:extLst>
              </a:tr>
              <a:tr h="403607">
                <a:tc>
                  <a:txBody>
                    <a:bodyPr/>
                    <a:lstStyle/>
                    <a:p>
                      <a:pPr algn="just">
                        <a:lnSpc>
                          <a:spcPct val="150000"/>
                        </a:lnSpc>
                        <a:spcBef>
                          <a:spcPts val="600"/>
                        </a:spcBef>
                        <a:spcAft>
                          <a:spcPts val="0"/>
                        </a:spcAft>
                      </a:pPr>
                      <a:r>
                        <a:rPr lang="en-GB" sz="1400" b="1" u="sng">
                          <a:effectLst/>
                          <a:hlinkClick r:id="rId11"/>
                        </a:rPr>
                        <a:t>Chelmsford</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a:effectLst/>
                          <a:hlinkClick r:id="rId12"/>
                        </a:rPr>
                        <a:t>Tendring</a:t>
                      </a:r>
                      <a:endParaRPr lang="en-GB" sz="12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142000379"/>
                  </a:ext>
                </a:extLst>
              </a:tr>
              <a:tr h="403607">
                <a:tc>
                  <a:txBody>
                    <a:bodyPr/>
                    <a:lstStyle/>
                    <a:p>
                      <a:pPr algn="just">
                        <a:lnSpc>
                          <a:spcPct val="150000"/>
                        </a:lnSpc>
                        <a:spcBef>
                          <a:spcPts val="600"/>
                        </a:spcBef>
                        <a:spcAft>
                          <a:spcPts val="0"/>
                        </a:spcAft>
                      </a:pPr>
                      <a:r>
                        <a:rPr lang="en-GB" sz="1400" b="1" u="sng">
                          <a:effectLst/>
                          <a:hlinkClick r:id="rId13"/>
                        </a:rPr>
                        <a:t>Colchester</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a:effectLst/>
                          <a:hlinkClick r:id="rId14"/>
                        </a:rPr>
                        <a:t>Thurrock</a:t>
                      </a:r>
                      <a:endParaRPr lang="en-GB" sz="1200" b="1">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172002223"/>
                  </a:ext>
                </a:extLst>
              </a:tr>
              <a:tr h="403607">
                <a:tc>
                  <a:txBody>
                    <a:bodyPr/>
                    <a:lstStyle/>
                    <a:p>
                      <a:pPr algn="just">
                        <a:lnSpc>
                          <a:spcPct val="150000"/>
                        </a:lnSpc>
                        <a:spcBef>
                          <a:spcPts val="600"/>
                        </a:spcBef>
                        <a:spcAft>
                          <a:spcPts val="0"/>
                        </a:spcAft>
                      </a:pPr>
                      <a:r>
                        <a:rPr lang="en-GB" sz="1400" b="1" u="sng">
                          <a:effectLst/>
                          <a:hlinkClick r:id="rId15"/>
                        </a:rPr>
                        <a:t>Epping Forest</a:t>
                      </a:r>
                      <a:r>
                        <a:rPr lang="en-GB" sz="1400" b="1">
                          <a:effectLst/>
                        </a:rPr>
                        <a:t> </a:t>
                      </a:r>
                      <a:endParaRPr lang="en-GB" sz="1200" b="1">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0"/>
                        </a:spcAft>
                      </a:pPr>
                      <a:r>
                        <a:rPr lang="en-GB" sz="1400" b="1" u="sng" dirty="0">
                          <a:effectLst/>
                          <a:hlinkClick r:id="rId16"/>
                        </a:rPr>
                        <a:t>Uttlesford</a:t>
                      </a:r>
                      <a:r>
                        <a:rPr lang="en-GB" sz="1400" b="1" dirty="0">
                          <a:effectLst/>
                        </a:rPr>
                        <a:t> </a:t>
                      </a:r>
                      <a:endParaRPr lang="en-GB" sz="12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540450652"/>
                  </a:ext>
                </a:extLst>
              </a:tr>
            </a:tbl>
          </a:graphicData>
        </a:graphic>
      </p:graphicFrame>
      <p:sp>
        <p:nvSpPr>
          <p:cNvPr id="6" name="Rectangle 1">
            <a:extLst>
              <a:ext uri="{FF2B5EF4-FFF2-40B4-BE49-F238E27FC236}">
                <a16:creationId xmlns:a16="http://schemas.microsoft.com/office/drawing/2014/main" id="{EF4C5425-31B3-4B1E-8205-004A70E67657}"/>
              </a:ext>
            </a:extLst>
          </p:cNvPr>
          <p:cNvSpPr>
            <a:spLocks noChangeArrowheads="1"/>
          </p:cNvSpPr>
          <p:nvPr/>
        </p:nvSpPr>
        <p:spPr bwMode="auto">
          <a:xfrm>
            <a:off x="409122" y="1366196"/>
            <a:ext cx="1168127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Business Grants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There are 4 different business grants from central government that is being administered by local authorities that clubs maybe eligible for: </a:t>
            </a:r>
            <a:endParaRPr kumimoji="0" lang="en-GB" altLang="en-US" sz="1200" b="0" i="0" u="none" strike="noStrike" cap="none" normalizeH="0" baseline="0" dirty="0">
              <a:ln>
                <a:noFill/>
              </a:ln>
              <a:solidFill>
                <a:schemeClr val="tx1"/>
              </a:solidFill>
              <a:effectLst/>
            </a:endParaRPr>
          </a:p>
          <a:p>
            <a:pPr marL="228600" lvl="0" indent="-228600" eaLnBrk="0" fontAlgn="base" hangingPunct="0">
              <a:spcBef>
                <a:spcPct val="0"/>
              </a:spcBef>
              <a:spcAft>
                <a:spcPct val="0"/>
              </a:spcAft>
              <a:buAutoNum type="arabicPeriod"/>
            </a:pPr>
            <a:r>
              <a:rPr lang="en-GB" altLang="en-US" sz="1200" b="1" dirty="0">
                <a:ea typeface="Calibri" panose="020F0502020204030204" pitchFamily="34" charset="0"/>
                <a:cs typeface="Arial" panose="020B0604020202020204" pitchFamily="34" charset="0"/>
              </a:rPr>
              <a:t>Businesses in the retail, hospitality and leisure sectors are to receive a one-off grant worth up to £9,000, the Chancellor has announced.(Announced January 5</a:t>
            </a:r>
            <a:r>
              <a:rPr lang="en-GB" altLang="en-US" sz="1200" b="1" baseline="30000" dirty="0">
                <a:ea typeface="Calibri" panose="020F0502020204030204" pitchFamily="34" charset="0"/>
                <a:cs typeface="Arial" panose="020B0604020202020204" pitchFamily="34" charset="0"/>
              </a:rPr>
              <a:t>th</a:t>
            </a:r>
            <a:r>
              <a:rPr lang="en-GB" altLang="en-US" sz="1200" b="1" dirty="0">
                <a:ea typeface="Calibri" panose="020F0502020204030204" pitchFamily="34" charset="0"/>
                <a:cs typeface="Arial" panose="020B0604020202020204" pitchFamily="34" charset="0"/>
              </a:rPr>
              <a:t>) </a:t>
            </a:r>
          </a:p>
          <a:p>
            <a:pPr marL="228600" lvl="0" indent="-228600" eaLnBrk="0" fontAlgn="base" hangingPunct="0">
              <a:spcBef>
                <a:spcPct val="0"/>
              </a:spcBef>
              <a:spcAft>
                <a:spcPct val="0"/>
              </a:spcAft>
              <a:buAutoNum type="arabicPeriod"/>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Localised Restriction Support Grant – (Open)</a:t>
            </a:r>
            <a:r>
              <a:rPr kumimoji="0" lang="en-GB"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Businesses impacted while in Tier 2</a:t>
            </a:r>
            <a:endParaRPr lang="en-GB" altLang="en-US" sz="1200" dirty="0"/>
          </a:p>
          <a:p>
            <a:pPr marL="228600" lvl="0" indent="-228600" eaLnBrk="0" fontAlgn="base" hangingPunct="0">
              <a:spcBef>
                <a:spcPct val="0"/>
              </a:spcBef>
              <a:spcAft>
                <a:spcPct val="0"/>
              </a:spcAft>
              <a:buAutoNum type="arabicPeriod"/>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Localised Restriction Support Grant – (Closed)</a:t>
            </a:r>
            <a:r>
              <a:rPr kumimoji="0" lang="en-GB"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Non-discretionary "National Lockdown" Grant</a:t>
            </a:r>
            <a:endParaRPr lang="en-GB" altLang="en-US" sz="1200" dirty="0"/>
          </a:p>
          <a:p>
            <a:pPr marL="228600" lvl="0" indent="-228600" eaLnBrk="0" fontAlgn="base" hangingPunct="0">
              <a:spcBef>
                <a:spcPct val="0"/>
              </a:spcBef>
              <a:spcAft>
                <a:spcPct val="0"/>
              </a:spcAft>
              <a:buAutoNum type="arabicPeriod"/>
            </a:pPr>
            <a:r>
              <a:rPr kumimoji="0" lang="en-GB" altLang="en-US"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Additional Restrictions Grants-</a:t>
            </a:r>
            <a:r>
              <a:rPr kumimoji="0" lang="en-GB"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 discretionary scheme to help businesses which have had to close, or been able to trade, but have been severely affected by the COVID-19 restrictions, regardless of whether they pay business rates.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Businesses/ clubs are advised to read the questions carefully and follow the guidance on the form where provided – (some LA’s have reported that they are currently finding a high volume of businesses who have not completed their Business Rates Reference number on the form despite the instructions for this field being quite clear). Below are links to the 14 local authority’s business grants pages. </a:t>
            </a:r>
            <a:endParaRPr kumimoji="0" lang="en-GB"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3276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t>Funding Opportunities</a:t>
            </a:r>
          </a:p>
        </p:txBody>
      </p:sp>
      <p:sp>
        <p:nvSpPr>
          <p:cNvPr id="5" name="Rectangle 2">
            <a:extLst>
              <a:ext uri="{FF2B5EF4-FFF2-40B4-BE49-F238E27FC236}">
                <a16:creationId xmlns:a16="http://schemas.microsoft.com/office/drawing/2014/main" id="{4807681A-B7A1-41E7-BAC7-57523B464B60}"/>
              </a:ext>
            </a:extLst>
          </p:cNvPr>
          <p:cNvSpPr>
            <a:spLocks noChangeArrowheads="1"/>
          </p:cNvSpPr>
          <p:nvPr/>
        </p:nvSpPr>
        <p:spPr bwMode="auto">
          <a:xfrm>
            <a:off x="101600" y="17461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AutoShape 4" descr="Essex Community Foundation">
            <a:extLst>
              <a:ext uri="{FF2B5EF4-FFF2-40B4-BE49-F238E27FC236}">
                <a16:creationId xmlns:a16="http://schemas.microsoft.com/office/drawing/2014/main" id="{DC8507DF-00EC-4E3B-94EA-C1F999663B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a:extLst>
              <a:ext uri="{FF2B5EF4-FFF2-40B4-BE49-F238E27FC236}">
                <a16:creationId xmlns:a16="http://schemas.microsoft.com/office/drawing/2014/main" id="{6FC80009-EFBC-47F3-9401-A116ED092726}"/>
              </a:ext>
            </a:extLst>
          </p:cNvPr>
          <p:cNvSpPr/>
          <p:nvPr/>
        </p:nvSpPr>
        <p:spPr>
          <a:xfrm>
            <a:off x="230910" y="1359202"/>
            <a:ext cx="11418034" cy="3093154"/>
          </a:xfrm>
          <a:prstGeom prst="rect">
            <a:avLst/>
          </a:prstGeom>
        </p:spPr>
        <p:txBody>
          <a:bodyPr wrap="square">
            <a:spAutoFit/>
          </a:bodyPr>
          <a:lstStyle/>
          <a:p>
            <a:pPr>
              <a:lnSpc>
                <a:spcPct val="125000"/>
              </a:lnSpc>
              <a:spcAft>
                <a:spcPts val="0"/>
              </a:spcAft>
            </a:pPr>
            <a:r>
              <a:rPr lang="en-GB" sz="2000" b="1" u="sng" spc="-40"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3"/>
              </a:rPr>
              <a:t>National Lottery Community Funds  </a:t>
            </a:r>
            <a:endParaRPr lang="en-GB" sz="2000" b="1" spc="-40" dirty="0">
              <a:solidFill>
                <a:srgbClr val="606060"/>
              </a:solidFill>
              <a:latin typeface="Calibri" panose="020F0502020204030204" pitchFamily="34" charset="0"/>
              <a:ea typeface="Calibri" panose="020F0502020204030204" pitchFamily="34" charset="0"/>
              <a:cs typeface="Calibri" panose="020F0502020204030204" pitchFamily="34" charset="0"/>
            </a:endParaRPr>
          </a:p>
          <a:p>
            <a:pPr>
              <a:lnSpc>
                <a:spcPct val="125000"/>
              </a:lnSpc>
              <a:spcAft>
                <a:spcPts val="0"/>
              </a:spcAft>
            </a:pPr>
            <a:r>
              <a:rPr lang="en-GB" sz="2000" b="1" dirty="0">
                <a:solidFill>
                  <a:srgbClr val="222222"/>
                </a:solidFill>
                <a:latin typeface="Calibri" panose="020F0502020204030204" pitchFamily="34" charset="0"/>
                <a:ea typeface="Calibri" panose="020F0502020204030204" pitchFamily="34" charset="0"/>
                <a:cs typeface="Calibri" panose="020F0502020204030204" pitchFamily="34" charset="0"/>
              </a:rPr>
              <a:t>Description: </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After being paused due to the coronavirus crisis, the National Lottery Awards for All, Reaching Communities, and Partnerships funding programmes are open for applications again. </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5000"/>
              </a:lnSpc>
              <a:spcAft>
                <a:spcPts val="0"/>
              </a:spcAft>
              <a:buSzPts val="1000"/>
              <a:buFont typeface="Symbol" panose="05050102010706020507" pitchFamily="18" charset="2"/>
              <a:buChar char=""/>
              <a:tabLst>
                <a:tab pos="457200" algn="l"/>
              </a:tabLst>
            </a:pPr>
            <a:r>
              <a:rPr lang="en-GB" sz="2000" b="1" u="sng"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4"/>
              </a:rPr>
              <a:t>Awards for All -</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a quick way to apply for smaller funds</a:t>
            </a:r>
            <a:endPar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5000"/>
              </a:lnSpc>
              <a:spcAft>
                <a:spcPts val="0"/>
              </a:spcAft>
              <a:buSzPts val="1000"/>
              <a:buFont typeface="Symbol" panose="05050102010706020507" pitchFamily="18" charset="2"/>
              <a:buChar char=""/>
              <a:tabLst>
                <a:tab pos="457200" algn="l"/>
              </a:tabLst>
            </a:pPr>
            <a:r>
              <a:rPr lang="en-GB" sz="2000" b="1" u="sng"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5"/>
              </a:rPr>
              <a:t>Reaching Communities</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 apply for larger amounts of money to create positive change in your community</a:t>
            </a:r>
            <a:endPar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5000"/>
              </a:lnSpc>
              <a:spcAft>
                <a:spcPts val="0"/>
              </a:spcAft>
              <a:buSzPts val="1000"/>
              <a:buFont typeface="Symbol" panose="05050102010706020507" pitchFamily="18" charset="2"/>
              <a:buChar char=""/>
              <a:tabLst>
                <a:tab pos="457200" algn="l"/>
              </a:tabLst>
            </a:pPr>
            <a:r>
              <a:rPr lang="en-GB" sz="2000" b="1" u="sng"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6"/>
              </a:rPr>
              <a:t>Partnerships</a:t>
            </a:r>
            <a:r>
              <a:rPr lang="en-GB" sz="2000" dirty="0">
                <a:solidFill>
                  <a:srgbClr val="222222"/>
                </a:solidFill>
                <a:latin typeface="Calibri" panose="020F0502020204030204" pitchFamily="34" charset="0"/>
                <a:ea typeface="Times New Roman" panose="02020603050405020304" pitchFamily="18" charset="0"/>
                <a:cs typeface="Calibri" panose="020F0502020204030204" pitchFamily="34" charset="0"/>
              </a:rPr>
              <a:t> - apply for larger amounts of money to create change in your across your community with other organisations</a:t>
            </a:r>
            <a:endPar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r>
              <a:rPr lang="en-GB" sz="2000" b="1" dirty="0">
                <a:solidFill>
                  <a:srgbClr val="222222"/>
                </a:solidFill>
                <a:latin typeface="Calibri" panose="020F0502020204030204" pitchFamily="34" charset="0"/>
                <a:ea typeface="Calibri" panose="020F0502020204030204" pitchFamily="34" charset="0"/>
                <a:cs typeface="Calibri" panose="020F0502020204030204" pitchFamily="34" charset="0"/>
              </a:rPr>
              <a:t>Application deadline: rolling</a:t>
            </a:r>
            <a:endParaRPr lang="en-GB" sz="20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0E912652-27F1-482E-860B-C9AC29752A5A}"/>
              </a:ext>
            </a:extLst>
          </p:cNvPr>
          <p:cNvPicPr>
            <a:picLocks noChangeAspect="1"/>
          </p:cNvPicPr>
          <p:nvPr/>
        </p:nvPicPr>
        <p:blipFill>
          <a:blip r:embed="rId7"/>
          <a:stretch>
            <a:fillRect/>
          </a:stretch>
        </p:blipFill>
        <p:spPr>
          <a:xfrm>
            <a:off x="8275782" y="3761672"/>
            <a:ext cx="3611417" cy="1381367"/>
          </a:xfrm>
          <a:prstGeom prst="rect">
            <a:avLst/>
          </a:prstGeom>
        </p:spPr>
      </p:pic>
    </p:spTree>
    <p:extLst>
      <p:ext uri="{BB962C8B-B14F-4D97-AF65-F5344CB8AC3E}">
        <p14:creationId xmlns:p14="http://schemas.microsoft.com/office/powerpoint/2010/main" val="385592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t>Funding Opportunities</a:t>
            </a:r>
          </a:p>
        </p:txBody>
      </p:sp>
      <p:sp>
        <p:nvSpPr>
          <p:cNvPr id="5" name="Rectangle 2">
            <a:extLst>
              <a:ext uri="{FF2B5EF4-FFF2-40B4-BE49-F238E27FC236}">
                <a16:creationId xmlns:a16="http://schemas.microsoft.com/office/drawing/2014/main" id="{4807681A-B7A1-41E7-BAC7-57523B464B60}"/>
              </a:ext>
            </a:extLst>
          </p:cNvPr>
          <p:cNvSpPr>
            <a:spLocks noChangeArrowheads="1"/>
          </p:cNvSpPr>
          <p:nvPr/>
        </p:nvSpPr>
        <p:spPr bwMode="auto">
          <a:xfrm>
            <a:off x="101600" y="1746105"/>
            <a:ext cx="11096831" cy="109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51" name="Picture 16">
            <a:extLst>
              <a:ext uri="{FF2B5EF4-FFF2-40B4-BE49-F238E27FC236}">
                <a16:creationId xmlns:a16="http://schemas.microsoft.com/office/drawing/2014/main" id="{4E702E79-A0F8-4C55-BABE-6B449D6DD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447" y="1612859"/>
            <a:ext cx="18573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 descr="Made By Sport">
            <a:extLst>
              <a:ext uri="{FF2B5EF4-FFF2-40B4-BE49-F238E27FC236}">
                <a16:creationId xmlns:a16="http://schemas.microsoft.com/office/drawing/2014/main" id="{EBA8117D-E3A1-4F34-830B-C53A3D7C0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397" y="4401639"/>
            <a:ext cx="1695450" cy="622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9A83403E-125C-4616-8566-29E95E8165E9}"/>
              </a:ext>
            </a:extLst>
          </p:cNvPr>
          <p:cNvSpPr>
            <a:spLocks noChangeArrowheads="1"/>
          </p:cNvSpPr>
          <p:nvPr/>
        </p:nvSpPr>
        <p:spPr bwMode="auto">
          <a:xfrm>
            <a:off x="266700" y="16128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National Lottery Grants and Resilience Loans for Heritage </a:t>
            </a: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a:hlinkClick r:id="rId5"/>
            <a:extLst>
              <a:ext uri="{FF2B5EF4-FFF2-40B4-BE49-F238E27FC236}">
                <a16:creationId xmlns:a16="http://schemas.microsoft.com/office/drawing/2014/main" id="{9968B362-1618-47A0-84BF-E8430E325710}"/>
              </a:ext>
            </a:extLst>
          </p:cNvPr>
          <p:cNvSpPr>
            <a:spLocks noChangeArrowheads="1"/>
          </p:cNvSpPr>
          <p:nvPr/>
        </p:nvSpPr>
        <p:spPr bwMode="auto">
          <a:xfrm>
            <a:off x="259449" y="1960559"/>
            <a:ext cx="9703948"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National Lottery funding is part of our ongoing commitment to support the UK’s heritage sector respond to the impacts of coronavirus (COVID-19), to adapt and thrive again.</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GB" altLang="en-US" sz="12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project funding</a:t>
            </a: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for</a:t>
            </a:r>
            <a:r>
              <a:rPr kumimoji="0" lang="en-GB" altLang="en-US" sz="12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grants between £3,000 to £100,000</a:t>
            </a: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will provide financial assistance for organisations working with heritage to build their resilience.</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new </a:t>
            </a:r>
            <a:r>
              <a:rPr kumimoji="0" lang="en-GB" altLang="en-US" sz="12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 free loans</a:t>
            </a: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available for sums between </a:t>
            </a:r>
            <a:r>
              <a:rPr kumimoji="0" lang="en-GB" altLang="en-US" sz="12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from £50,000 to £250,000</a:t>
            </a:r>
            <a:r>
              <a:rPr kumimoji="0" lang="en-GB" altLang="en-US" sz="12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 are aimed at organisations looking to restart and develop their income generating potential.</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Deadline: 14</a:t>
            </a:r>
            <a:r>
              <a:rPr kumimoji="0" lang="en-GB" altLang="en-US" sz="1200" b="1"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a:r>
            <a:r>
              <a:rPr kumimoji="0" lang="en-GB"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February </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hlinkClick r:id="rId6"/>
            <a:extLst>
              <a:ext uri="{FF2B5EF4-FFF2-40B4-BE49-F238E27FC236}">
                <a16:creationId xmlns:a16="http://schemas.microsoft.com/office/drawing/2014/main" id="{AB5F1939-E739-400C-B482-9FF11F214796}"/>
              </a:ext>
            </a:extLst>
          </p:cNvPr>
          <p:cNvSpPr>
            <a:spLocks noChangeArrowheads="1"/>
          </p:cNvSpPr>
          <p:nvPr/>
        </p:nvSpPr>
        <p:spPr bwMode="auto">
          <a:xfrm>
            <a:off x="266700" y="4495109"/>
            <a:ext cx="867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Made by Sport is raising awareness of the many Clubs in Crisis in reaction to the detrimental effect that COVID-19 has had on grassroots sports organisations and clubs up and down the country. To be in with a chance of winning up to £5,000 in cash support for your club, please visit the made by sport website </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here</a:t>
            </a:r>
            <a:r>
              <a:rPr kumimoji="0" lang="en-GB"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30C08787-5889-4F05-8D8B-5BDEE211551E}"/>
              </a:ext>
            </a:extLst>
          </p:cNvPr>
          <p:cNvSpPr/>
          <p:nvPr/>
        </p:nvSpPr>
        <p:spPr>
          <a:xfrm>
            <a:off x="259449" y="3341358"/>
            <a:ext cx="9726998" cy="877163"/>
          </a:xfrm>
          <a:prstGeom prst="rect">
            <a:avLst/>
          </a:prstGeom>
        </p:spPr>
        <p:txBody>
          <a:bodyPr wrap="square">
            <a:spAutoFit/>
          </a:bodyPr>
          <a:lstStyle/>
          <a:p>
            <a:pPr>
              <a:lnSpc>
                <a:spcPct val="125000"/>
              </a:lnSpc>
              <a:spcAft>
                <a:spcPts val="0"/>
              </a:spcAft>
            </a:pPr>
            <a:r>
              <a:rPr lang="en-GB" sz="1200" b="1" u="sng" spc="-40"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8"/>
              </a:rPr>
              <a:t>Warburtons Families Matter Community Grants Programme</a:t>
            </a:r>
            <a:endParaRPr lang="en-GB" sz="1200" b="1" spc="-40" dirty="0">
              <a:solidFill>
                <a:srgbClr val="606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222222"/>
                </a:solidFill>
                <a:latin typeface="Calibri" panose="020F0502020204030204" pitchFamily="34" charset="0"/>
                <a:ea typeface="Calibri" panose="020F0502020204030204" pitchFamily="34" charset="0"/>
                <a:cs typeface="Calibri" panose="020F0502020204030204" pitchFamily="34" charset="0"/>
              </a:rPr>
              <a:t>Description: </a:t>
            </a:r>
            <a:r>
              <a:rPr lang="en-GB" sz="1200" dirty="0">
                <a:solidFill>
                  <a:srgbClr val="222222"/>
                </a:solidFill>
                <a:latin typeface="Calibri" panose="020F0502020204030204" pitchFamily="34" charset="0"/>
                <a:ea typeface="Calibri" panose="020F0502020204030204" pitchFamily="34" charset="0"/>
                <a:cs typeface="Calibri" panose="020F0502020204030204" pitchFamily="34" charset="0"/>
              </a:rPr>
              <a:t>Small grants are available for local projects, activities and organisations that have charitable aims and that will be of real direct benefit to families in England, Scotland and Wales.</a:t>
            </a:r>
            <a:br>
              <a:rPr lang="en-GB" sz="1200" dirty="0">
                <a:solidFill>
                  <a:srgbClr val="222222"/>
                </a:solidFill>
                <a:latin typeface="Calibri" panose="020F0502020204030204" pitchFamily="34" charset="0"/>
                <a:ea typeface="Calibri" panose="020F0502020204030204" pitchFamily="34" charset="0"/>
                <a:cs typeface="Calibri" panose="020F0502020204030204" pitchFamily="34" charset="0"/>
              </a:rPr>
            </a:br>
            <a:r>
              <a:rPr lang="en-GB" sz="1200" b="1" dirty="0">
                <a:solidFill>
                  <a:srgbClr val="222222"/>
                </a:solidFill>
                <a:latin typeface="Calibri" panose="020F0502020204030204" pitchFamily="34" charset="0"/>
                <a:ea typeface="Calibri" panose="020F0502020204030204" pitchFamily="34" charset="0"/>
                <a:cs typeface="Calibri" panose="020F0502020204030204" pitchFamily="34" charset="0"/>
              </a:rPr>
              <a:t>Application deadline: 08/02/2021</a:t>
            </a:r>
            <a:endParaRPr lang="en-GB" sz="1200" dirty="0">
              <a:latin typeface="Calibri" panose="020F0502020204030204" pitchFamily="34" charset="0"/>
              <a:cs typeface="Calibri" panose="020F0502020204030204" pitchFamily="34" charset="0"/>
            </a:endParaRPr>
          </a:p>
        </p:txBody>
      </p:sp>
      <p:pic>
        <p:nvPicPr>
          <p:cNvPr id="7" name="Picture 2" descr="Exclusive: Warburton's appoints WCRS to £8m ad account | The Drum">
            <a:extLst>
              <a:ext uri="{FF2B5EF4-FFF2-40B4-BE49-F238E27FC236}">
                <a16:creationId xmlns:a16="http://schemas.microsoft.com/office/drawing/2014/main" id="{668BBE70-3950-4E98-8164-C228E1EA79B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7459" b="22348"/>
          <a:stretch/>
        </p:blipFill>
        <p:spPr bwMode="auto">
          <a:xfrm>
            <a:off x="10008734" y="3491137"/>
            <a:ext cx="1835088" cy="4605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22FF139-E23C-4ED6-AE06-2C1F9E3F1B23}"/>
              </a:ext>
            </a:extLst>
          </p:cNvPr>
          <p:cNvSpPr/>
          <p:nvPr/>
        </p:nvSpPr>
        <p:spPr>
          <a:xfrm>
            <a:off x="259449" y="5418028"/>
            <a:ext cx="7536042" cy="877163"/>
          </a:xfrm>
          <a:prstGeom prst="rect">
            <a:avLst/>
          </a:prstGeom>
        </p:spPr>
        <p:txBody>
          <a:bodyPr wrap="square">
            <a:spAutoFit/>
          </a:bodyPr>
          <a:lstStyle/>
          <a:p>
            <a:pPr>
              <a:lnSpc>
                <a:spcPct val="125000"/>
              </a:lnSpc>
              <a:spcAft>
                <a:spcPts val="0"/>
              </a:spcAft>
            </a:pPr>
            <a:r>
              <a:rPr lang="en-GB" sz="1200" b="1" u="sng" spc="-40" dirty="0">
                <a:solidFill>
                  <a:srgbClr val="80217E"/>
                </a:solidFill>
                <a:latin typeface="Calibri" panose="020F0502020204030204" pitchFamily="34" charset="0"/>
                <a:ea typeface="Times New Roman" panose="02020603050405020304" pitchFamily="18" charset="0"/>
                <a:cs typeface="Calibri" panose="020F0502020204030204" pitchFamily="34" charset="0"/>
                <a:hlinkClick r:id="rId10"/>
              </a:rPr>
              <a:t>Mid and South Essex Community Partnership Grants</a:t>
            </a:r>
            <a:endParaRPr lang="en-GB" sz="1200" b="1" spc="-40" dirty="0">
              <a:solidFill>
                <a:srgbClr val="606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222222"/>
                </a:solidFill>
                <a:latin typeface="Calibri" panose="020F0502020204030204" pitchFamily="34" charset="0"/>
                <a:ea typeface="Calibri" panose="020F0502020204030204" pitchFamily="34" charset="0"/>
                <a:cs typeface="Calibri" panose="020F0502020204030204" pitchFamily="34" charset="0"/>
              </a:rPr>
              <a:t>Description: </a:t>
            </a:r>
            <a:r>
              <a:rPr lang="en-GB" sz="1200" dirty="0">
                <a:solidFill>
                  <a:srgbClr val="222222"/>
                </a:solidFill>
                <a:latin typeface="Calibri" panose="020F0502020204030204" pitchFamily="34" charset="0"/>
                <a:ea typeface="Calibri" panose="020F0502020204030204" pitchFamily="34" charset="0"/>
                <a:cs typeface="Calibri" panose="020F0502020204030204" pitchFamily="34" charset="0"/>
              </a:rPr>
              <a:t>Grants are available to voluntary and community organisations with health and social care links to help people in Mid and South Essex who have been affected by the coronavirus/COVID-19 pandemic.</a:t>
            </a:r>
            <a:br>
              <a:rPr lang="en-GB" sz="1200" dirty="0">
                <a:solidFill>
                  <a:srgbClr val="222222"/>
                </a:solidFill>
                <a:latin typeface="Calibri" panose="020F0502020204030204" pitchFamily="34" charset="0"/>
                <a:ea typeface="Calibri" panose="020F0502020204030204" pitchFamily="34" charset="0"/>
                <a:cs typeface="Calibri" panose="020F0502020204030204" pitchFamily="34" charset="0"/>
              </a:rPr>
            </a:br>
            <a:r>
              <a:rPr lang="en-GB" sz="1200" b="1" dirty="0">
                <a:solidFill>
                  <a:srgbClr val="222222"/>
                </a:solidFill>
                <a:latin typeface="Calibri" panose="020F0502020204030204" pitchFamily="34" charset="0"/>
                <a:ea typeface="Calibri" panose="020F0502020204030204" pitchFamily="34" charset="0"/>
                <a:cs typeface="Calibri" panose="020F0502020204030204" pitchFamily="34" charset="0"/>
              </a:rPr>
              <a:t>Application deadline: 27/01/2021</a:t>
            </a:r>
            <a:endParaRPr lang="en-GB" sz="12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B1A427D3-372C-4B3B-A821-17FD1758AAAF}"/>
              </a:ext>
            </a:extLst>
          </p:cNvPr>
          <p:cNvPicPr>
            <a:picLocks noChangeAspect="1"/>
          </p:cNvPicPr>
          <p:nvPr/>
        </p:nvPicPr>
        <p:blipFill>
          <a:blip r:embed="rId11"/>
          <a:stretch>
            <a:fillRect/>
          </a:stretch>
        </p:blipFill>
        <p:spPr>
          <a:xfrm>
            <a:off x="8592622" y="5121431"/>
            <a:ext cx="3251200" cy="777078"/>
          </a:xfrm>
          <a:prstGeom prst="rect">
            <a:avLst/>
          </a:prstGeom>
        </p:spPr>
      </p:pic>
    </p:spTree>
    <p:extLst>
      <p:ext uri="{BB962C8B-B14F-4D97-AF65-F5344CB8AC3E}">
        <p14:creationId xmlns:p14="http://schemas.microsoft.com/office/powerpoint/2010/main" val="190650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t>Funding Opportunities</a:t>
            </a:r>
          </a:p>
        </p:txBody>
      </p:sp>
      <p:sp>
        <p:nvSpPr>
          <p:cNvPr id="5" name="Rectangle 2">
            <a:extLst>
              <a:ext uri="{FF2B5EF4-FFF2-40B4-BE49-F238E27FC236}">
                <a16:creationId xmlns:a16="http://schemas.microsoft.com/office/drawing/2014/main" id="{4807681A-B7A1-41E7-BAC7-57523B464B60}"/>
              </a:ext>
            </a:extLst>
          </p:cNvPr>
          <p:cNvSpPr>
            <a:spLocks noChangeArrowheads="1"/>
          </p:cNvSpPr>
          <p:nvPr/>
        </p:nvSpPr>
        <p:spPr bwMode="auto">
          <a:xfrm>
            <a:off x="101600" y="17461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06C220C3-D4E0-4F5E-9444-CA46768F4570}"/>
              </a:ext>
            </a:extLst>
          </p:cNvPr>
          <p:cNvSpPr>
            <a:spLocks noChangeArrowheads="1"/>
          </p:cNvSpPr>
          <p:nvPr/>
        </p:nvSpPr>
        <p:spPr bwMode="auto">
          <a:xfrm>
            <a:off x="274679" y="1290389"/>
            <a:ext cx="98247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b="1" u="sng" dirty="0">
                <a:hlinkClick r:id="rId3"/>
              </a:rPr>
              <a:t>Newby Trust - Covid-19 Fund</a:t>
            </a:r>
            <a:endParaRPr lang="en-GB" sz="1200" b="1" dirty="0"/>
          </a:p>
          <a:p>
            <a:r>
              <a:rPr lang="en-GB" sz="1200" b="1" dirty="0"/>
              <a:t>Description: </a:t>
            </a:r>
            <a:r>
              <a:rPr lang="en-GB" sz="1200" dirty="0"/>
              <a:t>The Trust has designated a Special Fund for smaller registered charities to provide support during the COVID-19 pandemic. Priority will be given to existing and recent grant recipients and to charities working in the areas of homelessness, food supplies, domestic violence, mental health, young people and older </a:t>
            </a:r>
            <a:r>
              <a:rPr lang="en-GB" sz="1200" dirty="0" err="1"/>
              <a:t>people.Grants</a:t>
            </a:r>
            <a:r>
              <a:rPr lang="en-GB" sz="1200" dirty="0"/>
              <a:t> of up to £5,000 may be made to cover core costs or to fund operational changes made in response to the crisis. </a:t>
            </a:r>
            <a:r>
              <a:rPr lang="en-GB" sz="1200" b="1" dirty="0"/>
              <a:t>Application deadline: rolling</a:t>
            </a:r>
            <a:endParaRPr kumimoji="0" lang="en-GB"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5E2EA0A-C4C0-4984-A12F-D97F6DE9BC47}"/>
              </a:ext>
            </a:extLst>
          </p:cNvPr>
          <p:cNvSpPr>
            <a:spLocks noChangeArrowheads="1"/>
          </p:cNvSpPr>
          <p:nvPr/>
        </p:nvSpPr>
        <p:spPr bwMode="auto">
          <a:xfrm>
            <a:off x="274679" y="2506208"/>
            <a:ext cx="97587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200" b="1" u="sng" dirty="0">
                <a:hlinkClick r:id="rId4"/>
              </a:rPr>
              <a:t>Tesco Bags of Help - COVID-19 Emergency Fund</a:t>
            </a:r>
            <a:endParaRPr lang="en-GB" sz="1200" b="1" dirty="0"/>
          </a:p>
          <a:p>
            <a:r>
              <a:rPr lang="en-GB" sz="1200" b="1" dirty="0"/>
              <a:t>Description: </a:t>
            </a:r>
            <a:r>
              <a:rPr lang="en-GB" sz="1200" dirty="0"/>
              <a:t>Tesco Bags of Help</a:t>
            </a:r>
            <a:r>
              <a:rPr lang="en-GB" sz="1200" b="1" dirty="0"/>
              <a:t> </a:t>
            </a:r>
            <a:r>
              <a:rPr lang="en-GB" sz="1200" dirty="0"/>
              <a:t>has created COVID-19 emergency fund with a streamlined application and payment process. The single payment award of £500 will be made for organisations supporting vulnerable groups, as part of their emergency response in supporting local communities.  </a:t>
            </a:r>
            <a:br>
              <a:rPr lang="en-GB" sz="1200" dirty="0"/>
            </a:br>
            <a:r>
              <a:rPr lang="en-GB" sz="1200" dirty="0"/>
              <a:t>Typically, the fund will support organisations who have experienced increased demand, disrupted services and been forced to set up new/adapted services.</a:t>
            </a:r>
            <a:br>
              <a:rPr lang="en-GB" sz="1200" dirty="0"/>
            </a:br>
            <a:r>
              <a:rPr lang="en-GB" sz="1200" b="1" dirty="0"/>
              <a:t>Application deadline: rolling</a:t>
            </a:r>
            <a:endParaRPr kumimoji="0" lang="en-GB" alt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F42B1BA0-034E-4D6F-BF7B-B063B4B7F2A9}"/>
              </a:ext>
            </a:extLst>
          </p:cNvPr>
          <p:cNvPicPr>
            <a:picLocks noChangeAspect="1"/>
          </p:cNvPicPr>
          <p:nvPr/>
        </p:nvPicPr>
        <p:blipFill rotWithShape="1">
          <a:blip r:embed="rId5"/>
          <a:srcRect l="4379"/>
          <a:stretch/>
        </p:blipFill>
        <p:spPr>
          <a:xfrm>
            <a:off x="9839683" y="2717567"/>
            <a:ext cx="2068579" cy="579115"/>
          </a:xfrm>
          <a:prstGeom prst="rect">
            <a:avLst/>
          </a:prstGeom>
        </p:spPr>
      </p:pic>
      <p:sp>
        <p:nvSpPr>
          <p:cNvPr id="6" name="Rectangle 5">
            <a:extLst>
              <a:ext uri="{FF2B5EF4-FFF2-40B4-BE49-F238E27FC236}">
                <a16:creationId xmlns:a16="http://schemas.microsoft.com/office/drawing/2014/main" id="{795955E4-84BC-434E-B9EA-2EEADE6CA829}"/>
              </a:ext>
            </a:extLst>
          </p:cNvPr>
          <p:cNvSpPr/>
          <p:nvPr/>
        </p:nvSpPr>
        <p:spPr>
          <a:xfrm>
            <a:off x="274679" y="3891203"/>
            <a:ext cx="8783696" cy="877163"/>
          </a:xfrm>
          <a:prstGeom prst="rect">
            <a:avLst/>
          </a:prstGeom>
        </p:spPr>
        <p:txBody>
          <a:bodyPr wrap="square">
            <a:spAutoFit/>
          </a:bodyPr>
          <a:lstStyle/>
          <a:p>
            <a:pPr>
              <a:lnSpc>
                <a:spcPct val="125000"/>
              </a:lnSpc>
              <a:spcAft>
                <a:spcPts val="0"/>
              </a:spcAft>
            </a:pPr>
            <a:r>
              <a:rPr lang="en-GB" sz="1200" b="1" u="sng" spc="-55" dirty="0">
                <a:solidFill>
                  <a:srgbClr val="80217E"/>
                </a:solidFill>
                <a:ea typeface="Times New Roman" panose="02020603050405020304" pitchFamily="18" charset="0"/>
                <a:hlinkClick r:id="rId6"/>
              </a:rPr>
              <a:t>Tudor Trust</a:t>
            </a:r>
            <a:endParaRPr lang="en-GB" sz="1200" b="1" dirty="0">
              <a:ea typeface="Calibri" panose="020F0502020204030204" pitchFamily="34" charset="0"/>
            </a:endParaRPr>
          </a:p>
          <a:p>
            <a:r>
              <a:rPr lang="en-GB" sz="1200" b="1" dirty="0">
                <a:solidFill>
                  <a:srgbClr val="222222"/>
                </a:solidFill>
                <a:ea typeface="Calibri" panose="020F0502020204030204" pitchFamily="34" charset="0"/>
                <a:cs typeface="Calibri" panose="020F0502020204030204" pitchFamily="34" charset="0"/>
              </a:rPr>
              <a:t>Description: </a:t>
            </a:r>
            <a:r>
              <a:rPr lang="en-GB" sz="1200" dirty="0">
                <a:solidFill>
                  <a:srgbClr val="222222"/>
                </a:solidFill>
                <a:ea typeface="Calibri" panose="020F0502020204030204" pitchFamily="34" charset="0"/>
                <a:cs typeface="Calibri" panose="020F0502020204030204" pitchFamily="34" charset="0"/>
              </a:rPr>
              <a:t>Grants are available to smaller community-led groups that support people at the margins of society in the UK, encouraging independence, inclusion and integration. </a:t>
            </a:r>
            <a:br>
              <a:rPr lang="en-GB" sz="1200" dirty="0">
                <a:solidFill>
                  <a:srgbClr val="222222"/>
                </a:solidFill>
                <a:ea typeface="Calibri" panose="020F0502020204030204" pitchFamily="34" charset="0"/>
                <a:cs typeface="Calibri" panose="020F0502020204030204" pitchFamily="34" charset="0"/>
              </a:rPr>
            </a:br>
            <a:r>
              <a:rPr lang="en-GB" sz="1200" b="1" dirty="0">
                <a:solidFill>
                  <a:srgbClr val="222222"/>
                </a:solidFill>
                <a:ea typeface="Calibri" panose="020F0502020204030204" pitchFamily="34" charset="0"/>
                <a:cs typeface="Calibri" panose="020F0502020204030204" pitchFamily="34" charset="0"/>
              </a:rPr>
              <a:t>Application deadline: rolling</a:t>
            </a:r>
            <a:endParaRPr lang="en-GB" sz="1200" dirty="0"/>
          </a:p>
        </p:txBody>
      </p:sp>
      <p:pic>
        <p:nvPicPr>
          <p:cNvPr id="7" name="Picture 6">
            <a:extLst>
              <a:ext uri="{FF2B5EF4-FFF2-40B4-BE49-F238E27FC236}">
                <a16:creationId xmlns:a16="http://schemas.microsoft.com/office/drawing/2014/main" id="{30887A6A-C694-47A7-A4E6-3D1DB410F061}"/>
              </a:ext>
            </a:extLst>
          </p:cNvPr>
          <p:cNvPicPr>
            <a:picLocks noChangeAspect="1"/>
          </p:cNvPicPr>
          <p:nvPr/>
        </p:nvPicPr>
        <p:blipFill>
          <a:blip r:embed="rId7"/>
          <a:stretch>
            <a:fillRect/>
          </a:stretch>
        </p:blipFill>
        <p:spPr>
          <a:xfrm>
            <a:off x="9659534" y="3891203"/>
            <a:ext cx="2428875" cy="923925"/>
          </a:xfrm>
          <a:prstGeom prst="rect">
            <a:avLst/>
          </a:prstGeom>
        </p:spPr>
      </p:pic>
      <p:pic>
        <p:nvPicPr>
          <p:cNvPr id="14" name="Picture 2" descr="Newby Trust - Through the Maze">
            <a:extLst>
              <a:ext uri="{FF2B5EF4-FFF2-40B4-BE49-F238E27FC236}">
                <a16:creationId xmlns:a16="http://schemas.microsoft.com/office/drawing/2014/main" id="{C7B468DC-0727-4733-9789-3D3BD5D691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4061" y="1396947"/>
            <a:ext cx="1749432" cy="9094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31A4C75-C538-4F68-B4B7-DAC7EB2A72AA}"/>
              </a:ext>
            </a:extLst>
          </p:cNvPr>
          <p:cNvPicPr>
            <a:picLocks noChangeAspect="1"/>
          </p:cNvPicPr>
          <p:nvPr/>
        </p:nvPicPr>
        <p:blipFill>
          <a:blip r:embed="rId9"/>
          <a:stretch>
            <a:fillRect/>
          </a:stretch>
        </p:blipFill>
        <p:spPr>
          <a:xfrm>
            <a:off x="9783183" y="4870318"/>
            <a:ext cx="2020310" cy="838394"/>
          </a:xfrm>
          <a:prstGeom prst="rect">
            <a:avLst/>
          </a:prstGeom>
        </p:spPr>
      </p:pic>
      <p:sp>
        <p:nvSpPr>
          <p:cNvPr id="4" name="Rectangle 3">
            <a:extLst>
              <a:ext uri="{FF2B5EF4-FFF2-40B4-BE49-F238E27FC236}">
                <a16:creationId xmlns:a16="http://schemas.microsoft.com/office/drawing/2014/main" id="{1D20DF5F-DD8E-4625-B9E6-12531FE1ACAC}"/>
              </a:ext>
            </a:extLst>
          </p:cNvPr>
          <p:cNvSpPr/>
          <p:nvPr/>
        </p:nvSpPr>
        <p:spPr>
          <a:xfrm>
            <a:off x="274679" y="4812833"/>
            <a:ext cx="9359428" cy="738664"/>
          </a:xfrm>
          <a:prstGeom prst="rect">
            <a:avLst/>
          </a:prstGeom>
        </p:spPr>
        <p:txBody>
          <a:bodyPr wrap="square">
            <a:spAutoFit/>
          </a:bodyPr>
          <a:lstStyle/>
          <a:p>
            <a:r>
              <a:rPr lang="en-GB" sz="1400" b="1" u="sng" dirty="0">
                <a:cs typeface="Calibri" panose="020F0502020204030204" pitchFamily="34" charset="0"/>
                <a:hlinkClick r:id="rId10"/>
              </a:rPr>
              <a:t>Grants for Grassroots Children and Youth Clubs </a:t>
            </a:r>
            <a:endParaRPr lang="en-GB" sz="1400" b="1" u="sng" dirty="0">
              <a:cs typeface="Calibri" panose="020F0502020204030204" pitchFamily="34" charset="0"/>
            </a:endParaRPr>
          </a:p>
          <a:p>
            <a:r>
              <a:rPr lang="en-GB" sz="1400" dirty="0">
                <a:cs typeface="Calibri" panose="020F0502020204030204" pitchFamily="34" charset="0"/>
              </a:rPr>
              <a:t>A grant of up to £500 to help with club reopening costs related to Covid-19 (applications open from 13/01/2021-22/02/2021)</a:t>
            </a:r>
          </a:p>
        </p:txBody>
      </p:sp>
      <p:sp>
        <p:nvSpPr>
          <p:cNvPr id="13" name="Rectangle 12">
            <a:extLst>
              <a:ext uri="{FF2B5EF4-FFF2-40B4-BE49-F238E27FC236}">
                <a16:creationId xmlns:a16="http://schemas.microsoft.com/office/drawing/2014/main" id="{6C78881D-4F50-4682-BAB8-D1D80A9E5963}"/>
              </a:ext>
            </a:extLst>
          </p:cNvPr>
          <p:cNvSpPr/>
          <p:nvPr/>
        </p:nvSpPr>
        <p:spPr>
          <a:xfrm>
            <a:off x="274679" y="5549281"/>
            <a:ext cx="8783696" cy="1146917"/>
          </a:xfrm>
          <a:prstGeom prst="rect">
            <a:avLst/>
          </a:prstGeom>
        </p:spPr>
        <p:txBody>
          <a:bodyPr wrap="square">
            <a:spAutoFit/>
          </a:bodyPr>
          <a:lstStyle/>
          <a:p>
            <a:pPr>
              <a:lnSpc>
                <a:spcPct val="125000"/>
              </a:lnSpc>
              <a:spcAft>
                <a:spcPts val="0"/>
              </a:spcAft>
            </a:pPr>
            <a:r>
              <a:rPr lang="en-GB" sz="1200" b="1" u="sng" spc="-55" dirty="0">
                <a:solidFill>
                  <a:srgbClr val="80217E"/>
                </a:solidFill>
                <a:ea typeface="Times New Roman" panose="02020603050405020304" pitchFamily="18" charset="0"/>
                <a:hlinkClick r:id="rId11"/>
              </a:rPr>
              <a:t>Youth Covid-19 Support Fund</a:t>
            </a:r>
            <a:endParaRPr lang="en-GB" sz="1200" b="1" u="sng" spc="-55" dirty="0">
              <a:solidFill>
                <a:srgbClr val="80217E"/>
              </a:solidFill>
              <a:ea typeface="Times New Roman" panose="02020603050405020304" pitchFamily="18" charset="0"/>
            </a:endParaRPr>
          </a:p>
          <a:p>
            <a:pPr>
              <a:lnSpc>
                <a:spcPct val="125000"/>
              </a:lnSpc>
              <a:spcAft>
                <a:spcPts val="0"/>
              </a:spcAft>
            </a:pPr>
            <a:r>
              <a:rPr lang="en-GB" sz="1200" b="1" dirty="0">
                <a:solidFill>
                  <a:srgbClr val="222222"/>
                </a:solidFill>
                <a:ea typeface="Calibri" panose="020F0502020204030204" pitchFamily="34" charset="0"/>
                <a:cs typeface="Calibri" panose="020F0502020204030204" pitchFamily="34" charset="0"/>
              </a:rPr>
              <a:t>Description: </a:t>
            </a:r>
            <a:r>
              <a:rPr lang="en-GB" sz="1000" dirty="0"/>
              <a:t>The £16.5 million Youth Covid-19 Support Fund, which was </a:t>
            </a:r>
            <a:r>
              <a:rPr lang="en-GB" sz="1000" dirty="0">
                <a:hlinkClick r:id="rId12"/>
              </a:rPr>
              <a:t>announced</a:t>
            </a:r>
            <a:r>
              <a:rPr lang="en-GB" sz="1000" dirty="0"/>
              <a:t> in November 2020, is open to grassroots youth clubs, uniformed youth groups, and national youth and umbrella organisations, to help to mitigate the impact of lost income during the winter period due to the coronavirus pandemic, and ensure services providing vital support can remain open.</a:t>
            </a:r>
            <a:br>
              <a:rPr lang="en-GB" sz="1200" dirty="0">
                <a:solidFill>
                  <a:srgbClr val="222222"/>
                </a:solidFill>
                <a:ea typeface="Calibri" panose="020F0502020204030204" pitchFamily="34" charset="0"/>
                <a:cs typeface="Calibri" panose="020F0502020204030204" pitchFamily="34" charset="0"/>
              </a:rPr>
            </a:br>
            <a:r>
              <a:rPr lang="en-GB" sz="1200" b="1" dirty="0">
                <a:solidFill>
                  <a:srgbClr val="222222"/>
                </a:solidFill>
                <a:ea typeface="Calibri" panose="020F0502020204030204" pitchFamily="34" charset="0"/>
                <a:cs typeface="Calibri" panose="020F0502020204030204" pitchFamily="34" charset="0"/>
              </a:rPr>
              <a:t>Application deadline: 12</a:t>
            </a:r>
            <a:r>
              <a:rPr lang="en-GB" sz="1200" b="1" baseline="30000" dirty="0">
                <a:solidFill>
                  <a:srgbClr val="222222"/>
                </a:solidFill>
                <a:ea typeface="Calibri" panose="020F0502020204030204" pitchFamily="34" charset="0"/>
                <a:cs typeface="Calibri" panose="020F0502020204030204" pitchFamily="34" charset="0"/>
              </a:rPr>
              <a:t>th</a:t>
            </a:r>
            <a:r>
              <a:rPr lang="en-GB" sz="1200" b="1" dirty="0">
                <a:solidFill>
                  <a:srgbClr val="222222"/>
                </a:solidFill>
                <a:ea typeface="Calibri" panose="020F0502020204030204" pitchFamily="34" charset="0"/>
                <a:cs typeface="Calibri" panose="020F0502020204030204" pitchFamily="34" charset="0"/>
              </a:rPr>
              <a:t> February</a:t>
            </a:r>
            <a:endParaRPr lang="en-GB" sz="1200" dirty="0"/>
          </a:p>
        </p:txBody>
      </p:sp>
      <p:pic>
        <p:nvPicPr>
          <p:cNvPr id="8" name="Picture 7">
            <a:extLst>
              <a:ext uri="{FF2B5EF4-FFF2-40B4-BE49-F238E27FC236}">
                <a16:creationId xmlns:a16="http://schemas.microsoft.com/office/drawing/2014/main" id="{F5DCFB01-1181-4363-96D7-0AEE2BF356BE}"/>
              </a:ext>
            </a:extLst>
          </p:cNvPr>
          <p:cNvPicPr>
            <a:picLocks noChangeAspect="1"/>
          </p:cNvPicPr>
          <p:nvPr/>
        </p:nvPicPr>
        <p:blipFill>
          <a:blip r:embed="rId13"/>
          <a:stretch>
            <a:fillRect/>
          </a:stretch>
        </p:blipFill>
        <p:spPr>
          <a:xfrm>
            <a:off x="7984548" y="6349530"/>
            <a:ext cx="1543050" cy="400050"/>
          </a:xfrm>
          <a:prstGeom prst="rect">
            <a:avLst/>
          </a:prstGeom>
        </p:spPr>
      </p:pic>
    </p:spTree>
    <p:extLst>
      <p:ext uri="{BB962C8B-B14F-4D97-AF65-F5344CB8AC3E}">
        <p14:creationId xmlns:p14="http://schemas.microsoft.com/office/powerpoint/2010/main" val="160120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Funding </a:t>
            </a:r>
          </a:p>
        </p:txBody>
      </p:sp>
      <p:sp>
        <p:nvSpPr>
          <p:cNvPr id="5" name="Rectangle 4">
            <a:extLst>
              <a:ext uri="{FF2B5EF4-FFF2-40B4-BE49-F238E27FC236}">
                <a16:creationId xmlns:a16="http://schemas.microsoft.com/office/drawing/2014/main" id="{61C9CC6B-5FE8-41D4-88B0-E0A2B961ED38}"/>
              </a:ext>
            </a:extLst>
          </p:cNvPr>
          <p:cNvSpPr/>
          <p:nvPr/>
        </p:nvSpPr>
        <p:spPr>
          <a:xfrm>
            <a:off x="669685" y="1431825"/>
            <a:ext cx="6361430" cy="3416320"/>
          </a:xfrm>
          <a:prstGeom prst="rect">
            <a:avLst/>
          </a:prstGeom>
        </p:spPr>
        <p:txBody>
          <a:bodyPr wrap="square">
            <a:spAutoFit/>
          </a:bodyPr>
          <a:lstStyle/>
          <a:p>
            <a:r>
              <a:rPr lang="en-GB" u="sng" dirty="0">
                <a:hlinkClick r:id="rId2"/>
              </a:rPr>
              <a:t>Check out the Active Essex funding finder here </a:t>
            </a:r>
            <a:endParaRPr lang="en-GB" u="sng" dirty="0"/>
          </a:p>
          <a:p>
            <a:endParaRPr lang="en-GB" b="1" u="sng" dirty="0"/>
          </a:p>
          <a:p>
            <a:r>
              <a:rPr lang="en-GB" dirty="0"/>
              <a:t>The Charity Excellence Framework have a free COVID19 funder database which can be accessed </a:t>
            </a:r>
            <a:r>
              <a:rPr lang="en-GB" dirty="0">
                <a:hlinkClick r:id="rId3"/>
              </a:rPr>
              <a:t>here</a:t>
            </a:r>
            <a:endParaRPr lang="en-GB" dirty="0"/>
          </a:p>
          <a:p>
            <a:endParaRPr lang="en-GB" b="1" dirty="0">
              <a:solidFill>
                <a:srgbClr val="1F1F1F"/>
              </a:solidFill>
            </a:endParaRPr>
          </a:p>
          <a:p>
            <a:r>
              <a:rPr lang="en-GB" dirty="0">
                <a:solidFill>
                  <a:srgbClr val="1F1F1F"/>
                </a:solidFill>
              </a:rPr>
              <a:t>Some </a:t>
            </a:r>
            <a:r>
              <a:rPr lang="en-GB" dirty="0">
                <a:solidFill>
                  <a:srgbClr val="1F1F1F"/>
                </a:solidFill>
                <a:hlinkClick r:id="rId4"/>
              </a:rPr>
              <a:t>National Governing Bodies </a:t>
            </a:r>
            <a:r>
              <a:rPr lang="en-GB" dirty="0">
                <a:solidFill>
                  <a:srgbClr val="1F1F1F"/>
                </a:solidFill>
              </a:rPr>
              <a:t>have sport specific funds. We are constantly updating our funding finder but make sure you check your NGB website for the latest updates and sport specific funds. </a:t>
            </a:r>
          </a:p>
          <a:p>
            <a:endParaRPr lang="en-GB" dirty="0">
              <a:solidFill>
                <a:srgbClr val="1F1F1F"/>
              </a:solidFill>
            </a:endParaRPr>
          </a:p>
          <a:p>
            <a:r>
              <a:rPr lang="en-GB" dirty="0">
                <a:solidFill>
                  <a:srgbClr val="1F1F1F"/>
                </a:solidFill>
              </a:rPr>
              <a:t>Clubmatters have a number of resources and ideas to help you </a:t>
            </a:r>
            <a:r>
              <a:rPr lang="en-GB" dirty="0">
                <a:solidFill>
                  <a:srgbClr val="1F1F1F"/>
                </a:solidFill>
                <a:hlinkClick r:id="rId5"/>
              </a:rPr>
              <a:t>generate income</a:t>
            </a:r>
            <a:r>
              <a:rPr lang="en-GB" dirty="0">
                <a:solidFill>
                  <a:srgbClr val="1F1F1F"/>
                </a:solidFill>
              </a:rPr>
              <a:t> and </a:t>
            </a:r>
            <a:r>
              <a:rPr lang="en-GB" dirty="0">
                <a:solidFill>
                  <a:srgbClr val="1F1F1F"/>
                </a:solidFill>
                <a:hlinkClick r:id="rId6"/>
              </a:rPr>
              <a:t>fundraise</a:t>
            </a:r>
            <a:r>
              <a:rPr lang="en-GB" dirty="0">
                <a:solidFill>
                  <a:srgbClr val="1F1F1F"/>
                </a:solidFill>
              </a:rPr>
              <a:t>. </a:t>
            </a:r>
          </a:p>
        </p:txBody>
      </p:sp>
      <p:pic>
        <p:nvPicPr>
          <p:cNvPr id="3" name="Picture 2">
            <a:extLst>
              <a:ext uri="{FF2B5EF4-FFF2-40B4-BE49-F238E27FC236}">
                <a16:creationId xmlns:a16="http://schemas.microsoft.com/office/drawing/2014/main" id="{57680718-4EA1-47D0-86CB-0EB2FC5D5AF0}"/>
              </a:ext>
            </a:extLst>
          </p:cNvPr>
          <p:cNvPicPr>
            <a:picLocks noChangeAspect="1"/>
          </p:cNvPicPr>
          <p:nvPr/>
        </p:nvPicPr>
        <p:blipFill>
          <a:blip r:embed="rId7"/>
          <a:stretch>
            <a:fillRect/>
          </a:stretch>
        </p:blipFill>
        <p:spPr>
          <a:xfrm>
            <a:off x="7563774" y="1311273"/>
            <a:ext cx="4515915" cy="4235453"/>
          </a:xfrm>
          <a:prstGeom prst="rect">
            <a:avLst/>
          </a:prstGeom>
        </p:spPr>
      </p:pic>
    </p:spTree>
    <p:extLst>
      <p:ext uri="{BB962C8B-B14F-4D97-AF65-F5344CB8AC3E}">
        <p14:creationId xmlns:p14="http://schemas.microsoft.com/office/powerpoint/2010/main" val="286277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462563"/>
            <a:ext cx="8678500" cy="547687"/>
          </a:xfrm>
        </p:spPr>
        <p:txBody>
          <a:bodyPr>
            <a:normAutofit/>
          </a:bodyPr>
          <a:lstStyle/>
          <a:p>
            <a:r>
              <a:rPr lang="en-US" dirty="0"/>
              <a:t>Fit for Funding Webinar</a:t>
            </a:r>
          </a:p>
        </p:txBody>
      </p:sp>
      <p:sp>
        <p:nvSpPr>
          <p:cNvPr id="6" name="Rectangle 5">
            <a:extLst>
              <a:ext uri="{FF2B5EF4-FFF2-40B4-BE49-F238E27FC236}">
                <a16:creationId xmlns:a16="http://schemas.microsoft.com/office/drawing/2014/main" id="{32A2A27B-A910-4273-923C-A0B59288A5B2}"/>
              </a:ext>
            </a:extLst>
          </p:cNvPr>
          <p:cNvSpPr/>
          <p:nvPr/>
        </p:nvSpPr>
        <p:spPr>
          <a:xfrm>
            <a:off x="509887" y="1463349"/>
            <a:ext cx="8345487" cy="3416320"/>
          </a:xfrm>
          <a:prstGeom prst="rect">
            <a:avLst/>
          </a:prstGeom>
        </p:spPr>
        <p:txBody>
          <a:bodyPr wrap="square">
            <a:spAutoFit/>
          </a:bodyPr>
          <a:lstStyle/>
          <a:p>
            <a:r>
              <a:rPr lang="en-GB" b="1" dirty="0"/>
              <a:t>Fit for Funding (recorded May 2020)</a:t>
            </a:r>
            <a:r>
              <a:rPr lang="en-GB" dirty="0"/>
              <a:t>  </a:t>
            </a:r>
            <a:r>
              <a:rPr lang="en-GB" u="sng" dirty="0">
                <a:hlinkClick r:id="rId2"/>
              </a:rPr>
              <a:t>https://youtu.be/V-wYEE6dVkA</a:t>
            </a:r>
            <a:r>
              <a:rPr lang="en-GB" u="sng" dirty="0"/>
              <a:t> </a:t>
            </a:r>
          </a:p>
          <a:p>
            <a:endParaRPr lang="en-GB" u="sng" dirty="0"/>
          </a:p>
          <a:p>
            <a:r>
              <a:rPr lang="en-GB" dirty="0"/>
              <a:t>Listen to the recording of our fit for funding webinar</a:t>
            </a:r>
          </a:p>
          <a:p>
            <a:endParaRPr lang="en-GB" dirty="0"/>
          </a:p>
          <a:p>
            <a:r>
              <a:rPr lang="en-GB" dirty="0"/>
              <a:t>Aimed at sport, physical and mental health clubs, groups and organisations who currently offer, or are looking to provide physical activity opportunities to their local community. </a:t>
            </a:r>
          </a:p>
          <a:p>
            <a:r>
              <a:rPr lang="en-GB" dirty="0"/>
              <a:t>On the webinar, we cover:</a:t>
            </a:r>
          </a:p>
          <a:p>
            <a:pPr lvl="0"/>
            <a:r>
              <a:rPr lang="en-GB" dirty="0"/>
              <a:t>How to develop an effective funding application</a:t>
            </a:r>
          </a:p>
          <a:p>
            <a:pPr lvl="0"/>
            <a:r>
              <a:rPr lang="en-GB" dirty="0"/>
              <a:t>The do’s and don’ts when applying for funds</a:t>
            </a:r>
          </a:p>
          <a:p>
            <a:pPr lvl="0"/>
            <a:r>
              <a:rPr lang="en-GB" dirty="0"/>
              <a:t>Where to apply and what’s available (delivered May 2020)</a:t>
            </a:r>
          </a:p>
          <a:p>
            <a:pPr lvl="0"/>
            <a:r>
              <a:rPr lang="en-GB" dirty="0"/>
              <a:t>Follow up support from Active Essex</a:t>
            </a:r>
          </a:p>
        </p:txBody>
      </p:sp>
    </p:spTree>
    <p:extLst>
      <p:ext uri="{BB962C8B-B14F-4D97-AF65-F5344CB8AC3E}">
        <p14:creationId xmlns:p14="http://schemas.microsoft.com/office/powerpoint/2010/main" val="343183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Funding </a:t>
            </a:r>
          </a:p>
        </p:txBody>
      </p:sp>
      <p:pic>
        <p:nvPicPr>
          <p:cNvPr id="9" name="Picture 8">
            <a:extLst>
              <a:ext uri="{FF2B5EF4-FFF2-40B4-BE49-F238E27FC236}">
                <a16:creationId xmlns:a16="http://schemas.microsoft.com/office/drawing/2014/main" id="{CB529F7D-3226-406C-960E-25DB1DEF9696}"/>
              </a:ext>
            </a:extLst>
          </p:cNvPr>
          <p:cNvPicPr>
            <a:picLocks noChangeAspect="1"/>
          </p:cNvPicPr>
          <p:nvPr/>
        </p:nvPicPr>
        <p:blipFill>
          <a:blip r:embed="rId2"/>
          <a:stretch>
            <a:fillRect/>
          </a:stretch>
        </p:blipFill>
        <p:spPr>
          <a:xfrm>
            <a:off x="154943" y="1429306"/>
            <a:ext cx="6247061" cy="4175047"/>
          </a:xfrm>
          <a:prstGeom prst="rect">
            <a:avLst/>
          </a:prstGeom>
        </p:spPr>
      </p:pic>
      <p:pic>
        <p:nvPicPr>
          <p:cNvPr id="10" name="Picture 9">
            <a:extLst>
              <a:ext uri="{FF2B5EF4-FFF2-40B4-BE49-F238E27FC236}">
                <a16:creationId xmlns:a16="http://schemas.microsoft.com/office/drawing/2014/main" id="{199247BB-99E7-419E-82D6-FF8F800F281E}"/>
              </a:ext>
            </a:extLst>
          </p:cNvPr>
          <p:cNvPicPr>
            <a:picLocks noChangeAspect="1"/>
          </p:cNvPicPr>
          <p:nvPr/>
        </p:nvPicPr>
        <p:blipFill>
          <a:blip r:embed="rId3"/>
          <a:stretch>
            <a:fillRect/>
          </a:stretch>
        </p:blipFill>
        <p:spPr>
          <a:xfrm>
            <a:off x="6494940" y="2308194"/>
            <a:ext cx="5099099" cy="3429324"/>
          </a:xfrm>
          <a:prstGeom prst="rect">
            <a:avLst/>
          </a:prstGeom>
        </p:spPr>
      </p:pic>
    </p:spTree>
    <p:extLst>
      <p:ext uri="{BB962C8B-B14F-4D97-AF65-F5344CB8AC3E}">
        <p14:creationId xmlns:p14="http://schemas.microsoft.com/office/powerpoint/2010/main" val="242744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2C4987A6EAF4BAE80A8646AAA03B4" ma:contentTypeVersion="13" ma:contentTypeDescription="Create a new document." ma:contentTypeScope="" ma:versionID="2efa9177a6e2a406753c1fbe1f342751">
  <xsd:schema xmlns:xsd="http://www.w3.org/2001/XMLSchema" xmlns:xs="http://www.w3.org/2001/XMLSchema" xmlns:p="http://schemas.microsoft.com/office/2006/metadata/properties" xmlns:ns3="a1c74957-fe9a-40e2-a9c1-f4d94a0c0ff1" xmlns:ns4="0faa2ed5-d9d3-4d4c-af4c-0254c63ef9de" targetNamespace="http://schemas.microsoft.com/office/2006/metadata/properties" ma:root="true" ma:fieldsID="0a98ac5ae96d3f210b89c0b56795b908" ns3:_="" ns4:_="">
    <xsd:import namespace="a1c74957-fe9a-40e2-a9c1-f4d94a0c0ff1"/>
    <xsd:import namespace="0faa2ed5-d9d3-4d4c-af4c-0254c63ef9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74957-fe9a-40e2-a9c1-f4d94a0c0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aa2ed5-d9d3-4d4c-af4c-0254c63ef9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AB8CD0-F9C8-4323-BE4E-9D572069B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74957-fe9a-40e2-a9c1-f4d94a0c0ff1"/>
    <ds:schemaRef ds:uri="0faa2ed5-d9d3-4d4c-af4c-0254c63ef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91A024-C79A-4A43-B8EA-DA75C21BF023}">
  <ds:schemaRefs>
    <ds:schemaRef ds:uri="http://schemas.microsoft.com/sharepoint/v3/contenttype/forms"/>
  </ds:schemaRefs>
</ds:datastoreItem>
</file>

<file path=customXml/itemProps3.xml><?xml version="1.0" encoding="utf-8"?>
<ds:datastoreItem xmlns:ds="http://schemas.openxmlformats.org/officeDocument/2006/customXml" ds:itemID="{1C8B309F-9FC8-4C84-A526-F70178D54F0E}">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faa2ed5-d9d3-4d4c-af4c-0254c63ef9de"/>
    <ds:schemaRef ds:uri="a1c74957-fe9a-40e2-a9c1-f4d94a0c0f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5153</TotalTime>
  <Words>1096</Words>
  <Application>Microsoft Office PowerPoint</Application>
  <PresentationFormat>Widescreen</PresentationFormat>
  <Paragraphs>85</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Lee</cp:lastModifiedBy>
  <cp:revision>116</cp:revision>
  <cp:lastPrinted>2020-04-07T14:00:53Z</cp:lastPrinted>
  <dcterms:created xsi:type="dcterms:W3CDTF">2017-06-07T14:27:55Z</dcterms:created>
  <dcterms:modified xsi:type="dcterms:W3CDTF">2021-01-19T09:40:12Z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0x0101000BF2C4987A6EAF4BAE80A8646AAA03B4</vt:lpwstr>
  </property>
  <property fmtid="{D5CDD505-2E9C-101B-9397-08002B2CF9AE}" pid="3" name="MSIP_Label_39d8be9e-c8d9-4b9c-bd40-2c27cc7ea2e6_Enabled">
    <vt:lpwstr>true</vt:lpwstr>
  </property>
  <property fmtid="{D5CDD505-2E9C-101B-9397-08002B2CF9AE}" pid="4" name="MSIP_Label_39d8be9e-c8d9-4b9c-bd40-2c27cc7ea2e6_SetDate">
    <vt:lpwstr>2020-07-02T08:42:57Z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93d79b97-b7ca-4809-928a-00004560b123</vt:lpwstr>
  </property>
  <property fmtid="{D5CDD505-2E9C-101B-9397-08002B2CF9AE}" pid="9" name="MSIP_Label_39d8be9e-c8d9-4b9c-bd40-2c27cc7ea2e6_ContentBits">
    <vt:lpwstr>0</vt:lpwstr>
  </property>
</Properties>
</file>