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284" y="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DD7354-0477-4683-A4A4-1E8E0F42BC0C}" type="doc">
      <dgm:prSet loTypeId="urn:microsoft.com/office/officeart/2018/5/layout/IconCircleLabelList" loCatId="icon" qsTypeId="urn:microsoft.com/office/officeart/2005/8/quickstyle/simple1" qsCatId="simple" csTypeId="urn:microsoft.com/office/officeart/2005/8/colors/accent0_2" csCatId="mainScheme" phldr="1"/>
      <dgm:spPr/>
      <dgm:t>
        <a:bodyPr/>
        <a:lstStyle/>
        <a:p>
          <a:endParaRPr lang="en-US"/>
        </a:p>
      </dgm:t>
    </dgm:pt>
    <dgm:pt modelId="{5BE2F662-837A-42F4-81A1-A1C5CCBF7153}">
      <dgm:prSet/>
      <dgm:spPr/>
      <dgm:t>
        <a:bodyPr/>
        <a:lstStyle/>
        <a:p>
          <a:pPr>
            <a:lnSpc>
              <a:spcPct val="100000"/>
            </a:lnSpc>
            <a:defRPr cap="all"/>
          </a:pPr>
          <a:r>
            <a:rPr lang="en-GB" dirty="0"/>
            <a:t>Plan</a:t>
          </a:r>
          <a:endParaRPr lang="en-US" dirty="0"/>
        </a:p>
      </dgm:t>
    </dgm:pt>
    <dgm:pt modelId="{B63CD34E-1CAA-4F92-AA99-8368F4D065A0}" type="parTrans" cxnId="{ACC6FED6-9EA9-4278-9D4F-E27AB2A8BD63}">
      <dgm:prSet/>
      <dgm:spPr/>
      <dgm:t>
        <a:bodyPr/>
        <a:lstStyle/>
        <a:p>
          <a:endParaRPr lang="en-US"/>
        </a:p>
      </dgm:t>
    </dgm:pt>
    <dgm:pt modelId="{B590CC0F-D5BF-4E32-A5AC-A42C2C201047}" type="sibTrans" cxnId="{ACC6FED6-9EA9-4278-9D4F-E27AB2A8BD63}">
      <dgm:prSet/>
      <dgm:spPr/>
      <dgm:t>
        <a:bodyPr/>
        <a:lstStyle/>
        <a:p>
          <a:endParaRPr lang="en-US"/>
        </a:p>
      </dgm:t>
    </dgm:pt>
    <dgm:pt modelId="{A41FC92C-7D46-4AF6-AC3C-50FDF2CD23C4}">
      <dgm:prSet/>
      <dgm:spPr/>
      <dgm:t>
        <a:bodyPr/>
        <a:lstStyle/>
        <a:p>
          <a:pPr>
            <a:lnSpc>
              <a:spcPct val="100000"/>
            </a:lnSpc>
            <a:defRPr cap="all"/>
          </a:pPr>
          <a:r>
            <a:rPr lang="en-GB" dirty="0"/>
            <a:t>Deliver</a:t>
          </a:r>
          <a:endParaRPr lang="en-US" dirty="0"/>
        </a:p>
      </dgm:t>
    </dgm:pt>
    <dgm:pt modelId="{50F3BAA8-129B-4D0E-823F-7105CC4E385E}" type="parTrans" cxnId="{D80A5FB3-22FB-4981-900E-20AF6640AB37}">
      <dgm:prSet/>
      <dgm:spPr/>
      <dgm:t>
        <a:bodyPr/>
        <a:lstStyle/>
        <a:p>
          <a:endParaRPr lang="en-US"/>
        </a:p>
      </dgm:t>
    </dgm:pt>
    <dgm:pt modelId="{C0278C05-0116-4D44-8947-8A0BC8F111E0}" type="sibTrans" cxnId="{D80A5FB3-22FB-4981-900E-20AF6640AB37}">
      <dgm:prSet/>
      <dgm:spPr/>
      <dgm:t>
        <a:bodyPr/>
        <a:lstStyle/>
        <a:p>
          <a:endParaRPr lang="en-US"/>
        </a:p>
      </dgm:t>
    </dgm:pt>
    <dgm:pt modelId="{EDD592D3-7E00-4DCA-8612-0119D5191695}">
      <dgm:prSet/>
      <dgm:spPr/>
      <dgm:t>
        <a:bodyPr/>
        <a:lstStyle/>
        <a:p>
          <a:pPr>
            <a:lnSpc>
              <a:spcPct val="100000"/>
            </a:lnSpc>
            <a:defRPr cap="all"/>
          </a:pPr>
          <a:r>
            <a:rPr lang="en-GB" dirty="0"/>
            <a:t>Review and Feedback</a:t>
          </a:r>
          <a:endParaRPr lang="en-US" dirty="0"/>
        </a:p>
      </dgm:t>
    </dgm:pt>
    <dgm:pt modelId="{8BED1B97-1D0A-4B58-BBBD-EA831C2D1E6D}" type="parTrans" cxnId="{C5366489-3D7D-4EF5-B5B7-A006D83482BC}">
      <dgm:prSet/>
      <dgm:spPr/>
      <dgm:t>
        <a:bodyPr/>
        <a:lstStyle/>
        <a:p>
          <a:endParaRPr lang="en-US"/>
        </a:p>
      </dgm:t>
    </dgm:pt>
    <dgm:pt modelId="{C9C7D001-4925-424F-AC83-744F9327F28A}" type="sibTrans" cxnId="{C5366489-3D7D-4EF5-B5B7-A006D83482BC}">
      <dgm:prSet/>
      <dgm:spPr/>
      <dgm:t>
        <a:bodyPr/>
        <a:lstStyle/>
        <a:p>
          <a:endParaRPr lang="en-US"/>
        </a:p>
      </dgm:t>
    </dgm:pt>
    <dgm:pt modelId="{2C12D1FE-78A2-4FEA-BBF4-A091477120F1}" type="pres">
      <dgm:prSet presAssocID="{64DD7354-0477-4683-A4A4-1E8E0F42BC0C}" presName="root" presStyleCnt="0">
        <dgm:presLayoutVars>
          <dgm:dir/>
          <dgm:resizeHandles val="exact"/>
        </dgm:presLayoutVars>
      </dgm:prSet>
      <dgm:spPr/>
    </dgm:pt>
    <dgm:pt modelId="{779899B9-DF47-406F-8EDD-B4E2987E5CA2}" type="pres">
      <dgm:prSet presAssocID="{5BE2F662-837A-42F4-81A1-A1C5CCBF7153}" presName="compNode" presStyleCnt="0"/>
      <dgm:spPr/>
    </dgm:pt>
    <dgm:pt modelId="{431C34E9-9561-4CFF-A05F-ACAE8A286174}" type="pres">
      <dgm:prSet presAssocID="{5BE2F662-837A-42F4-81A1-A1C5CCBF7153}" presName="iconBgRect" presStyleLbl="bgShp" presStyleIdx="0" presStyleCnt="3"/>
      <dgm:spPr/>
    </dgm:pt>
    <dgm:pt modelId="{993A8A0E-F55A-4DF7-A9CB-573C6FF5596B}" type="pres">
      <dgm:prSet presAssocID="{5BE2F662-837A-42F4-81A1-A1C5CCBF715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st"/>
        </a:ext>
      </dgm:extLst>
    </dgm:pt>
    <dgm:pt modelId="{9DB462BE-76EB-4805-A4FA-B53B97646872}" type="pres">
      <dgm:prSet presAssocID="{5BE2F662-837A-42F4-81A1-A1C5CCBF7153}" presName="spaceRect" presStyleCnt="0"/>
      <dgm:spPr/>
    </dgm:pt>
    <dgm:pt modelId="{8DFD8E3D-91E5-42AC-85B2-23AA380477A7}" type="pres">
      <dgm:prSet presAssocID="{5BE2F662-837A-42F4-81A1-A1C5CCBF7153}" presName="textRect" presStyleLbl="revTx" presStyleIdx="0" presStyleCnt="3" custLinFactY="-200000" custLinFactNeighborX="-822" custLinFactNeighborY="-276088">
        <dgm:presLayoutVars>
          <dgm:chMax val="1"/>
          <dgm:chPref val="1"/>
        </dgm:presLayoutVars>
      </dgm:prSet>
      <dgm:spPr/>
    </dgm:pt>
    <dgm:pt modelId="{EEE83AC5-C9A5-465F-9DC0-21D7DE49EB6E}" type="pres">
      <dgm:prSet presAssocID="{B590CC0F-D5BF-4E32-A5AC-A42C2C201047}" presName="sibTrans" presStyleCnt="0"/>
      <dgm:spPr/>
    </dgm:pt>
    <dgm:pt modelId="{73C0AB55-7969-49DB-AC2F-FC085AFC72C6}" type="pres">
      <dgm:prSet presAssocID="{A41FC92C-7D46-4AF6-AC3C-50FDF2CD23C4}" presName="compNode" presStyleCnt="0"/>
      <dgm:spPr/>
    </dgm:pt>
    <dgm:pt modelId="{9BB4039A-06B5-48FA-8508-E8284F201CC3}" type="pres">
      <dgm:prSet presAssocID="{A41FC92C-7D46-4AF6-AC3C-50FDF2CD23C4}" presName="iconBgRect" presStyleLbl="bgShp" presStyleIdx="1" presStyleCnt="3"/>
      <dgm:spPr/>
    </dgm:pt>
    <dgm:pt modelId="{91F2B865-A1FE-41BA-8DC2-E375140068D6}" type="pres">
      <dgm:prSet presAssocID="{A41FC92C-7D46-4AF6-AC3C-50FDF2CD23C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ruck"/>
        </a:ext>
      </dgm:extLst>
    </dgm:pt>
    <dgm:pt modelId="{DD5A9B7C-8561-413D-82C7-2A6D3FE5B790}" type="pres">
      <dgm:prSet presAssocID="{A41FC92C-7D46-4AF6-AC3C-50FDF2CD23C4}" presName="spaceRect" presStyleCnt="0"/>
      <dgm:spPr/>
    </dgm:pt>
    <dgm:pt modelId="{DE1422EF-1076-43BF-907F-98790379FF74}" type="pres">
      <dgm:prSet presAssocID="{A41FC92C-7D46-4AF6-AC3C-50FDF2CD23C4}" presName="textRect" presStyleLbl="revTx" presStyleIdx="1" presStyleCnt="3" custLinFactY="-200000" custLinFactNeighborX="-2431" custLinFactNeighborY="-297417">
        <dgm:presLayoutVars>
          <dgm:chMax val="1"/>
          <dgm:chPref val="1"/>
        </dgm:presLayoutVars>
      </dgm:prSet>
      <dgm:spPr/>
    </dgm:pt>
    <dgm:pt modelId="{C03A17F3-7089-46CD-BB55-BE3D77992CA5}" type="pres">
      <dgm:prSet presAssocID="{C0278C05-0116-4D44-8947-8A0BC8F111E0}" presName="sibTrans" presStyleCnt="0"/>
      <dgm:spPr/>
    </dgm:pt>
    <dgm:pt modelId="{55A399C0-CBCE-4259-9DA3-6F5FE7659798}" type="pres">
      <dgm:prSet presAssocID="{EDD592D3-7E00-4DCA-8612-0119D5191695}" presName="compNode" presStyleCnt="0"/>
      <dgm:spPr/>
    </dgm:pt>
    <dgm:pt modelId="{5E5EBEE1-919A-47BD-BCCE-0E32F6189268}" type="pres">
      <dgm:prSet presAssocID="{EDD592D3-7E00-4DCA-8612-0119D5191695}" presName="iconBgRect" presStyleLbl="bgShp" presStyleIdx="2" presStyleCnt="3"/>
      <dgm:spPr/>
    </dgm:pt>
    <dgm:pt modelId="{4169C6C7-0496-4141-A8C7-3580DECBCAF6}" type="pres">
      <dgm:prSet presAssocID="{EDD592D3-7E00-4DCA-8612-0119D51916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A6DA0CAD-6B68-475C-992C-D49F6440E42F}" type="pres">
      <dgm:prSet presAssocID="{EDD592D3-7E00-4DCA-8612-0119D5191695}" presName="spaceRect" presStyleCnt="0"/>
      <dgm:spPr/>
    </dgm:pt>
    <dgm:pt modelId="{D1862A87-C738-41FA-A13F-78F5B11AF8AA}" type="pres">
      <dgm:prSet presAssocID="{EDD592D3-7E00-4DCA-8612-0119D5191695}" presName="textRect" presStyleLbl="revTx" presStyleIdx="2" presStyleCnt="3" custLinFactY="-200000" custLinFactNeighborX="154" custLinFactNeighborY="-283719">
        <dgm:presLayoutVars>
          <dgm:chMax val="1"/>
          <dgm:chPref val="1"/>
        </dgm:presLayoutVars>
      </dgm:prSet>
      <dgm:spPr/>
    </dgm:pt>
  </dgm:ptLst>
  <dgm:cxnLst>
    <dgm:cxn modelId="{9860CE13-6C4C-451C-9FE8-A7DB980C9C6C}" type="presOf" srcId="{64DD7354-0477-4683-A4A4-1E8E0F42BC0C}" destId="{2C12D1FE-78A2-4FEA-BBF4-A091477120F1}" srcOrd="0" destOrd="0" presId="urn:microsoft.com/office/officeart/2018/5/layout/IconCircleLabelList"/>
    <dgm:cxn modelId="{C1C89E5B-0E50-4E2E-A2D6-40A184D91DC8}" type="presOf" srcId="{EDD592D3-7E00-4DCA-8612-0119D5191695}" destId="{D1862A87-C738-41FA-A13F-78F5B11AF8AA}" srcOrd="0" destOrd="0" presId="urn:microsoft.com/office/officeart/2018/5/layout/IconCircleLabelList"/>
    <dgm:cxn modelId="{1C5A5084-4B15-413A-9746-628B2779ED83}" type="presOf" srcId="{5BE2F662-837A-42F4-81A1-A1C5CCBF7153}" destId="{8DFD8E3D-91E5-42AC-85B2-23AA380477A7}" srcOrd="0" destOrd="0" presId="urn:microsoft.com/office/officeart/2018/5/layout/IconCircleLabelList"/>
    <dgm:cxn modelId="{C5366489-3D7D-4EF5-B5B7-A006D83482BC}" srcId="{64DD7354-0477-4683-A4A4-1E8E0F42BC0C}" destId="{EDD592D3-7E00-4DCA-8612-0119D5191695}" srcOrd="2" destOrd="0" parTransId="{8BED1B97-1D0A-4B58-BBBD-EA831C2D1E6D}" sibTransId="{C9C7D001-4925-424F-AC83-744F9327F28A}"/>
    <dgm:cxn modelId="{D80A5FB3-22FB-4981-900E-20AF6640AB37}" srcId="{64DD7354-0477-4683-A4A4-1E8E0F42BC0C}" destId="{A41FC92C-7D46-4AF6-AC3C-50FDF2CD23C4}" srcOrd="1" destOrd="0" parTransId="{50F3BAA8-129B-4D0E-823F-7105CC4E385E}" sibTransId="{C0278C05-0116-4D44-8947-8A0BC8F111E0}"/>
    <dgm:cxn modelId="{ACC6FED6-9EA9-4278-9D4F-E27AB2A8BD63}" srcId="{64DD7354-0477-4683-A4A4-1E8E0F42BC0C}" destId="{5BE2F662-837A-42F4-81A1-A1C5CCBF7153}" srcOrd="0" destOrd="0" parTransId="{B63CD34E-1CAA-4F92-AA99-8368F4D065A0}" sibTransId="{B590CC0F-D5BF-4E32-A5AC-A42C2C201047}"/>
    <dgm:cxn modelId="{E3458AF8-0B7C-4B66-8542-E0DAB619F117}" type="presOf" srcId="{A41FC92C-7D46-4AF6-AC3C-50FDF2CD23C4}" destId="{DE1422EF-1076-43BF-907F-98790379FF74}" srcOrd="0" destOrd="0" presId="urn:microsoft.com/office/officeart/2018/5/layout/IconCircleLabelList"/>
    <dgm:cxn modelId="{B9C80174-DEFB-4FE1-A640-D9C2F97289EB}" type="presParOf" srcId="{2C12D1FE-78A2-4FEA-BBF4-A091477120F1}" destId="{779899B9-DF47-406F-8EDD-B4E2987E5CA2}" srcOrd="0" destOrd="0" presId="urn:microsoft.com/office/officeart/2018/5/layout/IconCircleLabelList"/>
    <dgm:cxn modelId="{BD3A17AC-7B05-47C1-BE85-A42BE11258F0}" type="presParOf" srcId="{779899B9-DF47-406F-8EDD-B4E2987E5CA2}" destId="{431C34E9-9561-4CFF-A05F-ACAE8A286174}" srcOrd="0" destOrd="0" presId="urn:microsoft.com/office/officeart/2018/5/layout/IconCircleLabelList"/>
    <dgm:cxn modelId="{0043B65B-FF61-4F65-BD57-E466FBC8519C}" type="presParOf" srcId="{779899B9-DF47-406F-8EDD-B4E2987E5CA2}" destId="{993A8A0E-F55A-4DF7-A9CB-573C6FF5596B}" srcOrd="1" destOrd="0" presId="urn:microsoft.com/office/officeart/2018/5/layout/IconCircleLabelList"/>
    <dgm:cxn modelId="{409308BB-35D3-4077-B3F2-F85B38D1655E}" type="presParOf" srcId="{779899B9-DF47-406F-8EDD-B4E2987E5CA2}" destId="{9DB462BE-76EB-4805-A4FA-B53B97646872}" srcOrd="2" destOrd="0" presId="urn:microsoft.com/office/officeart/2018/5/layout/IconCircleLabelList"/>
    <dgm:cxn modelId="{CB262A0E-83B6-450B-A375-DADBCE587AEB}" type="presParOf" srcId="{779899B9-DF47-406F-8EDD-B4E2987E5CA2}" destId="{8DFD8E3D-91E5-42AC-85B2-23AA380477A7}" srcOrd="3" destOrd="0" presId="urn:microsoft.com/office/officeart/2018/5/layout/IconCircleLabelList"/>
    <dgm:cxn modelId="{1C2E780D-D079-4463-8CE0-45238D6CCF5A}" type="presParOf" srcId="{2C12D1FE-78A2-4FEA-BBF4-A091477120F1}" destId="{EEE83AC5-C9A5-465F-9DC0-21D7DE49EB6E}" srcOrd="1" destOrd="0" presId="urn:microsoft.com/office/officeart/2018/5/layout/IconCircleLabelList"/>
    <dgm:cxn modelId="{36172762-66BF-4E12-829A-D62A2DC502D5}" type="presParOf" srcId="{2C12D1FE-78A2-4FEA-BBF4-A091477120F1}" destId="{73C0AB55-7969-49DB-AC2F-FC085AFC72C6}" srcOrd="2" destOrd="0" presId="urn:microsoft.com/office/officeart/2018/5/layout/IconCircleLabelList"/>
    <dgm:cxn modelId="{5B7CDC6A-61DD-43B5-93C6-1119A407A8FB}" type="presParOf" srcId="{73C0AB55-7969-49DB-AC2F-FC085AFC72C6}" destId="{9BB4039A-06B5-48FA-8508-E8284F201CC3}" srcOrd="0" destOrd="0" presId="urn:microsoft.com/office/officeart/2018/5/layout/IconCircleLabelList"/>
    <dgm:cxn modelId="{7963E8A9-FA42-4AD4-931C-1FA6102027FA}" type="presParOf" srcId="{73C0AB55-7969-49DB-AC2F-FC085AFC72C6}" destId="{91F2B865-A1FE-41BA-8DC2-E375140068D6}" srcOrd="1" destOrd="0" presId="urn:microsoft.com/office/officeart/2018/5/layout/IconCircleLabelList"/>
    <dgm:cxn modelId="{150E5597-7C4B-4EBC-9EF0-0E749153FAE4}" type="presParOf" srcId="{73C0AB55-7969-49DB-AC2F-FC085AFC72C6}" destId="{DD5A9B7C-8561-413D-82C7-2A6D3FE5B790}" srcOrd="2" destOrd="0" presId="urn:microsoft.com/office/officeart/2018/5/layout/IconCircleLabelList"/>
    <dgm:cxn modelId="{D4EC28D5-C466-4020-AFCF-CB647B5B4876}" type="presParOf" srcId="{73C0AB55-7969-49DB-AC2F-FC085AFC72C6}" destId="{DE1422EF-1076-43BF-907F-98790379FF74}" srcOrd="3" destOrd="0" presId="urn:microsoft.com/office/officeart/2018/5/layout/IconCircleLabelList"/>
    <dgm:cxn modelId="{91A300F3-F7EC-4E41-A210-61447DA72780}" type="presParOf" srcId="{2C12D1FE-78A2-4FEA-BBF4-A091477120F1}" destId="{C03A17F3-7089-46CD-BB55-BE3D77992CA5}" srcOrd="3" destOrd="0" presId="urn:microsoft.com/office/officeart/2018/5/layout/IconCircleLabelList"/>
    <dgm:cxn modelId="{E02D6D03-7BAB-41C4-B479-BA09CCE8CD4F}" type="presParOf" srcId="{2C12D1FE-78A2-4FEA-BBF4-A091477120F1}" destId="{55A399C0-CBCE-4259-9DA3-6F5FE7659798}" srcOrd="4" destOrd="0" presId="urn:microsoft.com/office/officeart/2018/5/layout/IconCircleLabelList"/>
    <dgm:cxn modelId="{7D9CC394-A733-4B74-A082-014AB3ADAFE5}" type="presParOf" srcId="{55A399C0-CBCE-4259-9DA3-6F5FE7659798}" destId="{5E5EBEE1-919A-47BD-BCCE-0E32F6189268}" srcOrd="0" destOrd="0" presId="urn:microsoft.com/office/officeart/2018/5/layout/IconCircleLabelList"/>
    <dgm:cxn modelId="{3F648890-DEFC-4625-A6A9-A88CEBDC0C72}" type="presParOf" srcId="{55A399C0-CBCE-4259-9DA3-6F5FE7659798}" destId="{4169C6C7-0496-4141-A8C7-3580DECBCAF6}" srcOrd="1" destOrd="0" presId="urn:microsoft.com/office/officeart/2018/5/layout/IconCircleLabelList"/>
    <dgm:cxn modelId="{D41935D1-B2EE-44DA-A72A-403633BB7278}" type="presParOf" srcId="{55A399C0-CBCE-4259-9DA3-6F5FE7659798}" destId="{A6DA0CAD-6B68-475C-992C-D49F6440E42F}" srcOrd="2" destOrd="0" presId="urn:microsoft.com/office/officeart/2018/5/layout/IconCircleLabelList"/>
    <dgm:cxn modelId="{964852C2-0D5F-4001-A29D-0874FBDB20F0}" type="presParOf" srcId="{55A399C0-CBCE-4259-9DA3-6F5FE7659798}" destId="{D1862A87-C738-41FA-A13F-78F5B11AF8A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C34E9-9561-4CFF-A05F-ACAE8A286174}">
      <dsp:nvSpPr>
        <dsp:cNvPr id="0" name=""/>
        <dsp:cNvSpPr/>
      </dsp:nvSpPr>
      <dsp:spPr>
        <a:xfrm>
          <a:off x="673169" y="727832"/>
          <a:ext cx="2058750" cy="205875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A8A0E-F55A-4DF7-A9CB-573C6FF5596B}">
      <dsp:nvSpPr>
        <dsp:cNvPr id="0" name=""/>
        <dsp:cNvSpPr/>
      </dsp:nvSpPr>
      <dsp:spPr>
        <a:xfrm>
          <a:off x="1111919" y="1166582"/>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D8E3D-91E5-42AC-85B2-23AA380477A7}">
      <dsp:nvSpPr>
        <dsp:cNvPr id="0" name=""/>
        <dsp:cNvSpPr/>
      </dsp:nvSpPr>
      <dsp:spPr>
        <a:xfrm>
          <a:off x="0" y="0"/>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GB" sz="2700" kern="1200" dirty="0"/>
            <a:t>Plan</a:t>
          </a:r>
          <a:endParaRPr lang="en-US" sz="2700" kern="1200" dirty="0"/>
        </a:p>
      </dsp:txBody>
      <dsp:txXfrm>
        <a:off x="0" y="0"/>
        <a:ext cx="3375000" cy="720000"/>
      </dsp:txXfrm>
    </dsp:sp>
    <dsp:sp modelId="{9BB4039A-06B5-48FA-8508-E8284F201CC3}">
      <dsp:nvSpPr>
        <dsp:cNvPr id="0" name=""/>
        <dsp:cNvSpPr/>
      </dsp:nvSpPr>
      <dsp:spPr>
        <a:xfrm>
          <a:off x="4638794" y="727832"/>
          <a:ext cx="2058750" cy="205875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F2B865-A1FE-41BA-8DC2-E375140068D6}">
      <dsp:nvSpPr>
        <dsp:cNvPr id="0" name=""/>
        <dsp:cNvSpPr/>
      </dsp:nvSpPr>
      <dsp:spPr>
        <a:xfrm>
          <a:off x="5077544" y="1166582"/>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1422EF-1076-43BF-907F-98790379FF74}">
      <dsp:nvSpPr>
        <dsp:cNvPr id="0" name=""/>
        <dsp:cNvSpPr/>
      </dsp:nvSpPr>
      <dsp:spPr>
        <a:xfrm>
          <a:off x="3898623" y="0"/>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GB" sz="2700" kern="1200" dirty="0"/>
            <a:t>Deliver</a:t>
          </a:r>
          <a:endParaRPr lang="en-US" sz="2700" kern="1200" dirty="0"/>
        </a:p>
      </dsp:txBody>
      <dsp:txXfrm>
        <a:off x="3898623" y="0"/>
        <a:ext cx="3375000" cy="720000"/>
      </dsp:txXfrm>
    </dsp:sp>
    <dsp:sp modelId="{5E5EBEE1-919A-47BD-BCCE-0E32F6189268}">
      <dsp:nvSpPr>
        <dsp:cNvPr id="0" name=""/>
        <dsp:cNvSpPr/>
      </dsp:nvSpPr>
      <dsp:spPr>
        <a:xfrm>
          <a:off x="8604419" y="727832"/>
          <a:ext cx="2058750" cy="205875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69C6C7-0496-4141-A8C7-3580DECBCAF6}">
      <dsp:nvSpPr>
        <dsp:cNvPr id="0" name=""/>
        <dsp:cNvSpPr/>
      </dsp:nvSpPr>
      <dsp:spPr>
        <a:xfrm>
          <a:off x="9043169" y="1166582"/>
          <a:ext cx="1181250" cy="1181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62A87-C738-41FA-A13F-78F5B11AF8AA}">
      <dsp:nvSpPr>
        <dsp:cNvPr id="0" name=""/>
        <dsp:cNvSpPr/>
      </dsp:nvSpPr>
      <dsp:spPr>
        <a:xfrm>
          <a:off x="7951492" y="0"/>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GB" sz="2700" kern="1200" dirty="0"/>
            <a:t>Review and Feedback</a:t>
          </a:r>
          <a:endParaRPr lang="en-US" sz="2700" kern="1200" dirty="0"/>
        </a:p>
      </dsp:txBody>
      <dsp:txXfrm>
        <a:off x="7951492" y="0"/>
        <a:ext cx="3375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1E2E-E8D1-4624-927A-A560288EA9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F0B69B-6349-4DB2-A7E5-6D3A77D84D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D3F526-0750-4B17-8D07-E535219F7E53}"/>
              </a:ext>
            </a:extLst>
          </p:cNvPr>
          <p:cNvSpPr>
            <a:spLocks noGrp="1"/>
          </p:cNvSpPr>
          <p:nvPr>
            <p:ph type="dt" sz="half" idx="10"/>
          </p:nvPr>
        </p:nvSpPr>
        <p:spPr/>
        <p:txBody>
          <a:bodyPr/>
          <a:lstStyle/>
          <a:p>
            <a:fld id="{0C0E3E53-B5A6-407C-9796-2CEE48C955FE}" type="datetimeFigureOut">
              <a:rPr lang="en-GB" smtClean="0"/>
              <a:t>11/02/2022</a:t>
            </a:fld>
            <a:endParaRPr lang="en-GB"/>
          </a:p>
        </p:txBody>
      </p:sp>
      <p:sp>
        <p:nvSpPr>
          <p:cNvPr id="5" name="Footer Placeholder 4">
            <a:extLst>
              <a:ext uri="{FF2B5EF4-FFF2-40B4-BE49-F238E27FC236}">
                <a16:creationId xmlns:a16="http://schemas.microsoft.com/office/drawing/2014/main" id="{84E6ADB5-7AC3-45F1-8C3B-E10105A4DE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F2A384-F82E-4590-8CB5-0D5C3EB099D9}"/>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188226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3DA2-6B79-4E86-8011-EC36BF248B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2A94D9-0641-4232-B7A1-2FE3937574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C6EC37-7F82-45EB-B2B4-EA591BB80F5A}"/>
              </a:ext>
            </a:extLst>
          </p:cNvPr>
          <p:cNvSpPr>
            <a:spLocks noGrp="1"/>
          </p:cNvSpPr>
          <p:nvPr>
            <p:ph type="dt" sz="half" idx="10"/>
          </p:nvPr>
        </p:nvSpPr>
        <p:spPr/>
        <p:txBody>
          <a:bodyPr/>
          <a:lstStyle/>
          <a:p>
            <a:fld id="{0C0E3E53-B5A6-407C-9796-2CEE48C955FE}" type="datetimeFigureOut">
              <a:rPr lang="en-GB" smtClean="0"/>
              <a:t>11/02/2022</a:t>
            </a:fld>
            <a:endParaRPr lang="en-GB"/>
          </a:p>
        </p:txBody>
      </p:sp>
      <p:sp>
        <p:nvSpPr>
          <p:cNvPr id="5" name="Footer Placeholder 4">
            <a:extLst>
              <a:ext uri="{FF2B5EF4-FFF2-40B4-BE49-F238E27FC236}">
                <a16:creationId xmlns:a16="http://schemas.microsoft.com/office/drawing/2014/main" id="{D71FCFDF-BD76-48C3-B4DA-6A9DBDAAC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FAF236-3B9E-4E3A-8B33-79EF977B7D09}"/>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363761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3065A-B0CE-49C2-930B-72F6236B8D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1C757F-5F11-472B-8E6C-595F6D14E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8739E7-EF13-4F1E-821B-F1BCBD03A3EC}"/>
              </a:ext>
            </a:extLst>
          </p:cNvPr>
          <p:cNvSpPr>
            <a:spLocks noGrp="1"/>
          </p:cNvSpPr>
          <p:nvPr>
            <p:ph type="dt" sz="half" idx="10"/>
          </p:nvPr>
        </p:nvSpPr>
        <p:spPr/>
        <p:txBody>
          <a:bodyPr/>
          <a:lstStyle/>
          <a:p>
            <a:fld id="{0C0E3E53-B5A6-407C-9796-2CEE48C955FE}" type="datetimeFigureOut">
              <a:rPr lang="en-GB" smtClean="0"/>
              <a:t>11/02/2022</a:t>
            </a:fld>
            <a:endParaRPr lang="en-GB"/>
          </a:p>
        </p:txBody>
      </p:sp>
      <p:sp>
        <p:nvSpPr>
          <p:cNvPr id="5" name="Footer Placeholder 4">
            <a:extLst>
              <a:ext uri="{FF2B5EF4-FFF2-40B4-BE49-F238E27FC236}">
                <a16:creationId xmlns:a16="http://schemas.microsoft.com/office/drawing/2014/main" id="{402E2769-FD66-4711-A0E3-08E1AB6E1A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E05A04-9DC6-417F-82FC-A48FEAA4F063}"/>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273106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E185-4B9F-47A9-BC0B-CE9B32B2EA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7F7777-A885-441C-AB0D-B28E956DCC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AEC0F6-CD93-46A2-8C1E-CE228C88F5C7}"/>
              </a:ext>
            </a:extLst>
          </p:cNvPr>
          <p:cNvSpPr>
            <a:spLocks noGrp="1"/>
          </p:cNvSpPr>
          <p:nvPr>
            <p:ph type="dt" sz="half" idx="10"/>
          </p:nvPr>
        </p:nvSpPr>
        <p:spPr/>
        <p:txBody>
          <a:bodyPr/>
          <a:lstStyle/>
          <a:p>
            <a:fld id="{0C0E3E53-B5A6-407C-9796-2CEE48C955FE}" type="datetimeFigureOut">
              <a:rPr lang="en-GB" smtClean="0"/>
              <a:t>11/02/2022</a:t>
            </a:fld>
            <a:endParaRPr lang="en-GB"/>
          </a:p>
        </p:txBody>
      </p:sp>
      <p:sp>
        <p:nvSpPr>
          <p:cNvPr id="5" name="Footer Placeholder 4">
            <a:extLst>
              <a:ext uri="{FF2B5EF4-FFF2-40B4-BE49-F238E27FC236}">
                <a16:creationId xmlns:a16="http://schemas.microsoft.com/office/drawing/2014/main" id="{60AB435A-8C01-437E-8C3D-D99C060509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ACB1C3-D9E3-4112-B44C-2E0C05032189}"/>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69627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6B3F-597A-4192-A5B9-AB70992C05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E2BC86-405F-479A-972C-CA6520D31E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3114BE-8CCF-4EB1-9B1B-BA0FACFCB8F5}"/>
              </a:ext>
            </a:extLst>
          </p:cNvPr>
          <p:cNvSpPr>
            <a:spLocks noGrp="1"/>
          </p:cNvSpPr>
          <p:nvPr>
            <p:ph type="dt" sz="half" idx="10"/>
          </p:nvPr>
        </p:nvSpPr>
        <p:spPr/>
        <p:txBody>
          <a:bodyPr/>
          <a:lstStyle/>
          <a:p>
            <a:fld id="{0C0E3E53-B5A6-407C-9796-2CEE48C955FE}" type="datetimeFigureOut">
              <a:rPr lang="en-GB" smtClean="0"/>
              <a:t>11/02/2022</a:t>
            </a:fld>
            <a:endParaRPr lang="en-GB"/>
          </a:p>
        </p:txBody>
      </p:sp>
      <p:sp>
        <p:nvSpPr>
          <p:cNvPr id="5" name="Footer Placeholder 4">
            <a:extLst>
              <a:ext uri="{FF2B5EF4-FFF2-40B4-BE49-F238E27FC236}">
                <a16:creationId xmlns:a16="http://schemas.microsoft.com/office/drawing/2014/main" id="{B196BF99-0919-4CA3-A1A7-CD3FE1F69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A084C-24A9-41B7-BE78-CB1887DD472A}"/>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272647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2141-D2FE-41A6-882C-7E0B7E9E8E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4ED41E-37D6-46A8-AA03-FF7E9D4D52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49811B-D388-41BA-829C-53D30BCABA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F9C8F9-90D9-45CE-86B1-03C0C9F05AD6}"/>
              </a:ext>
            </a:extLst>
          </p:cNvPr>
          <p:cNvSpPr>
            <a:spLocks noGrp="1"/>
          </p:cNvSpPr>
          <p:nvPr>
            <p:ph type="dt" sz="half" idx="10"/>
          </p:nvPr>
        </p:nvSpPr>
        <p:spPr/>
        <p:txBody>
          <a:bodyPr/>
          <a:lstStyle/>
          <a:p>
            <a:fld id="{0C0E3E53-B5A6-407C-9796-2CEE48C955FE}" type="datetimeFigureOut">
              <a:rPr lang="en-GB" smtClean="0"/>
              <a:t>11/02/2022</a:t>
            </a:fld>
            <a:endParaRPr lang="en-GB"/>
          </a:p>
        </p:txBody>
      </p:sp>
      <p:sp>
        <p:nvSpPr>
          <p:cNvPr id="6" name="Footer Placeholder 5">
            <a:extLst>
              <a:ext uri="{FF2B5EF4-FFF2-40B4-BE49-F238E27FC236}">
                <a16:creationId xmlns:a16="http://schemas.microsoft.com/office/drawing/2014/main" id="{C8992CAC-BE39-4FA6-8798-CA3BCD0321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191DC7-B54E-4B2F-A0B8-5D44CC366D2C}"/>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64296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A2A8-DE7D-4BA0-B0E6-EE94727ABE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D3B610-8F4C-405B-9B56-E123A1579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CB6CF2-ADEB-40CA-9C8A-964AD58504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731C55-A16F-415F-B5D6-4BAA66E92B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2FE21B-A501-4E09-A72F-F80A31948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1243F2-1C3E-420D-A3D6-DD572E108C44}"/>
              </a:ext>
            </a:extLst>
          </p:cNvPr>
          <p:cNvSpPr>
            <a:spLocks noGrp="1"/>
          </p:cNvSpPr>
          <p:nvPr>
            <p:ph type="dt" sz="half" idx="10"/>
          </p:nvPr>
        </p:nvSpPr>
        <p:spPr/>
        <p:txBody>
          <a:bodyPr/>
          <a:lstStyle/>
          <a:p>
            <a:fld id="{0C0E3E53-B5A6-407C-9796-2CEE48C955FE}" type="datetimeFigureOut">
              <a:rPr lang="en-GB" smtClean="0"/>
              <a:t>11/02/2022</a:t>
            </a:fld>
            <a:endParaRPr lang="en-GB"/>
          </a:p>
        </p:txBody>
      </p:sp>
      <p:sp>
        <p:nvSpPr>
          <p:cNvPr id="8" name="Footer Placeholder 7">
            <a:extLst>
              <a:ext uri="{FF2B5EF4-FFF2-40B4-BE49-F238E27FC236}">
                <a16:creationId xmlns:a16="http://schemas.microsoft.com/office/drawing/2014/main" id="{65C9F0D6-FE3F-48A0-9541-ABF31448A3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FEA729-E3B9-4E05-971C-9CAA7788DB4E}"/>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76359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AD65-09A6-4046-9879-38449BA0B0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88423A-FAEE-4B20-ABD6-FC955D0B7027}"/>
              </a:ext>
            </a:extLst>
          </p:cNvPr>
          <p:cNvSpPr>
            <a:spLocks noGrp="1"/>
          </p:cNvSpPr>
          <p:nvPr>
            <p:ph type="dt" sz="half" idx="10"/>
          </p:nvPr>
        </p:nvSpPr>
        <p:spPr/>
        <p:txBody>
          <a:bodyPr/>
          <a:lstStyle/>
          <a:p>
            <a:fld id="{0C0E3E53-B5A6-407C-9796-2CEE48C955FE}" type="datetimeFigureOut">
              <a:rPr lang="en-GB" smtClean="0"/>
              <a:t>11/02/2022</a:t>
            </a:fld>
            <a:endParaRPr lang="en-GB"/>
          </a:p>
        </p:txBody>
      </p:sp>
      <p:sp>
        <p:nvSpPr>
          <p:cNvPr id="4" name="Footer Placeholder 3">
            <a:extLst>
              <a:ext uri="{FF2B5EF4-FFF2-40B4-BE49-F238E27FC236}">
                <a16:creationId xmlns:a16="http://schemas.microsoft.com/office/drawing/2014/main" id="{208773B7-9054-417B-A23F-EBCD182662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0FCC8-888F-4B98-B0EC-7528F4EDBF6B}"/>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80678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F47C79-F547-4FEE-897F-94ADB28DF14E}"/>
              </a:ext>
            </a:extLst>
          </p:cNvPr>
          <p:cNvSpPr>
            <a:spLocks noGrp="1"/>
          </p:cNvSpPr>
          <p:nvPr>
            <p:ph type="dt" sz="half" idx="10"/>
          </p:nvPr>
        </p:nvSpPr>
        <p:spPr/>
        <p:txBody>
          <a:bodyPr/>
          <a:lstStyle/>
          <a:p>
            <a:fld id="{0C0E3E53-B5A6-407C-9796-2CEE48C955FE}" type="datetimeFigureOut">
              <a:rPr lang="en-GB" smtClean="0"/>
              <a:t>11/02/2022</a:t>
            </a:fld>
            <a:endParaRPr lang="en-GB"/>
          </a:p>
        </p:txBody>
      </p:sp>
      <p:sp>
        <p:nvSpPr>
          <p:cNvPr id="3" name="Footer Placeholder 2">
            <a:extLst>
              <a:ext uri="{FF2B5EF4-FFF2-40B4-BE49-F238E27FC236}">
                <a16:creationId xmlns:a16="http://schemas.microsoft.com/office/drawing/2014/main" id="{19A0E1A6-ADFE-4E63-968C-07F0E1B05F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165F6B-83E1-4D53-95AB-C6994B3259DC}"/>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362285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276D-95AA-42E2-89ED-BA68E13F0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A3AC8C-7652-42A8-BAEC-B96FCA99F7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950DEB-BDBF-4EFB-8527-9BF758037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C0E131-D918-4BD9-A5DD-30FDBCCB9264}"/>
              </a:ext>
            </a:extLst>
          </p:cNvPr>
          <p:cNvSpPr>
            <a:spLocks noGrp="1"/>
          </p:cNvSpPr>
          <p:nvPr>
            <p:ph type="dt" sz="half" idx="10"/>
          </p:nvPr>
        </p:nvSpPr>
        <p:spPr/>
        <p:txBody>
          <a:bodyPr/>
          <a:lstStyle/>
          <a:p>
            <a:fld id="{0C0E3E53-B5A6-407C-9796-2CEE48C955FE}" type="datetimeFigureOut">
              <a:rPr lang="en-GB" smtClean="0"/>
              <a:t>11/02/2022</a:t>
            </a:fld>
            <a:endParaRPr lang="en-GB"/>
          </a:p>
        </p:txBody>
      </p:sp>
      <p:sp>
        <p:nvSpPr>
          <p:cNvPr id="6" name="Footer Placeholder 5">
            <a:extLst>
              <a:ext uri="{FF2B5EF4-FFF2-40B4-BE49-F238E27FC236}">
                <a16:creationId xmlns:a16="http://schemas.microsoft.com/office/drawing/2014/main" id="{129F78A9-ECEA-404F-9848-990F5CA691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5275C4-44EB-44F3-A76D-1D5C1810A601}"/>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120768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B431-F3EB-4F46-8EC6-263347DE4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881C0D-10EE-47A2-A7A4-5E41206C5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C48456-3BA1-41BD-BCD5-858919250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536808-FA40-4863-9358-C83102052AE6}"/>
              </a:ext>
            </a:extLst>
          </p:cNvPr>
          <p:cNvSpPr>
            <a:spLocks noGrp="1"/>
          </p:cNvSpPr>
          <p:nvPr>
            <p:ph type="dt" sz="half" idx="10"/>
          </p:nvPr>
        </p:nvSpPr>
        <p:spPr/>
        <p:txBody>
          <a:bodyPr/>
          <a:lstStyle/>
          <a:p>
            <a:fld id="{0C0E3E53-B5A6-407C-9796-2CEE48C955FE}" type="datetimeFigureOut">
              <a:rPr lang="en-GB" smtClean="0"/>
              <a:t>11/02/2022</a:t>
            </a:fld>
            <a:endParaRPr lang="en-GB"/>
          </a:p>
        </p:txBody>
      </p:sp>
      <p:sp>
        <p:nvSpPr>
          <p:cNvPr id="6" name="Footer Placeholder 5">
            <a:extLst>
              <a:ext uri="{FF2B5EF4-FFF2-40B4-BE49-F238E27FC236}">
                <a16:creationId xmlns:a16="http://schemas.microsoft.com/office/drawing/2014/main" id="{9B496958-4778-4605-977A-E65E62A390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98122E-4660-4EBB-8F41-408745A6A0BA}"/>
              </a:ext>
            </a:extLst>
          </p:cNvPr>
          <p:cNvSpPr>
            <a:spLocks noGrp="1"/>
          </p:cNvSpPr>
          <p:nvPr>
            <p:ph type="sldNum" sz="quarter" idx="12"/>
          </p:nvPr>
        </p:nvSpPr>
        <p:spPr/>
        <p:txBody>
          <a:bodyPr/>
          <a:lstStyle/>
          <a:p>
            <a:fld id="{44EEA80F-8EDE-4605-96AB-E1A8501E47AB}" type="slidenum">
              <a:rPr lang="en-GB" smtClean="0"/>
              <a:t>‹#›</a:t>
            </a:fld>
            <a:endParaRPr lang="en-GB"/>
          </a:p>
        </p:txBody>
      </p:sp>
    </p:spTree>
    <p:extLst>
      <p:ext uri="{BB962C8B-B14F-4D97-AF65-F5344CB8AC3E}">
        <p14:creationId xmlns:p14="http://schemas.microsoft.com/office/powerpoint/2010/main" val="1589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0208A-0173-49DF-A659-B0D467AF86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75C388-AA09-4E94-85C8-58131C150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54ED59-01EE-4DC4-B763-7D1AEEFD9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E3E53-B5A6-407C-9796-2CEE48C955FE}" type="datetimeFigureOut">
              <a:rPr lang="en-GB" smtClean="0"/>
              <a:t>11/02/2022</a:t>
            </a:fld>
            <a:endParaRPr lang="en-GB"/>
          </a:p>
        </p:txBody>
      </p:sp>
      <p:sp>
        <p:nvSpPr>
          <p:cNvPr id="5" name="Footer Placeholder 4">
            <a:extLst>
              <a:ext uri="{FF2B5EF4-FFF2-40B4-BE49-F238E27FC236}">
                <a16:creationId xmlns:a16="http://schemas.microsoft.com/office/drawing/2014/main" id="{099FD23C-55D1-4E9F-AE4D-711F3F2628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80AB6-FCE7-4B24-80A2-77A5B0FA1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EA80F-8EDE-4605-96AB-E1A8501E47AB}" type="slidenum">
              <a:rPr lang="en-GB" smtClean="0"/>
              <a:t>‹#›</a:t>
            </a:fld>
            <a:endParaRPr lang="en-GB"/>
          </a:p>
        </p:txBody>
      </p:sp>
    </p:spTree>
    <p:extLst>
      <p:ext uri="{BB962C8B-B14F-4D97-AF65-F5344CB8AC3E}">
        <p14:creationId xmlns:p14="http://schemas.microsoft.com/office/powerpoint/2010/main" val="1623494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front of a sign&#10;&#10;Description automatically generated with low confidence">
            <a:extLst>
              <a:ext uri="{FF2B5EF4-FFF2-40B4-BE49-F238E27FC236}">
                <a16:creationId xmlns:a16="http://schemas.microsoft.com/office/drawing/2014/main" id="{C7B6CF65-A89A-47D5-BE4E-2BDA8AAE8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267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Differentiation – the S.T.E.P. Principle</a:t>
            </a:r>
            <a:endParaRPr lang="en-GB" sz="7200" dirty="0">
              <a:solidFill>
                <a:schemeClr val="tx2"/>
              </a:solidFill>
            </a:endParaRP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355600" y="1117599"/>
            <a:ext cx="10782300" cy="512274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b="1" dirty="0">
                <a:solidFill>
                  <a:schemeClr val="accent2"/>
                </a:solidFill>
              </a:rPr>
              <a:t>Space</a:t>
            </a:r>
            <a:r>
              <a:rPr lang="en-GB" sz="2400" dirty="0">
                <a:solidFill>
                  <a:schemeClr val="tx1"/>
                </a:solidFill>
              </a:rPr>
              <a:t> - Change the space; make it bigger / smaller / lower / higher / zone it</a:t>
            </a:r>
          </a:p>
          <a:p>
            <a:pPr algn="l"/>
            <a:endParaRPr lang="en-GB" sz="2400" dirty="0">
              <a:solidFill>
                <a:schemeClr val="tx1"/>
              </a:solidFill>
            </a:endParaRPr>
          </a:p>
          <a:p>
            <a:pPr algn="l"/>
            <a:r>
              <a:rPr lang="en-GB" sz="2400" b="1" dirty="0">
                <a:solidFill>
                  <a:schemeClr val="accent2"/>
                </a:solidFill>
              </a:rPr>
              <a:t>Task</a:t>
            </a:r>
            <a:r>
              <a:rPr lang="en-GB" sz="2400" dirty="0">
                <a:solidFill>
                  <a:schemeClr val="tx1"/>
                </a:solidFill>
              </a:rPr>
              <a:t> - Change the task; faster / slower / roll or bounce / walk / run / pairs / position / rules of the game</a:t>
            </a:r>
          </a:p>
          <a:p>
            <a:pPr algn="l"/>
            <a:endParaRPr lang="en-GB" sz="2400" dirty="0">
              <a:solidFill>
                <a:schemeClr val="tx1"/>
              </a:solidFill>
            </a:endParaRPr>
          </a:p>
          <a:p>
            <a:pPr algn="l"/>
            <a:r>
              <a:rPr lang="en-GB" sz="2400" b="1" dirty="0">
                <a:solidFill>
                  <a:schemeClr val="accent2"/>
                </a:solidFill>
              </a:rPr>
              <a:t>Equipment</a:t>
            </a:r>
            <a:r>
              <a:rPr lang="en-GB" sz="2400" dirty="0">
                <a:solidFill>
                  <a:schemeClr val="tx1"/>
                </a:solidFill>
              </a:rPr>
              <a:t> - Change the equipment; size / weight / shape / colour / texture</a:t>
            </a:r>
          </a:p>
          <a:p>
            <a:pPr algn="l"/>
            <a:endParaRPr lang="en-GB" sz="2400" dirty="0">
              <a:solidFill>
                <a:schemeClr val="tx1"/>
              </a:solidFill>
            </a:endParaRPr>
          </a:p>
          <a:p>
            <a:pPr algn="l"/>
            <a:r>
              <a:rPr lang="en-GB" sz="2400" b="1" dirty="0">
                <a:solidFill>
                  <a:schemeClr val="accent2"/>
                </a:solidFill>
              </a:rPr>
              <a:t>People</a:t>
            </a:r>
            <a:r>
              <a:rPr lang="en-GB" sz="2400" dirty="0">
                <a:solidFill>
                  <a:schemeClr val="tx1"/>
                </a:solidFill>
              </a:rPr>
              <a:t> - Change the people; size of team/ mixed gender/ mixed ability/ mixed mobility</a:t>
            </a:r>
          </a:p>
          <a:p>
            <a:endParaRPr lang="en-GB" sz="2400" dirty="0"/>
          </a:p>
          <a:p>
            <a:endParaRPr lang="en-GB" dirty="0"/>
          </a:p>
        </p:txBody>
      </p:sp>
    </p:spTree>
    <p:extLst>
      <p:ext uri="{BB962C8B-B14F-4D97-AF65-F5344CB8AC3E}">
        <p14:creationId xmlns:p14="http://schemas.microsoft.com/office/powerpoint/2010/main" val="265506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Evaluating Lessons - SMILES</a:t>
            </a:r>
          </a:p>
        </p:txBody>
      </p:sp>
      <p:sp>
        <p:nvSpPr>
          <p:cNvPr id="9" name="Text Placeholder 2">
            <a:extLst>
              <a:ext uri="{FF2B5EF4-FFF2-40B4-BE49-F238E27FC236}">
                <a16:creationId xmlns:a16="http://schemas.microsoft.com/office/drawing/2014/main" id="{7981A924-5DBB-4EE1-A80E-43F19F3D5552}"/>
              </a:ext>
            </a:extLst>
          </p:cNvPr>
          <p:cNvSpPr txBox="1">
            <a:spLocks/>
          </p:cNvSpPr>
          <p:nvPr/>
        </p:nvSpPr>
        <p:spPr>
          <a:xfrm>
            <a:off x="228600" y="1165339"/>
            <a:ext cx="6781800" cy="512274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tx1"/>
                </a:solidFill>
              </a:rPr>
              <a:t> </a:t>
            </a:r>
            <a:r>
              <a:rPr lang="en-GB" sz="4000" dirty="0">
                <a:solidFill>
                  <a:schemeClr val="accent2"/>
                </a:solidFill>
              </a:rPr>
              <a:t>S</a:t>
            </a:r>
            <a:r>
              <a:rPr lang="en-GB" sz="4000" dirty="0">
                <a:solidFill>
                  <a:schemeClr val="tx1"/>
                </a:solidFill>
              </a:rPr>
              <a:t>afety</a:t>
            </a:r>
          </a:p>
          <a:p>
            <a:pPr algn="l"/>
            <a:r>
              <a:rPr lang="en-GB" sz="4000" dirty="0">
                <a:solidFill>
                  <a:schemeClr val="tx1"/>
                </a:solidFill>
              </a:rPr>
              <a:t> </a:t>
            </a:r>
            <a:r>
              <a:rPr lang="en-GB" sz="4000" dirty="0">
                <a:solidFill>
                  <a:schemeClr val="accent2"/>
                </a:solidFill>
              </a:rPr>
              <a:t>M</a:t>
            </a:r>
            <a:r>
              <a:rPr lang="en-GB" sz="4000" dirty="0">
                <a:solidFill>
                  <a:schemeClr val="tx1"/>
                </a:solidFill>
              </a:rPr>
              <a:t>aximum Participation</a:t>
            </a:r>
          </a:p>
          <a:p>
            <a:pPr algn="l"/>
            <a:r>
              <a:rPr lang="en-GB" sz="4000" dirty="0">
                <a:solidFill>
                  <a:schemeClr val="tx1"/>
                </a:solidFill>
              </a:rPr>
              <a:t> </a:t>
            </a:r>
            <a:r>
              <a:rPr lang="en-GB" sz="4000" dirty="0">
                <a:solidFill>
                  <a:schemeClr val="accent2"/>
                </a:solidFill>
              </a:rPr>
              <a:t>I</a:t>
            </a:r>
            <a:r>
              <a:rPr lang="en-GB" sz="4000" dirty="0">
                <a:solidFill>
                  <a:schemeClr val="tx1"/>
                </a:solidFill>
              </a:rPr>
              <a:t>nclusion</a:t>
            </a:r>
          </a:p>
          <a:p>
            <a:pPr algn="l"/>
            <a:r>
              <a:rPr lang="en-GB" sz="4000" dirty="0">
                <a:solidFill>
                  <a:schemeClr val="tx1"/>
                </a:solidFill>
              </a:rPr>
              <a:t> </a:t>
            </a:r>
            <a:r>
              <a:rPr lang="en-GB" sz="4000" dirty="0">
                <a:solidFill>
                  <a:schemeClr val="accent2"/>
                </a:solidFill>
              </a:rPr>
              <a:t>L</a:t>
            </a:r>
            <a:r>
              <a:rPr lang="en-GB" sz="4000" dirty="0">
                <a:solidFill>
                  <a:schemeClr val="tx1"/>
                </a:solidFill>
              </a:rPr>
              <a:t>earning</a:t>
            </a:r>
          </a:p>
          <a:p>
            <a:pPr algn="l"/>
            <a:r>
              <a:rPr lang="en-GB" sz="4000" dirty="0">
                <a:solidFill>
                  <a:schemeClr val="tx1"/>
                </a:solidFill>
              </a:rPr>
              <a:t> </a:t>
            </a:r>
            <a:r>
              <a:rPr lang="en-GB" sz="4000" dirty="0">
                <a:solidFill>
                  <a:schemeClr val="accent2"/>
                </a:solidFill>
              </a:rPr>
              <a:t>E</a:t>
            </a:r>
            <a:r>
              <a:rPr lang="en-GB" sz="4000" dirty="0">
                <a:solidFill>
                  <a:schemeClr val="tx1"/>
                </a:solidFill>
              </a:rPr>
              <a:t>njoyment</a:t>
            </a:r>
          </a:p>
          <a:p>
            <a:pPr algn="l"/>
            <a:r>
              <a:rPr lang="en-GB" sz="4000" dirty="0">
                <a:solidFill>
                  <a:schemeClr val="accent2"/>
                </a:solidFill>
              </a:rPr>
              <a:t> S</a:t>
            </a:r>
            <a:r>
              <a:rPr lang="en-GB" sz="4000" dirty="0">
                <a:solidFill>
                  <a:schemeClr val="tx1"/>
                </a:solidFill>
              </a:rPr>
              <a:t>uccess</a:t>
            </a:r>
          </a:p>
          <a:p>
            <a:endParaRPr lang="en-GB" sz="2400" dirty="0"/>
          </a:p>
          <a:p>
            <a:endParaRPr lang="en-GB" dirty="0"/>
          </a:p>
        </p:txBody>
      </p:sp>
      <p:pic>
        <p:nvPicPr>
          <p:cNvPr id="4" name="Picture 3" descr="A group of people in clothing&#10;&#10;Description automatically generated with medium confidence">
            <a:extLst>
              <a:ext uri="{FF2B5EF4-FFF2-40B4-BE49-F238E27FC236}">
                <a16:creationId xmlns:a16="http://schemas.microsoft.com/office/drawing/2014/main" id="{DFBC2CD5-65CF-4128-84B6-93ED0596A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38800" y="-466839"/>
            <a:ext cx="6197600" cy="6197600"/>
          </a:xfrm>
          <a:prstGeom prst="rect">
            <a:avLst/>
          </a:prstGeom>
        </p:spPr>
      </p:pic>
    </p:spTree>
    <p:extLst>
      <p:ext uri="{BB962C8B-B14F-4D97-AF65-F5344CB8AC3E}">
        <p14:creationId xmlns:p14="http://schemas.microsoft.com/office/powerpoint/2010/main" val="933762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Observation and Feedback</a:t>
            </a: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355600" y="1117599"/>
            <a:ext cx="10782300" cy="512274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Instructions (were they clear?)</a:t>
            </a:r>
          </a:p>
          <a:p>
            <a:pPr marL="342900" indent="-342900" algn="l">
              <a:buFont typeface="Arial" panose="020B0604020202020204" pitchFamily="34" charset="0"/>
              <a:buChar char="•"/>
            </a:pPr>
            <a:r>
              <a:rPr lang="en-GB" sz="2400" dirty="0">
                <a:solidFill>
                  <a:schemeClr val="tx1"/>
                </a:solidFill>
              </a:rPr>
              <a:t>Use of names / demonstration (was it correct?/who demonstrated)</a:t>
            </a:r>
          </a:p>
          <a:p>
            <a:pPr marL="342900" indent="-342900" algn="l">
              <a:buFont typeface="Arial" panose="020B0604020202020204" pitchFamily="34" charset="0"/>
              <a:buChar char="•"/>
            </a:pPr>
            <a:r>
              <a:rPr lang="en-GB" sz="2400" dirty="0">
                <a:solidFill>
                  <a:schemeClr val="tx1"/>
                </a:solidFill>
              </a:rPr>
              <a:t>Questioning (did the coach ask questions/did the participants ask questions?)</a:t>
            </a:r>
          </a:p>
          <a:p>
            <a:pPr marL="342900" indent="-342900" algn="l">
              <a:buFont typeface="Arial" panose="020B0604020202020204" pitchFamily="34" charset="0"/>
              <a:buChar char="•"/>
            </a:pPr>
            <a:r>
              <a:rPr lang="en-GB" sz="2400" dirty="0">
                <a:solidFill>
                  <a:schemeClr val="tx1"/>
                </a:solidFill>
              </a:rPr>
              <a:t>Feedback (when was it given – straight away/during activity/at the end of session, was it suitable for those in the session?)</a:t>
            </a:r>
          </a:p>
          <a:p>
            <a:pPr marL="342900" indent="-342900" algn="l">
              <a:buFont typeface="Arial" panose="020B0604020202020204" pitchFamily="34" charset="0"/>
              <a:buChar char="•"/>
            </a:pPr>
            <a:r>
              <a:rPr lang="en-GB" sz="2400" dirty="0">
                <a:solidFill>
                  <a:schemeClr val="tx1"/>
                </a:solidFill>
              </a:rPr>
              <a:t>Positioning (could coach see everyone/did they move?)</a:t>
            </a:r>
          </a:p>
          <a:p>
            <a:pPr marL="342900" indent="-342900" algn="l">
              <a:buFont typeface="Arial" panose="020B0604020202020204" pitchFamily="34" charset="0"/>
              <a:buChar char="•"/>
            </a:pPr>
            <a:r>
              <a:rPr lang="en-GB" sz="2400" dirty="0">
                <a:solidFill>
                  <a:schemeClr val="tx1"/>
                </a:solidFill>
              </a:rPr>
              <a:t>Environment (What environment was created/was it right for the level of participant?)</a:t>
            </a:r>
          </a:p>
          <a:p>
            <a:pPr marL="342900" indent="-342900" algn="l">
              <a:buFont typeface="Arial" panose="020B0604020202020204" pitchFamily="34" charset="0"/>
              <a:buChar char="•"/>
            </a:pPr>
            <a:r>
              <a:rPr lang="en-GB" sz="2400" dirty="0">
                <a:solidFill>
                  <a:schemeClr val="tx1"/>
                </a:solidFill>
              </a:rPr>
              <a:t>Did all participants enjoy it?</a:t>
            </a:r>
          </a:p>
          <a:p>
            <a:endParaRPr lang="en-GB" sz="2400" dirty="0"/>
          </a:p>
          <a:p>
            <a:endParaRPr lang="en-GB" dirty="0"/>
          </a:p>
        </p:txBody>
      </p:sp>
    </p:spTree>
    <p:extLst>
      <p:ext uri="{BB962C8B-B14F-4D97-AF65-F5344CB8AC3E}">
        <p14:creationId xmlns:p14="http://schemas.microsoft.com/office/powerpoint/2010/main" val="265005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Session Structure</a:t>
            </a:r>
          </a:p>
        </p:txBody>
      </p:sp>
      <p:graphicFrame>
        <p:nvGraphicFramePr>
          <p:cNvPr id="9" name="Text Placeholder 2">
            <a:extLst>
              <a:ext uri="{FF2B5EF4-FFF2-40B4-BE49-F238E27FC236}">
                <a16:creationId xmlns:a16="http://schemas.microsoft.com/office/drawing/2014/main" id="{96DF064A-9A15-4C90-94CB-A6F47697BD2D}"/>
              </a:ext>
            </a:extLst>
          </p:cNvPr>
          <p:cNvGraphicFramePr/>
          <p:nvPr>
            <p:extLst>
              <p:ext uri="{D42A27DB-BD31-4B8C-83A1-F6EECF244321}">
                <p14:modId xmlns:p14="http://schemas.microsoft.com/office/powerpoint/2010/main" val="755878967"/>
              </p:ext>
            </p:extLst>
          </p:nvPr>
        </p:nvGraphicFramePr>
        <p:xfrm>
          <a:off x="355600" y="1811866"/>
          <a:ext cx="11336339" cy="4875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931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Planning a Session</a:t>
            </a: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355600" y="1059933"/>
            <a:ext cx="11722100" cy="20066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Task</a:t>
            </a:r>
            <a:r>
              <a:rPr lang="en-GB" sz="2400" dirty="0">
                <a:solidFill>
                  <a:schemeClr val="tx1"/>
                </a:solidFill>
              </a:rPr>
              <a:t>: </a:t>
            </a:r>
          </a:p>
          <a:p>
            <a:pPr algn="l"/>
            <a:r>
              <a:rPr lang="en-GB" sz="2400" dirty="0">
                <a:solidFill>
                  <a:schemeClr val="tx1"/>
                </a:solidFill>
              </a:rPr>
              <a:t>With a partner, make a list of all of the things you need to consider before planning a session.</a:t>
            </a:r>
          </a:p>
          <a:p>
            <a:endParaRPr lang="en-GB" sz="2400" dirty="0"/>
          </a:p>
          <a:p>
            <a:endParaRPr lang="en-GB" dirty="0"/>
          </a:p>
        </p:txBody>
      </p:sp>
      <p:sp>
        <p:nvSpPr>
          <p:cNvPr id="8" name="TextBox 7">
            <a:extLst>
              <a:ext uri="{FF2B5EF4-FFF2-40B4-BE49-F238E27FC236}">
                <a16:creationId xmlns:a16="http://schemas.microsoft.com/office/drawing/2014/main" id="{522AE8C2-ADF8-4ECB-8AD2-471D13E24175}"/>
              </a:ext>
            </a:extLst>
          </p:cNvPr>
          <p:cNvSpPr txBox="1"/>
          <p:nvPr/>
        </p:nvSpPr>
        <p:spPr>
          <a:xfrm>
            <a:off x="355600" y="2638002"/>
            <a:ext cx="6096000" cy="523220"/>
          </a:xfrm>
          <a:prstGeom prst="rect">
            <a:avLst/>
          </a:prstGeom>
          <a:noFill/>
        </p:spPr>
        <p:txBody>
          <a:bodyPr wrap="square">
            <a:spAutoFit/>
          </a:bodyPr>
          <a:lstStyle/>
          <a:p>
            <a:r>
              <a:rPr lang="en-US" sz="2800" kern="1200" dirty="0">
                <a:solidFill>
                  <a:schemeClr val="tx1"/>
                </a:solidFill>
                <a:ea typeface="+mj-ea"/>
                <a:cs typeface="+mj-cs"/>
              </a:rPr>
              <a:t>Some things to consider…</a:t>
            </a:r>
            <a:endParaRPr lang="en-GB" sz="2800" dirty="0"/>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3300922"/>
            <a:ext cx="11722100" cy="3557078"/>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Who are you working with?</a:t>
            </a:r>
          </a:p>
          <a:p>
            <a:pPr marL="342900" indent="-342900" algn="l">
              <a:buFont typeface="Arial" panose="020B0604020202020204" pitchFamily="34" charset="0"/>
              <a:buChar char="•"/>
            </a:pPr>
            <a:r>
              <a:rPr lang="en-GB" sz="2400" dirty="0">
                <a:solidFill>
                  <a:schemeClr val="tx1"/>
                </a:solidFill>
              </a:rPr>
              <a:t>How old are they?</a:t>
            </a:r>
          </a:p>
          <a:p>
            <a:pPr marL="342900" indent="-342900" algn="l">
              <a:buFont typeface="Arial" panose="020B0604020202020204" pitchFamily="34" charset="0"/>
              <a:buChar char="•"/>
            </a:pPr>
            <a:r>
              <a:rPr lang="en-GB" sz="2400" dirty="0">
                <a:solidFill>
                  <a:schemeClr val="tx1"/>
                </a:solidFill>
              </a:rPr>
              <a:t>How many are there?</a:t>
            </a:r>
          </a:p>
          <a:p>
            <a:pPr marL="342900" indent="-342900" algn="l">
              <a:buFont typeface="Arial" panose="020B0604020202020204" pitchFamily="34" charset="0"/>
              <a:buChar char="•"/>
            </a:pPr>
            <a:r>
              <a:rPr lang="en-GB" sz="2400" dirty="0">
                <a:solidFill>
                  <a:schemeClr val="tx1"/>
                </a:solidFill>
              </a:rPr>
              <a:t>What is their skill level?</a:t>
            </a:r>
          </a:p>
          <a:p>
            <a:pPr marL="342900" indent="-342900" algn="l">
              <a:buFont typeface="Arial" panose="020B0604020202020204" pitchFamily="34" charset="0"/>
              <a:buChar char="•"/>
            </a:pPr>
            <a:r>
              <a:rPr lang="en-GB" sz="2400" dirty="0">
                <a:solidFill>
                  <a:schemeClr val="tx1"/>
                </a:solidFill>
              </a:rPr>
              <a:t>Where are you delivering your session?</a:t>
            </a:r>
          </a:p>
          <a:p>
            <a:pPr marL="342900" indent="-342900" algn="l">
              <a:buFont typeface="Arial" panose="020B0604020202020204" pitchFamily="34" charset="0"/>
              <a:buChar char="•"/>
            </a:pPr>
            <a:r>
              <a:rPr lang="en-GB" sz="2400" dirty="0">
                <a:solidFill>
                  <a:schemeClr val="tx1"/>
                </a:solidFill>
              </a:rPr>
              <a:t>What space have you got to work in?</a:t>
            </a:r>
          </a:p>
          <a:p>
            <a:pPr marL="342900" indent="-342900" algn="l">
              <a:buFont typeface="Arial" panose="020B0604020202020204" pitchFamily="34" charset="0"/>
              <a:buChar char="•"/>
            </a:pPr>
            <a:r>
              <a:rPr lang="en-GB" sz="2400" dirty="0">
                <a:solidFill>
                  <a:schemeClr val="tx1"/>
                </a:solidFill>
              </a:rPr>
              <a:t>What equipment have you got?</a:t>
            </a:r>
          </a:p>
          <a:p>
            <a:pPr marL="342900" indent="-342900" algn="l">
              <a:buFont typeface="Arial" panose="020B0604020202020204" pitchFamily="34" charset="0"/>
              <a:buChar char="•"/>
            </a:pPr>
            <a:r>
              <a:rPr lang="en-GB" sz="2400" dirty="0">
                <a:solidFill>
                  <a:schemeClr val="tx1"/>
                </a:solidFill>
              </a:rPr>
              <a:t>How long have you got?</a:t>
            </a:r>
          </a:p>
          <a:p>
            <a:pPr marL="342900" indent="-342900" algn="l">
              <a:buFont typeface="Arial" panose="020B0604020202020204" pitchFamily="34" charset="0"/>
              <a:buChar char="•"/>
            </a:pPr>
            <a:r>
              <a:rPr lang="en-GB" sz="2400" dirty="0">
                <a:solidFill>
                  <a:schemeClr val="tx1"/>
                </a:solidFill>
              </a:rPr>
              <a:t>Who have you got to support you?</a:t>
            </a:r>
          </a:p>
          <a:p>
            <a:endParaRPr lang="en-GB" sz="2400" dirty="0"/>
          </a:p>
          <a:p>
            <a:endParaRPr lang="en-GB" dirty="0"/>
          </a:p>
        </p:txBody>
      </p:sp>
    </p:spTree>
    <p:extLst>
      <p:ext uri="{BB962C8B-B14F-4D97-AF65-F5344CB8AC3E}">
        <p14:creationId xmlns:p14="http://schemas.microsoft.com/office/powerpoint/2010/main" val="299198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Planning a Session</a:t>
            </a: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355600" y="1059933"/>
            <a:ext cx="11722100" cy="20066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Task</a:t>
            </a:r>
            <a:r>
              <a:rPr lang="en-GB" sz="2400" dirty="0">
                <a:solidFill>
                  <a:schemeClr val="tx1"/>
                </a:solidFill>
              </a:rPr>
              <a:t>: </a:t>
            </a:r>
          </a:p>
          <a:p>
            <a:pPr algn="l"/>
            <a:r>
              <a:rPr lang="en-GB" sz="2400" dirty="0">
                <a:solidFill>
                  <a:schemeClr val="tx1"/>
                </a:solidFill>
              </a:rPr>
              <a:t>With a partner, make a list of all of the things you need to consider before planning a session.</a:t>
            </a:r>
          </a:p>
          <a:p>
            <a:endParaRPr lang="en-GB" sz="2400" dirty="0"/>
          </a:p>
          <a:p>
            <a:endParaRPr lang="en-GB" dirty="0"/>
          </a:p>
        </p:txBody>
      </p:sp>
      <p:sp>
        <p:nvSpPr>
          <p:cNvPr id="8" name="TextBox 7">
            <a:extLst>
              <a:ext uri="{FF2B5EF4-FFF2-40B4-BE49-F238E27FC236}">
                <a16:creationId xmlns:a16="http://schemas.microsoft.com/office/drawing/2014/main" id="{522AE8C2-ADF8-4ECB-8AD2-471D13E24175}"/>
              </a:ext>
            </a:extLst>
          </p:cNvPr>
          <p:cNvSpPr txBox="1"/>
          <p:nvPr/>
        </p:nvSpPr>
        <p:spPr>
          <a:xfrm>
            <a:off x="355600" y="2638002"/>
            <a:ext cx="6096000" cy="523220"/>
          </a:xfrm>
          <a:prstGeom prst="rect">
            <a:avLst/>
          </a:prstGeom>
          <a:noFill/>
        </p:spPr>
        <p:txBody>
          <a:bodyPr wrap="square">
            <a:spAutoFit/>
          </a:bodyPr>
          <a:lstStyle/>
          <a:p>
            <a:r>
              <a:rPr lang="en-US" sz="2800" kern="1200" dirty="0">
                <a:solidFill>
                  <a:schemeClr val="tx1"/>
                </a:solidFill>
                <a:ea typeface="+mj-ea"/>
                <a:cs typeface="+mj-cs"/>
              </a:rPr>
              <a:t>Some things to consider…</a:t>
            </a:r>
            <a:endParaRPr lang="en-GB" sz="2800" dirty="0"/>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3300922"/>
            <a:ext cx="11722100" cy="3557078"/>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Who are you working with?</a:t>
            </a:r>
          </a:p>
          <a:p>
            <a:pPr marL="342900" indent="-342900" algn="l">
              <a:buFont typeface="Arial" panose="020B0604020202020204" pitchFamily="34" charset="0"/>
              <a:buChar char="•"/>
            </a:pPr>
            <a:r>
              <a:rPr lang="en-GB" sz="2400" dirty="0">
                <a:solidFill>
                  <a:schemeClr val="tx1"/>
                </a:solidFill>
              </a:rPr>
              <a:t>How old are they?</a:t>
            </a:r>
          </a:p>
          <a:p>
            <a:pPr marL="342900" indent="-342900" algn="l">
              <a:buFont typeface="Arial" panose="020B0604020202020204" pitchFamily="34" charset="0"/>
              <a:buChar char="•"/>
            </a:pPr>
            <a:r>
              <a:rPr lang="en-GB" sz="2400" dirty="0">
                <a:solidFill>
                  <a:schemeClr val="tx1"/>
                </a:solidFill>
              </a:rPr>
              <a:t>How many are there?</a:t>
            </a:r>
          </a:p>
          <a:p>
            <a:pPr marL="342900" indent="-342900" algn="l">
              <a:buFont typeface="Arial" panose="020B0604020202020204" pitchFamily="34" charset="0"/>
              <a:buChar char="•"/>
            </a:pPr>
            <a:r>
              <a:rPr lang="en-GB" sz="2400" dirty="0">
                <a:solidFill>
                  <a:schemeClr val="tx1"/>
                </a:solidFill>
              </a:rPr>
              <a:t>What is their skill level?</a:t>
            </a:r>
          </a:p>
          <a:p>
            <a:pPr marL="342900" indent="-342900" algn="l">
              <a:buFont typeface="Arial" panose="020B0604020202020204" pitchFamily="34" charset="0"/>
              <a:buChar char="•"/>
            </a:pPr>
            <a:r>
              <a:rPr lang="en-GB" sz="2400" dirty="0">
                <a:solidFill>
                  <a:schemeClr val="tx1"/>
                </a:solidFill>
              </a:rPr>
              <a:t>Where are you delivering your session?</a:t>
            </a:r>
          </a:p>
          <a:p>
            <a:pPr marL="342900" indent="-342900" algn="l">
              <a:buFont typeface="Arial" panose="020B0604020202020204" pitchFamily="34" charset="0"/>
              <a:buChar char="•"/>
            </a:pPr>
            <a:r>
              <a:rPr lang="en-GB" sz="2400" dirty="0">
                <a:solidFill>
                  <a:schemeClr val="tx1"/>
                </a:solidFill>
              </a:rPr>
              <a:t>What space have you got to work in?</a:t>
            </a:r>
          </a:p>
          <a:p>
            <a:pPr marL="342900" indent="-342900" algn="l">
              <a:buFont typeface="Arial" panose="020B0604020202020204" pitchFamily="34" charset="0"/>
              <a:buChar char="•"/>
            </a:pPr>
            <a:r>
              <a:rPr lang="en-GB" sz="2400" dirty="0">
                <a:solidFill>
                  <a:schemeClr val="tx1"/>
                </a:solidFill>
              </a:rPr>
              <a:t>What equipment have you got?</a:t>
            </a:r>
          </a:p>
          <a:p>
            <a:pPr marL="342900" indent="-342900" algn="l">
              <a:buFont typeface="Arial" panose="020B0604020202020204" pitchFamily="34" charset="0"/>
              <a:buChar char="•"/>
            </a:pPr>
            <a:r>
              <a:rPr lang="en-GB" sz="2400" dirty="0">
                <a:solidFill>
                  <a:schemeClr val="tx1"/>
                </a:solidFill>
              </a:rPr>
              <a:t>How long have you got?</a:t>
            </a:r>
          </a:p>
          <a:p>
            <a:pPr marL="342900" indent="-342900" algn="l">
              <a:buFont typeface="Arial" panose="020B0604020202020204" pitchFamily="34" charset="0"/>
              <a:buChar char="•"/>
            </a:pPr>
            <a:r>
              <a:rPr lang="en-GB" sz="2400" dirty="0">
                <a:solidFill>
                  <a:schemeClr val="tx1"/>
                </a:solidFill>
              </a:rPr>
              <a:t>Who have you got to support you?</a:t>
            </a:r>
          </a:p>
          <a:p>
            <a:endParaRPr lang="en-GB" sz="2400" dirty="0"/>
          </a:p>
          <a:p>
            <a:endParaRPr lang="en-GB" dirty="0"/>
          </a:p>
        </p:txBody>
      </p:sp>
    </p:spTree>
    <p:extLst>
      <p:ext uri="{BB962C8B-B14F-4D97-AF65-F5344CB8AC3E}">
        <p14:creationId xmlns:p14="http://schemas.microsoft.com/office/powerpoint/2010/main" val="189579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What things can we teach our pupils?</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1650461"/>
            <a:ext cx="2908300" cy="3557078"/>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Skills</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Techniques</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Tactics</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Behaviours</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Rules</a:t>
            </a:r>
          </a:p>
          <a:p>
            <a:endParaRPr lang="en-GB" sz="2400" dirty="0"/>
          </a:p>
          <a:p>
            <a:endParaRPr lang="en-GB" dirty="0"/>
          </a:p>
        </p:txBody>
      </p:sp>
      <p:sp>
        <p:nvSpPr>
          <p:cNvPr id="10" name="TextBox 9">
            <a:extLst>
              <a:ext uri="{FF2B5EF4-FFF2-40B4-BE49-F238E27FC236}">
                <a16:creationId xmlns:a16="http://schemas.microsoft.com/office/drawing/2014/main" id="{148472A7-440C-4D88-8D60-B30B08109CD5}"/>
              </a:ext>
            </a:extLst>
          </p:cNvPr>
          <p:cNvSpPr txBox="1"/>
          <p:nvPr/>
        </p:nvSpPr>
        <p:spPr>
          <a:xfrm>
            <a:off x="5994400" y="1450406"/>
            <a:ext cx="5461000" cy="461665"/>
          </a:xfrm>
          <a:prstGeom prst="rect">
            <a:avLst/>
          </a:prstGeom>
          <a:noFill/>
        </p:spPr>
        <p:txBody>
          <a:bodyPr wrap="square">
            <a:spAutoFit/>
          </a:bodyPr>
          <a:lstStyle/>
          <a:p>
            <a:r>
              <a:rPr lang="en-GB" sz="2400" dirty="0"/>
              <a:t>Example – Year 7 Football Beginners</a:t>
            </a:r>
          </a:p>
        </p:txBody>
      </p:sp>
      <p:sp>
        <p:nvSpPr>
          <p:cNvPr id="11" name="Text Placeholder 2">
            <a:extLst>
              <a:ext uri="{FF2B5EF4-FFF2-40B4-BE49-F238E27FC236}">
                <a16:creationId xmlns:a16="http://schemas.microsoft.com/office/drawing/2014/main" id="{DE63B42A-F029-4D01-A8E0-CF859432F227}"/>
              </a:ext>
            </a:extLst>
          </p:cNvPr>
          <p:cNvSpPr txBox="1">
            <a:spLocks/>
          </p:cNvSpPr>
          <p:nvPr/>
        </p:nvSpPr>
        <p:spPr>
          <a:xfrm>
            <a:off x="5899149" y="2122883"/>
            <a:ext cx="4165602" cy="4117465"/>
          </a:xfrm>
          <a:prstGeom prst="rect">
            <a:avLst/>
          </a:prstGeom>
        </p:spPr>
        <p:txBody>
          <a:bodyPr vert="horz" lIns="91440" tIns="45720" rIns="91440" bIns="45720" rtlCol="0" anchor="ctr">
            <a:normAutofit fontScale="77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600" dirty="0">
                <a:solidFill>
                  <a:schemeClr val="tx1"/>
                </a:solidFill>
              </a:rPr>
              <a:t>Basic Laws of the Game</a:t>
            </a:r>
          </a:p>
          <a:p>
            <a:pPr marL="342900" indent="-342900" algn="l">
              <a:buFont typeface="Arial" panose="020B0604020202020204" pitchFamily="34" charset="0"/>
              <a:buChar char="•"/>
            </a:pPr>
            <a:r>
              <a:rPr lang="en-GB" sz="2600" dirty="0">
                <a:solidFill>
                  <a:schemeClr val="tx1"/>
                </a:solidFill>
              </a:rPr>
              <a:t>Positions and Pitch Markings</a:t>
            </a:r>
          </a:p>
          <a:p>
            <a:pPr marL="342900" indent="-342900" algn="l">
              <a:buFont typeface="Arial" panose="020B0604020202020204" pitchFamily="34" charset="0"/>
              <a:buChar char="•"/>
            </a:pPr>
            <a:r>
              <a:rPr lang="en-GB" sz="2600" dirty="0">
                <a:solidFill>
                  <a:schemeClr val="tx1"/>
                </a:solidFill>
              </a:rPr>
              <a:t>Fair Play and Sportsmanship</a:t>
            </a:r>
          </a:p>
          <a:p>
            <a:pPr marL="342900" indent="-342900" algn="l">
              <a:buFont typeface="Arial" panose="020B0604020202020204" pitchFamily="34" charset="0"/>
              <a:buChar char="•"/>
            </a:pPr>
            <a:r>
              <a:rPr lang="en-GB" sz="2600" dirty="0">
                <a:solidFill>
                  <a:schemeClr val="tx1"/>
                </a:solidFill>
              </a:rPr>
              <a:t>Safety</a:t>
            </a:r>
          </a:p>
          <a:p>
            <a:pPr marL="342900" indent="-342900" algn="l">
              <a:buFont typeface="Arial" panose="020B0604020202020204" pitchFamily="34" charset="0"/>
              <a:buChar char="•"/>
            </a:pPr>
            <a:r>
              <a:rPr lang="en-GB" sz="2600" dirty="0">
                <a:solidFill>
                  <a:schemeClr val="tx1"/>
                </a:solidFill>
              </a:rPr>
              <a:t>Fitness</a:t>
            </a:r>
          </a:p>
          <a:p>
            <a:pPr marL="342900" indent="-342900" algn="l">
              <a:buFont typeface="Arial" panose="020B0604020202020204" pitchFamily="34" charset="0"/>
              <a:buChar char="•"/>
            </a:pPr>
            <a:r>
              <a:rPr lang="en-GB" sz="2600" dirty="0">
                <a:solidFill>
                  <a:schemeClr val="tx1"/>
                </a:solidFill>
              </a:rPr>
              <a:t>Communication</a:t>
            </a:r>
          </a:p>
          <a:p>
            <a:pPr marL="342900" indent="-342900" algn="l">
              <a:buFont typeface="Arial" panose="020B0604020202020204" pitchFamily="34" charset="0"/>
              <a:buChar char="•"/>
            </a:pPr>
            <a:r>
              <a:rPr lang="en-GB" sz="2600" dirty="0">
                <a:solidFill>
                  <a:schemeClr val="tx1"/>
                </a:solidFill>
              </a:rPr>
              <a:t>Etiquette (Shaking Hands, Three Cheers)</a:t>
            </a:r>
          </a:p>
          <a:p>
            <a:pPr marL="342900" indent="-342900" algn="l">
              <a:buFont typeface="Arial" panose="020B0604020202020204" pitchFamily="34" charset="0"/>
              <a:buChar char="•"/>
            </a:pPr>
            <a:r>
              <a:rPr lang="en-GB" sz="2600" dirty="0">
                <a:solidFill>
                  <a:schemeClr val="tx1"/>
                </a:solidFill>
              </a:rPr>
              <a:t>How to Warm Up</a:t>
            </a:r>
          </a:p>
          <a:p>
            <a:pPr marL="342900" indent="-342900" algn="l">
              <a:buFont typeface="Arial" panose="020B0604020202020204" pitchFamily="34" charset="0"/>
              <a:buChar char="•"/>
            </a:pPr>
            <a:r>
              <a:rPr lang="en-GB" sz="2600" dirty="0">
                <a:solidFill>
                  <a:schemeClr val="tx1"/>
                </a:solidFill>
              </a:rPr>
              <a:t>How to Cool Down</a:t>
            </a:r>
          </a:p>
          <a:p>
            <a:pPr marL="342900" indent="-342900" algn="l">
              <a:buFont typeface="Arial" panose="020B0604020202020204" pitchFamily="34" charset="0"/>
              <a:buChar char="•"/>
            </a:pPr>
            <a:r>
              <a:rPr lang="en-GB" sz="2600" dirty="0">
                <a:solidFill>
                  <a:schemeClr val="tx1"/>
                </a:solidFill>
              </a:rPr>
              <a:t>Set Plays</a:t>
            </a:r>
          </a:p>
          <a:p>
            <a:pPr marL="342900" indent="-342900" algn="l">
              <a:buFont typeface="Arial" panose="020B0604020202020204" pitchFamily="34" charset="0"/>
              <a:buChar char="•"/>
            </a:pPr>
            <a:r>
              <a:rPr lang="en-GB" sz="2600" dirty="0">
                <a:solidFill>
                  <a:schemeClr val="tx1"/>
                </a:solidFill>
              </a:rPr>
              <a:t>Diet (incl. Fluid)</a:t>
            </a:r>
          </a:p>
          <a:p>
            <a:pPr marL="342900" indent="-342900" algn="l">
              <a:buFont typeface="Arial" panose="020B0604020202020204" pitchFamily="34" charset="0"/>
              <a:buChar char="•"/>
            </a:pPr>
            <a:r>
              <a:rPr lang="en-GB" sz="2600" dirty="0">
                <a:solidFill>
                  <a:schemeClr val="tx1"/>
                </a:solidFill>
              </a:rPr>
              <a:t>Passing Technique</a:t>
            </a:r>
          </a:p>
          <a:p>
            <a:pPr marL="342900" indent="-342900" algn="l">
              <a:buFont typeface="Arial" panose="020B0604020202020204" pitchFamily="34" charset="0"/>
              <a:buChar char="•"/>
            </a:pPr>
            <a:r>
              <a:rPr lang="en-GB" sz="2600" dirty="0">
                <a:solidFill>
                  <a:schemeClr val="tx1"/>
                </a:solidFill>
              </a:rPr>
              <a:t>Shooting Technique</a:t>
            </a:r>
          </a:p>
          <a:p>
            <a:pPr marL="342900" indent="-342900" algn="l">
              <a:buFont typeface="Arial" panose="020B0604020202020204" pitchFamily="34" charset="0"/>
              <a:buChar char="•"/>
            </a:pPr>
            <a:r>
              <a:rPr lang="en-GB" sz="2600" dirty="0">
                <a:solidFill>
                  <a:schemeClr val="tx1"/>
                </a:solidFill>
              </a:rPr>
              <a:t>Dribbling Technique</a:t>
            </a:r>
          </a:p>
          <a:p>
            <a:pPr marL="342900" indent="-342900" algn="l">
              <a:buFont typeface="Arial" panose="020B0604020202020204" pitchFamily="34" charset="0"/>
              <a:buChar char="•"/>
            </a:pPr>
            <a:r>
              <a:rPr lang="en-GB" sz="2600" dirty="0">
                <a:solidFill>
                  <a:schemeClr val="tx1"/>
                </a:solidFill>
              </a:rPr>
              <a:t>Tackling Technique</a:t>
            </a:r>
          </a:p>
          <a:p>
            <a:pPr algn="l"/>
            <a:endParaRPr lang="en-GB" sz="2400" dirty="0"/>
          </a:p>
          <a:p>
            <a:pPr algn="l"/>
            <a:endParaRPr lang="en-GB" dirty="0"/>
          </a:p>
        </p:txBody>
      </p:sp>
    </p:spTree>
    <p:extLst>
      <p:ext uri="{BB962C8B-B14F-4D97-AF65-F5344CB8AC3E}">
        <p14:creationId xmlns:p14="http://schemas.microsoft.com/office/powerpoint/2010/main" val="2351795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Planning Task</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1548860"/>
            <a:ext cx="10947400" cy="458523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In pairs, you are going to have 15 minutes to plan a session using the template on the next slide.</a:t>
            </a:r>
          </a:p>
          <a:p>
            <a:pPr algn="l"/>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Your session must include:</a:t>
            </a:r>
          </a:p>
          <a:p>
            <a:pPr marL="800100" lvl="1" indent="-342900">
              <a:buFont typeface="Arial" panose="020B0604020202020204" pitchFamily="34" charset="0"/>
              <a:buChar char="•"/>
            </a:pPr>
            <a:r>
              <a:rPr lang="en-GB" sz="2400" dirty="0">
                <a:solidFill>
                  <a:schemeClr val="tx1"/>
                </a:solidFill>
              </a:rPr>
              <a:t>An</a:t>
            </a:r>
            <a:r>
              <a:rPr lang="en-GB" sz="3000" dirty="0">
                <a:solidFill>
                  <a:schemeClr val="tx1"/>
                </a:solidFill>
              </a:rPr>
              <a:t> </a:t>
            </a:r>
            <a:r>
              <a:rPr lang="en-GB" sz="2400" dirty="0">
                <a:solidFill>
                  <a:schemeClr val="tx1"/>
                </a:solidFill>
              </a:rPr>
              <a:t>introduction</a:t>
            </a:r>
            <a:endParaRPr lang="en-GB" sz="3000" dirty="0">
              <a:solidFill>
                <a:schemeClr val="tx1"/>
              </a:solidFill>
            </a:endParaRPr>
          </a:p>
          <a:p>
            <a:pPr marL="800100" lvl="1" indent="-342900">
              <a:buFont typeface="Arial" panose="020B0604020202020204" pitchFamily="34" charset="0"/>
              <a:buChar char="•"/>
            </a:pPr>
            <a:r>
              <a:rPr lang="en-GB" sz="2400" dirty="0">
                <a:solidFill>
                  <a:schemeClr val="tx1"/>
                </a:solidFill>
              </a:rPr>
              <a:t>A warm up activity</a:t>
            </a:r>
          </a:p>
          <a:p>
            <a:pPr marL="800100" lvl="1" indent="-342900">
              <a:buFont typeface="Arial" panose="020B0604020202020204" pitchFamily="34" charset="0"/>
              <a:buChar char="•"/>
            </a:pPr>
            <a:r>
              <a:rPr lang="en-GB" sz="2400" dirty="0">
                <a:solidFill>
                  <a:schemeClr val="tx1"/>
                </a:solidFill>
              </a:rPr>
              <a:t>A skill activity</a:t>
            </a:r>
          </a:p>
          <a:p>
            <a:pPr marL="800100" lvl="1" indent="-342900">
              <a:buFont typeface="Arial" panose="020B0604020202020204" pitchFamily="34" charset="0"/>
              <a:buChar char="•"/>
            </a:pPr>
            <a:r>
              <a:rPr lang="en-GB" sz="2400" dirty="0">
                <a:solidFill>
                  <a:schemeClr val="tx1"/>
                </a:solidFill>
              </a:rPr>
              <a:t>A game</a:t>
            </a:r>
          </a:p>
          <a:p>
            <a:pPr marL="800100" lvl="1" indent="-342900">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Consider how you could adapt your session using the STEP Principle</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You will be delivering your session to a group of your peers</a:t>
            </a:r>
          </a:p>
          <a:p>
            <a:endParaRPr lang="en-GB" sz="2400" dirty="0"/>
          </a:p>
          <a:p>
            <a:endParaRPr lang="en-GB" dirty="0"/>
          </a:p>
        </p:txBody>
      </p:sp>
    </p:spTree>
    <p:extLst>
      <p:ext uri="{BB962C8B-B14F-4D97-AF65-F5344CB8AC3E}">
        <p14:creationId xmlns:p14="http://schemas.microsoft.com/office/powerpoint/2010/main" val="404028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Planning Task</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1548860"/>
            <a:ext cx="10947400" cy="458523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In pairs, you are going to have 15 minutes to plan a session using the template on the next slide.</a:t>
            </a:r>
          </a:p>
          <a:p>
            <a:pPr algn="l"/>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Your session must include:</a:t>
            </a:r>
          </a:p>
          <a:p>
            <a:pPr marL="800100" lvl="1" indent="-342900">
              <a:buFont typeface="Arial" panose="020B0604020202020204" pitchFamily="34" charset="0"/>
              <a:buChar char="•"/>
            </a:pPr>
            <a:r>
              <a:rPr lang="en-GB" sz="2400" dirty="0">
                <a:solidFill>
                  <a:schemeClr val="tx1"/>
                </a:solidFill>
              </a:rPr>
              <a:t>An</a:t>
            </a:r>
            <a:r>
              <a:rPr lang="en-GB" sz="3000" dirty="0">
                <a:solidFill>
                  <a:schemeClr val="tx1"/>
                </a:solidFill>
              </a:rPr>
              <a:t> </a:t>
            </a:r>
            <a:r>
              <a:rPr lang="en-GB" sz="2400" dirty="0">
                <a:solidFill>
                  <a:schemeClr val="tx1"/>
                </a:solidFill>
              </a:rPr>
              <a:t>introduction</a:t>
            </a:r>
            <a:endParaRPr lang="en-GB" sz="3000" dirty="0">
              <a:solidFill>
                <a:schemeClr val="tx1"/>
              </a:solidFill>
            </a:endParaRPr>
          </a:p>
          <a:p>
            <a:pPr marL="800100" lvl="1" indent="-342900">
              <a:buFont typeface="Arial" panose="020B0604020202020204" pitchFamily="34" charset="0"/>
              <a:buChar char="•"/>
            </a:pPr>
            <a:r>
              <a:rPr lang="en-GB" sz="2400" dirty="0">
                <a:solidFill>
                  <a:schemeClr val="tx1"/>
                </a:solidFill>
              </a:rPr>
              <a:t>A warm up activity</a:t>
            </a:r>
          </a:p>
          <a:p>
            <a:pPr marL="800100" lvl="1" indent="-342900">
              <a:buFont typeface="Arial" panose="020B0604020202020204" pitchFamily="34" charset="0"/>
              <a:buChar char="•"/>
            </a:pPr>
            <a:r>
              <a:rPr lang="en-GB" sz="2400" dirty="0">
                <a:solidFill>
                  <a:schemeClr val="tx1"/>
                </a:solidFill>
              </a:rPr>
              <a:t>A skill activity</a:t>
            </a:r>
          </a:p>
          <a:p>
            <a:pPr marL="800100" lvl="1" indent="-342900">
              <a:buFont typeface="Arial" panose="020B0604020202020204" pitchFamily="34" charset="0"/>
              <a:buChar char="•"/>
            </a:pPr>
            <a:r>
              <a:rPr lang="en-GB" sz="2400" dirty="0">
                <a:solidFill>
                  <a:schemeClr val="tx1"/>
                </a:solidFill>
              </a:rPr>
              <a:t>A game</a:t>
            </a:r>
          </a:p>
          <a:p>
            <a:pPr marL="800100" lvl="1" indent="-342900">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Consider how you could adapt your session using the STEP Principle</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You will be delivering your session to a group of your peers</a:t>
            </a:r>
          </a:p>
          <a:p>
            <a:endParaRPr lang="en-GB" sz="2400" dirty="0"/>
          </a:p>
          <a:p>
            <a:endParaRPr lang="en-GB" dirty="0"/>
          </a:p>
        </p:txBody>
      </p:sp>
    </p:spTree>
    <p:extLst>
      <p:ext uri="{BB962C8B-B14F-4D97-AF65-F5344CB8AC3E}">
        <p14:creationId xmlns:p14="http://schemas.microsoft.com/office/powerpoint/2010/main" val="100064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Delivery of Activities</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6184900" y="1962149"/>
            <a:ext cx="5118100" cy="29337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Task</a:t>
            </a:r>
            <a:r>
              <a:rPr lang="en-GB" sz="2400" dirty="0">
                <a:solidFill>
                  <a:schemeClr val="tx1"/>
                </a:solidFill>
              </a:rPr>
              <a:t>: </a:t>
            </a:r>
          </a:p>
          <a:p>
            <a:pPr marL="342900" indent="-342900" algn="l">
              <a:buFont typeface="Arial" panose="020B0604020202020204" pitchFamily="34" charset="0"/>
              <a:buChar char="•"/>
            </a:pPr>
            <a:r>
              <a:rPr lang="en-GB" sz="2400" dirty="0">
                <a:solidFill>
                  <a:schemeClr val="tx1"/>
                </a:solidFill>
              </a:rPr>
              <a:t>In pairs, you are going to have 15 minutes to deliver your session.</a:t>
            </a:r>
          </a:p>
          <a:p>
            <a:pPr marL="342900" indent="-342900" algn="l">
              <a:buFont typeface="Arial" panose="020B0604020202020204" pitchFamily="34" charset="0"/>
              <a:buChar char="•"/>
            </a:pPr>
            <a:r>
              <a:rPr lang="en-GB" sz="2400" dirty="0">
                <a:solidFill>
                  <a:schemeClr val="tx1"/>
                </a:solidFill>
              </a:rPr>
              <a:t>Once you have finished you will evaluate your session using SMILES.</a:t>
            </a:r>
          </a:p>
          <a:p>
            <a:endParaRPr lang="en-GB" sz="2400" dirty="0"/>
          </a:p>
          <a:p>
            <a:endParaRPr lang="en-GB" dirty="0"/>
          </a:p>
        </p:txBody>
      </p:sp>
      <p:pic>
        <p:nvPicPr>
          <p:cNvPr id="3" name="Picture 2" descr="A picture containing Teams&#10;&#10;Description automatically generated">
            <a:extLst>
              <a:ext uri="{FF2B5EF4-FFF2-40B4-BE49-F238E27FC236}">
                <a16:creationId xmlns:a16="http://schemas.microsoft.com/office/drawing/2014/main" id="{251877FA-9857-4A2B-AA84-EB31C7477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1165339"/>
            <a:ext cx="5486400" cy="5486400"/>
          </a:xfrm>
          <a:prstGeom prst="rect">
            <a:avLst/>
          </a:prstGeom>
        </p:spPr>
      </p:pic>
    </p:spTree>
    <p:extLst>
      <p:ext uri="{BB962C8B-B14F-4D97-AF65-F5344CB8AC3E}">
        <p14:creationId xmlns:p14="http://schemas.microsoft.com/office/powerpoint/2010/main" val="103473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509893" y="462569"/>
            <a:ext cx="8345487"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Outline of Day</a:t>
            </a:r>
            <a:endParaRPr lang="en-GB" sz="1800" dirty="0">
              <a:solidFill>
                <a:schemeClr val="tx2"/>
              </a:solidFill>
            </a:endParaRP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509893" y="1519766"/>
            <a:ext cx="11336339" cy="487566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Welcome and introductions</a:t>
            </a:r>
          </a:p>
          <a:p>
            <a:pPr marL="342900" indent="-342900" algn="l">
              <a:buFont typeface="Arial" panose="020B0604020202020204" pitchFamily="34" charset="0"/>
              <a:buChar char="•"/>
            </a:pPr>
            <a:r>
              <a:rPr lang="en-GB" sz="2400" dirty="0">
                <a:solidFill>
                  <a:schemeClr val="tx1"/>
                </a:solidFill>
              </a:rPr>
              <a:t>Aims</a:t>
            </a:r>
          </a:p>
          <a:p>
            <a:pPr marL="342900" indent="-342900" algn="l">
              <a:buFont typeface="Arial" panose="020B0604020202020204" pitchFamily="34" charset="0"/>
              <a:buChar char="•"/>
            </a:pPr>
            <a:r>
              <a:rPr lang="en-GB" sz="2400" dirty="0">
                <a:solidFill>
                  <a:schemeClr val="tx1"/>
                </a:solidFill>
              </a:rPr>
              <a:t>Skills, Qualities and Knowledge of a Leader</a:t>
            </a:r>
          </a:p>
          <a:p>
            <a:pPr marL="342900" indent="-342900" algn="l">
              <a:buFont typeface="Arial" panose="020B0604020202020204" pitchFamily="34" charset="0"/>
              <a:buChar char="•"/>
            </a:pPr>
            <a:r>
              <a:rPr lang="en-GB" sz="2400" dirty="0">
                <a:solidFill>
                  <a:schemeClr val="tx1"/>
                </a:solidFill>
              </a:rPr>
              <a:t>Communication and Problem Solving Skills</a:t>
            </a:r>
          </a:p>
          <a:p>
            <a:pPr marL="342900" indent="-342900" algn="l">
              <a:buFont typeface="Arial" panose="020B0604020202020204" pitchFamily="34" charset="0"/>
              <a:buChar char="•"/>
            </a:pPr>
            <a:r>
              <a:rPr lang="en-GB" sz="2400" dirty="0">
                <a:solidFill>
                  <a:schemeClr val="tx1"/>
                </a:solidFill>
              </a:rPr>
              <a:t>Delivering a session to include IDEAS, STEP and SMILES</a:t>
            </a:r>
          </a:p>
          <a:p>
            <a:pPr marL="342900" indent="-342900" algn="l">
              <a:buFont typeface="Arial" panose="020B0604020202020204" pitchFamily="34" charset="0"/>
              <a:buChar char="•"/>
            </a:pPr>
            <a:r>
              <a:rPr lang="en-GB" sz="2400" dirty="0">
                <a:solidFill>
                  <a:schemeClr val="tx1"/>
                </a:solidFill>
              </a:rPr>
              <a:t>Planning A Session</a:t>
            </a:r>
          </a:p>
          <a:p>
            <a:pPr marL="342900" indent="-342900" algn="l">
              <a:buFont typeface="Arial" panose="020B0604020202020204" pitchFamily="34" charset="0"/>
              <a:buChar char="•"/>
            </a:pPr>
            <a:r>
              <a:rPr lang="en-GB" sz="2400" dirty="0">
                <a:solidFill>
                  <a:schemeClr val="tx1"/>
                </a:solidFill>
              </a:rPr>
              <a:t>Planning Time</a:t>
            </a:r>
          </a:p>
          <a:p>
            <a:pPr marL="342900" indent="-342900" algn="l">
              <a:buFont typeface="Arial" panose="020B0604020202020204" pitchFamily="34" charset="0"/>
              <a:buChar char="•"/>
            </a:pPr>
            <a:r>
              <a:rPr lang="en-GB" sz="2400" dirty="0">
                <a:solidFill>
                  <a:schemeClr val="tx1"/>
                </a:solidFill>
              </a:rPr>
              <a:t>Delivery of Activities</a:t>
            </a:r>
          </a:p>
          <a:p>
            <a:pPr marL="342900" indent="-342900" algn="l">
              <a:buFont typeface="Arial" panose="020B0604020202020204" pitchFamily="34" charset="0"/>
              <a:buChar char="•"/>
            </a:pPr>
            <a:r>
              <a:rPr lang="en-GB" sz="2400" dirty="0">
                <a:solidFill>
                  <a:schemeClr val="tx1"/>
                </a:solidFill>
              </a:rPr>
              <a:t>Summary</a:t>
            </a:r>
          </a:p>
          <a:p>
            <a:pPr marL="342900" indent="-342900" algn="l">
              <a:buFont typeface="Arial" panose="020B0604020202020204" pitchFamily="34" charset="0"/>
              <a:buChar char="•"/>
            </a:pPr>
            <a:r>
              <a:rPr lang="en-GB" sz="2400" dirty="0">
                <a:solidFill>
                  <a:schemeClr val="tx1"/>
                </a:solidFill>
              </a:rPr>
              <a:t>History of the Commonwealth Games</a:t>
            </a:r>
          </a:p>
          <a:p>
            <a:pPr marL="342900" indent="-342900" algn="l">
              <a:buFont typeface="Arial" panose="020B0604020202020204" pitchFamily="34" charset="0"/>
              <a:buChar char="•"/>
            </a:pPr>
            <a:r>
              <a:rPr lang="en-GB" sz="2400" dirty="0">
                <a:solidFill>
                  <a:schemeClr val="tx1"/>
                </a:solidFill>
              </a:rPr>
              <a:t>Commonwealth Games Legacy</a:t>
            </a:r>
          </a:p>
          <a:p>
            <a:pPr marL="342900" indent="-342900" algn="l">
              <a:buFont typeface="Arial" panose="020B0604020202020204" pitchFamily="34" charset="0"/>
              <a:buChar char="•"/>
            </a:pPr>
            <a:r>
              <a:rPr lang="en-GB" sz="2400" dirty="0">
                <a:solidFill>
                  <a:schemeClr val="tx1"/>
                </a:solidFill>
              </a:rPr>
              <a:t>Festival Planning</a:t>
            </a:r>
          </a:p>
          <a:p>
            <a:pPr algn="l"/>
            <a:endParaRPr lang="en-GB" dirty="0"/>
          </a:p>
          <a:p>
            <a:endParaRPr lang="en-GB" sz="2400" dirty="0"/>
          </a:p>
          <a:p>
            <a:endParaRPr lang="en-GB" dirty="0"/>
          </a:p>
        </p:txBody>
      </p:sp>
    </p:spTree>
    <p:extLst>
      <p:ext uri="{BB962C8B-B14F-4D97-AF65-F5344CB8AC3E}">
        <p14:creationId xmlns:p14="http://schemas.microsoft.com/office/powerpoint/2010/main" val="28692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Summary</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482600" y="2266949"/>
            <a:ext cx="5118100" cy="2933701"/>
          </a:xfrm>
          <a:prstGeom prst="rect">
            <a:avLst/>
          </a:prstGeom>
        </p:spPr>
        <p:txBody>
          <a:bodyPr vert="horz" lIns="91440" tIns="45720" rIns="91440" bIns="45720" rtlCol="0" anchor="ctr">
            <a:normAutofit fontScale="925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Task:</a:t>
            </a:r>
          </a:p>
          <a:p>
            <a:pPr marL="457200" indent="-457200" algn="l">
              <a:buFont typeface="Arial" panose="020B0604020202020204" pitchFamily="34" charset="0"/>
              <a:buChar char="•"/>
            </a:pPr>
            <a:r>
              <a:rPr lang="en-GB" sz="2800" dirty="0">
                <a:solidFill>
                  <a:schemeClr val="tx1"/>
                </a:solidFill>
              </a:rPr>
              <a:t>Write down three things that you have learnt about leadership.</a:t>
            </a:r>
          </a:p>
          <a:p>
            <a:pPr marL="457200" indent="-457200" algn="l">
              <a:buFont typeface="Arial" panose="020B0604020202020204" pitchFamily="34" charset="0"/>
              <a:buChar char="•"/>
            </a:pPr>
            <a:r>
              <a:rPr lang="en-GB" sz="2800" dirty="0">
                <a:solidFill>
                  <a:schemeClr val="tx1"/>
                </a:solidFill>
              </a:rPr>
              <a:t>What went well with the session that you delivered?</a:t>
            </a:r>
          </a:p>
          <a:p>
            <a:pPr marL="457200" indent="-457200" algn="l">
              <a:buFont typeface="Arial" panose="020B0604020202020204" pitchFamily="34" charset="0"/>
              <a:buChar char="•"/>
            </a:pPr>
            <a:r>
              <a:rPr lang="en-GB" sz="2800" dirty="0">
                <a:solidFill>
                  <a:schemeClr val="tx1"/>
                </a:solidFill>
              </a:rPr>
              <a:t>What could you do to make it better?</a:t>
            </a:r>
          </a:p>
          <a:p>
            <a:endParaRPr lang="en-GB" sz="2400" dirty="0"/>
          </a:p>
          <a:p>
            <a:endParaRPr lang="en-GB" dirty="0"/>
          </a:p>
        </p:txBody>
      </p:sp>
      <p:pic>
        <p:nvPicPr>
          <p:cNvPr id="4" name="Picture 3" descr="A group of people standing in front of a green wall&#10;&#10;Description automatically generated with low confidence">
            <a:extLst>
              <a:ext uri="{FF2B5EF4-FFF2-40B4-BE49-F238E27FC236}">
                <a16:creationId xmlns:a16="http://schemas.microsoft.com/office/drawing/2014/main" id="{ACC2D9FA-FD22-441D-B989-C53F144C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700" y="1212850"/>
            <a:ext cx="4432300" cy="4432300"/>
          </a:xfrm>
          <a:prstGeom prst="rect">
            <a:avLst/>
          </a:prstGeom>
        </p:spPr>
      </p:pic>
    </p:spTree>
    <p:extLst>
      <p:ext uri="{BB962C8B-B14F-4D97-AF65-F5344CB8AC3E}">
        <p14:creationId xmlns:p14="http://schemas.microsoft.com/office/powerpoint/2010/main" val="30343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The Commonwealth Games – a brief history</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482600" y="2266949"/>
            <a:ext cx="11480800" cy="29337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Discuss in pairs or small groups what you know/understand/remember about the Commonwealth Games?</a:t>
            </a:r>
          </a:p>
          <a:p>
            <a:pPr algn="l"/>
            <a:endParaRPr lang="en-GB" sz="2800" dirty="0">
              <a:solidFill>
                <a:schemeClr val="tx1"/>
              </a:solidFill>
            </a:endParaRPr>
          </a:p>
          <a:p>
            <a:pPr algn="l"/>
            <a:r>
              <a:rPr lang="en-GB" sz="2800" dirty="0">
                <a:solidFill>
                  <a:schemeClr val="tx1"/>
                </a:solidFill>
              </a:rPr>
              <a:t>Why do you think it is an important event?</a:t>
            </a:r>
          </a:p>
          <a:p>
            <a:pPr algn="l"/>
            <a:endParaRPr lang="en-GB" sz="2800" dirty="0">
              <a:solidFill>
                <a:schemeClr val="tx1"/>
              </a:solidFill>
            </a:endParaRPr>
          </a:p>
          <a:p>
            <a:pPr algn="l"/>
            <a:r>
              <a:rPr lang="en-GB" sz="2800" dirty="0">
                <a:solidFill>
                  <a:schemeClr val="tx1"/>
                </a:solidFill>
              </a:rPr>
              <a:t>Where is the Commonwealth Games taking place this year?</a:t>
            </a:r>
          </a:p>
          <a:p>
            <a:endParaRPr lang="en-GB" sz="2400" dirty="0"/>
          </a:p>
          <a:p>
            <a:endParaRPr lang="en-GB" dirty="0"/>
          </a:p>
        </p:txBody>
      </p:sp>
    </p:spTree>
    <p:extLst>
      <p:ext uri="{BB962C8B-B14F-4D97-AF65-F5344CB8AC3E}">
        <p14:creationId xmlns:p14="http://schemas.microsoft.com/office/powerpoint/2010/main" val="5366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The Commonwealth Games - a brief history </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482600" y="1612899"/>
            <a:ext cx="11480800" cy="3587751"/>
          </a:xfrm>
          <a:prstGeom prst="rect">
            <a:avLst/>
          </a:prstGeom>
        </p:spPr>
        <p:txBody>
          <a:bodyPr vert="horz" lIns="91440" tIns="45720" rIns="91440" bIns="45720" rtlCol="0" anchor="ctr">
            <a:normAutofit fontScale="77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The Commonwealth Games bring nations together in a colourful celebration of sport and human performance. But the Games have evolved dramatically since its beginnings in 1930.</a:t>
            </a:r>
          </a:p>
          <a:p>
            <a:pPr algn="l"/>
            <a:endParaRPr lang="en-GB" sz="2800" dirty="0">
              <a:solidFill>
                <a:schemeClr val="tx1"/>
              </a:solidFill>
            </a:endParaRPr>
          </a:p>
          <a:p>
            <a:pPr algn="l"/>
            <a:r>
              <a:rPr lang="en-GB" sz="2800" dirty="0">
                <a:solidFill>
                  <a:schemeClr val="tx1"/>
                </a:solidFill>
              </a:rPr>
              <a:t>Held every four years, with a hiatus during World War II, the Games have grown from featuring 11 countries and 400 athletes, to a global spectacle of 6,600 sports men and women from across 72 nations and territories.</a:t>
            </a:r>
          </a:p>
          <a:p>
            <a:pPr algn="l"/>
            <a:endParaRPr lang="en-GB" sz="2800" dirty="0">
              <a:solidFill>
                <a:schemeClr val="tx1"/>
              </a:solidFill>
            </a:endParaRPr>
          </a:p>
          <a:p>
            <a:pPr algn="l"/>
            <a:r>
              <a:rPr lang="en-GB" sz="2800" dirty="0">
                <a:solidFill>
                  <a:schemeClr val="tx1"/>
                </a:solidFill>
              </a:rPr>
              <a:t>Underpinned by the core values of humanity, equality and destiny, the Games aim to unite the Commonwealth family through a glorious festival of sport. Often referred to as the ‘Friendly Games’, the event is renowned for inspiring athletes to compete in the spirit of friendship and fair play.</a:t>
            </a:r>
          </a:p>
          <a:p>
            <a:endParaRPr lang="en-GB" sz="2400" dirty="0"/>
          </a:p>
          <a:p>
            <a:endParaRPr lang="en-GB" dirty="0"/>
          </a:p>
        </p:txBody>
      </p:sp>
    </p:spTree>
    <p:extLst>
      <p:ext uri="{BB962C8B-B14F-4D97-AF65-F5344CB8AC3E}">
        <p14:creationId xmlns:p14="http://schemas.microsoft.com/office/powerpoint/2010/main" val="1248002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The Commonwealth Games - a brief history </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482600" y="1485899"/>
            <a:ext cx="5905500" cy="5245101"/>
          </a:xfrm>
          <a:prstGeom prst="rect">
            <a:avLst/>
          </a:prstGeom>
        </p:spPr>
        <p:txBody>
          <a:bodyPr vert="horz" lIns="91440" tIns="45720" rIns="91440" bIns="45720" rtlCol="0" anchor="ctr">
            <a:normAutofit fontScale="77500" lnSpcReduction="2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Some of the most memorable sporting moments in history took place at the Commonwealth Games:</a:t>
            </a:r>
          </a:p>
          <a:p>
            <a:pPr algn="l"/>
            <a:endParaRPr lang="en-GB" sz="2800" dirty="0">
              <a:solidFill>
                <a:schemeClr val="tx1"/>
              </a:solidFill>
            </a:endParaRPr>
          </a:p>
          <a:p>
            <a:pPr algn="l"/>
            <a:r>
              <a:rPr lang="en-GB" sz="2800" dirty="0">
                <a:solidFill>
                  <a:schemeClr val="tx1"/>
                </a:solidFill>
              </a:rPr>
              <a:t>At the 1954 Vancouver Games, Roger Bannister and John Landy became the first people to break the four-minute mile in a race that became known as the ‘Miracle Mile’.</a:t>
            </a:r>
          </a:p>
          <a:p>
            <a:pPr algn="l"/>
            <a:endParaRPr lang="en-GB" sz="2800" dirty="0">
              <a:solidFill>
                <a:schemeClr val="tx1"/>
              </a:solidFill>
            </a:endParaRPr>
          </a:p>
          <a:p>
            <a:pPr algn="l"/>
            <a:r>
              <a:rPr lang="en-GB" sz="2800" dirty="0">
                <a:solidFill>
                  <a:schemeClr val="tx1"/>
                </a:solidFill>
              </a:rPr>
              <a:t>Chantal </a:t>
            </a:r>
            <a:r>
              <a:rPr lang="en-GB" sz="2800" dirty="0" err="1">
                <a:solidFill>
                  <a:schemeClr val="tx1"/>
                </a:solidFill>
              </a:rPr>
              <a:t>Petitclerc</a:t>
            </a:r>
            <a:r>
              <a:rPr lang="en-GB" sz="2800" dirty="0">
                <a:solidFill>
                  <a:schemeClr val="tx1"/>
                </a:solidFill>
              </a:rPr>
              <a:t> became the first gold medal winner in a para-sport in 2002. An occasion that marked the first time an event for an athlete with a disability had been part of the official programme.</a:t>
            </a:r>
          </a:p>
          <a:p>
            <a:pPr algn="l"/>
            <a:endParaRPr lang="en-GB" sz="2800" dirty="0">
              <a:solidFill>
                <a:schemeClr val="tx1"/>
              </a:solidFill>
            </a:endParaRPr>
          </a:p>
          <a:p>
            <a:pPr algn="l"/>
            <a:r>
              <a:rPr lang="en-GB" sz="2800" dirty="0">
                <a:solidFill>
                  <a:schemeClr val="tx1"/>
                </a:solidFill>
              </a:rPr>
              <a:t>And women’s boxing became a mainstay of the Commonwealth Games in 2014 with Team England’s Nicola Adams taking the first gold medal in the flyweight division.</a:t>
            </a:r>
          </a:p>
          <a:p>
            <a:endParaRPr lang="en-GB" sz="2400" dirty="0"/>
          </a:p>
          <a:p>
            <a:endParaRPr lang="en-GB" dirty="0"/>
          </a:p>
        </p:txBody>
      </p:sp>
      <p:pic>
        <p:nvPicPr>
          <p:cNvPr id="3" name="Picture 2" descr="A picture containing timeline&#10;&#10;Description automatically generated">
            <a:extLst>
              <a:ext uri="{FF2B5EF4-FFF2-40B4-BE49-F238E27FC236}">
                <a16:creationId xmlns:a16="http://schemas.microsoft.com/office/drawing/2014/main" id="{0A01224D-CB49-402F-8A2B-AEC9597E9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100" y="1165339"/>
            <a:ext cx="4663961" cy="4663961"/>
          </a:xfrm>
          <a:prstGeom prst="rect">
            <a:avLst/>
          </a:prstGeom>
        </p:spPr>
      </p:pic>
    </p:spTree>
    <p:extLst>
      <p:ext uri="{BB962C8B-B14F-4D97-AF65-F5344CB8AC3E}">
        <p14:creationId xmlns:p14="http://schemas.microsoft.com/office/powerpoint/2010/main" val="422886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Birmingham 2022 Commonwealth Games</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482600" y="1485899"/>
            <a:ext cx="5905500" cy="52451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The 2022 Games will be the first time West Midlands has played host to the event, following London 1934, and Manchester 2002. As preparations for the Birmingham 2022 Commonwealth Games take shape, the West Midlands become part of a lasting legacy. One that displays world-class teamwork, athleticism and friendship.</a:t>
            </a:r>
          </a:p>
          <a:p>
            <a:endParaRPr lang="en-GB" sz="2400" dirty="0"/>
          </a:p>
          <a:p>
            <a:endParaRPr lang="en-GB" dirty="0"/>
          </a:p>
        </p:txBody>
      </p:sp>
      <p:pic>
        <p:nvPicPr>
          <p:cNvPr id="7" name="Picture 2" descr="Image result for commonwealth games birmingham 2022 logo">
            <a:extLst>
              <a:ext uri="{FF2B5EF4-FFF2-40B4-BE49-F238E27FC236}">
                <a16:creationId xmlns:a16="http://schemas.microsoft.com/office/drawing/2014/main" id="{3F45FA90-3732-420B-91F5-72FB68983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485" y="1741714"/>
            <a:ext cx="3918857" cy="321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28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Commonwealth Games Legacy </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995247"/>
            <a:ext cx="11099800" cy="52451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Please discuss in pairs or small groups:</a:t>
            </a:r>
          </a:p>
          <a:p>
            <a:pPr algn="l"/>
            <a:endParaRPr lang="en-GB" sz="2800" dirty="0">
              <a:solidFill>
                <a:schemeClr val="tx1"/>
              </a:solidFill>
            </a:endParaRPr>
          </a:p>
          <a:p>
            <a:pPr algn="l"/>
            <a:r>
              <a:rPr lang="en-GB" sz="2800" dirty="0">
                <a:solidFill>
                  <a:schemeClr val="tx1"/>
                </a:solidFill>
              </a:rPr>
              <a:t>Which sports do you associate with the Commonwealth Games?</a:t>
            </a:r>
          </a:p>
          <a:p>
            <a:pPr algn="l"/>
            <a:endParaRPr lang="en-GB" sz="2800" dirty="0">
              <a:solidFill>
                <a:schemeClr val="tx1"/>
              </a:solidFill>
            </a:endParaRPr>
          </a:p>
          <a:p>
            <a:pPr algn="l"/>
            <a:r>
              <a:rPr lang="en-GB" sz="2800" dirty="0">
                <a:solidFill>
                  <a:schemeClr val="tx1"/>
                </a:solidFill>
              </a:rPr>
              <a:t>How could we use the inspiration of the Commonwealth Games in Birmingham to motivate young people to become more active?</a:t>
            </a:r>
          </a:p>
          <a:p>
            <a:pPr algn="l"/>
            <a:endParaRPr lang="en-GB" sz="2800" dirty="0">
              <a:solidFill>
                <a:schemeClr val="tx1"/>
              </a:solidFill>
            </a:endParaRPr>
          </a:p>
          <a:p>
            <a:pPr algn="l"/>
            <a:r>
              <a:rPr lang="en-GB" sz="2800" dirty="0">
                <a:solidFill>
                  <a:schemeClr val="tx1"/>
                </a:solidFill>
              </a:rPr>
              <a:t>What does the Commonwealth Games being in England mean to you ?</a:t>
            </a:r>
          </a:p>
          <a:p>
            <a:endParaRPr lang="en-GB" sz="2400" dirty="0"/>
          </a:p>
          <a:p>
            <a:endParaRPr lang="en-GB" dirty="0"/>
          </a:p>
        </p:txBody>
      </p:sp>
    </p:spTree>
    <p:extLst>
      <p:ext uri="{BB962C8B-B14F-4D97-AF65-F5344CB8AC3E}">
        <p14:creationId xmlns:p14="http://schemas.microsoft.com/office/powerpoint/2010/main" val="601198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chemeClr val="tx2"/>
                </a:solidFill>
                <a:latin typeface="+mj-lt"/>
              </a:rPr>
              <a:t>Your Challenge!</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1198280"/>
            <a:ext cx="11099800" cy="171517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dirty="0">
                <a:solidFill>
                  <a:schemeClr val="tx1"/>
                </a:solidFill>
              </a:rPr>
              <a:t>We would like you to plan, organise and deliver a Fun and Active Festival for either:</a:t>
            </a:r>
          </a:p>
          <a:p>
            <a:endParaRPr lang="en-GB" sz="2400" dirty="0"/>
          </a:p>
          <a:p>
            <a:endParaRPr lang="en-GB" dirty="0"/>
          </a:p>
        </p:txBody>
      </p:sp>
      <p:sp>
        <p:nvSpPr>
          <p:cNvPr id="8" name="TextBox 7">
            <a:extLst>
              <a:ext uri="{FF2B5EF4-FFF2-40B4-BE49-F238E27FC236}">
                <a16:creationId xmlns:a16="http://schemas.microsoft.com/office/drawing/2014/main" id="{D7392E27-4E4B-4FEB-A495-796837F3A1BC}"/>
              </a:ext>
            </a:extLst>
          </p:cNvPr>
          <p:cNvSpPr txBox="1"/>
          <p:nvPr/>
        </p:nvSpPr>
        <p:spPr>
          <a:xfrm>
            <a:off x="355600" y="4473775"/>
            <a:ext cx="10464800" cy="830997"/>
          </a:xfrm>
          <a:prstGeom prst="rect">
            <a:avLst/>
          </a:prstGeom>
          <a:noFill/>
        </p:spPr>
        <p:txBody>
          <a:bodyPr wrap="square">
            <a:spAutoFit/>
          </a:bodyPr>
          <a:lstStyle/>
          <a:p>
            <a:pPr algn="l"/>
            <a:r>
              <a:rPr lang="en-GB" sz="2400" dirty="0">
                <a:solidFill>
                  <a:schemeClr val="tx1"/>
                </a:solidFill>
              </a:rPr>
              <a:t>The festival should bring together all of the skills you have covered in the course and MUST be themed around the Birmingham 2022 Commonwealth Games.</a:t>
            </a:r>
          </a:p>
        </p:txBody>
      </p:sp>
      <p:sp>
        <p:nvSpPr>
          <p:cNvPr id="3" name="Rectangle 2">
            <a:extLst>
              <a:ext uri="{FF2B5EF4-FFF2-40B4-BE49-F238E27FC236}">
                <a16:creationId xmlns:a16="http://schemas.microsoft.com/office/drawing/2014/main" id="{C103B382-CC3E-4B9C-A47D-B2D7B3BB348D}"/>
              </a:ext>
            </a:extLst>
          </p:cNvPr>
          <p:cNvSpPr/>
          <p:nvPr/>
        </p:nvSpPr>
        <p:spPr>
          <a:xfrm>
            <a:off x="6286500" y="2225843"/>
            <a:ext cx="4140200" cy="19379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2">
            <a:extLst>
              <a:ext uri="{FF2B5EF4-FFF2-40B4-BE49-F238E27FC236}">
                <a16:creationId xmlns:a16="http://schemas.microsoft.com/office/drawing/2014/main" id="{C62ED75A-1F25-4108-B0B5-0269F5AB29F1}"/>
              </a:ext>
            </a:extLst>
          </p:cNvPr>
          <p:cNvSpPr txBox="1">
            <a:spLocks/>
          </p:cNvSpPr>
          <p:nvPr/>
        </p:nvSpPr>
        <p:spPr>
          <a:xfrm>
            <a:off x="6629400" y="2391425"/>
            <a:ext cx="3657600" cy="2404780"/>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rgbClr val="FFFFFF"/>
                </a:solidFill>
              </a:rPr>
              <a:t>Children in your local area if you are part of a local SSP Academy</a:t>
            </a:r>
          </a:p>
          <a:p>
            <a:pPr algn="l"/>
            <a:endParaRPr lang="en-GB" sz="2800" dirty="0">
              <a:solidFill>
                <a:schemeClr val="tx1"/>
              </a:solidFill>
            </a:endParaRPr>
          </a:p>
          <a:p>
            <a:endParaRPr lang="en-GB" sz="2400" dirty="0"/>
          </a:p>
          <a:p>
            <a:endParaRPr lang="en-GB" dirty="0"/>
          </a:p>
        </p:txBody>
      </p:sp>
      <p:sp>
        <p:nvSpPr>
          <p:cNvPr id="11" name="Rectangle 10">
            <a:extLst>
              <a:ext uri="{FF2B5EF4-FFF2-40B4-BE49-F238E27FC236}">
                <a16:creationId xmlns:a16="http://schemas.microsoft.com/office/drawing/2014/main" id="{2C8B9236-E533-44E0-8A05-C96A1C0C4E7B}"/>
              </a:ext>
            </a:extLst>
          </p:cNvPr>
          <p:cNvSpPr/>
          <p:nvPr/>
        </p:nvSpPr>
        <p:spPr>
          <a:xfrm>
            <a:off x="355600" y="2225842"/>
            <a:ext cx="4140200" cy="1937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a:extLst>
              <a:ext uri="{FF2B5EF4-FFF2-40B4-BE49-F238E27FC236}">
                <a16:creationId xmlns:a16="http://schemas.microsoft.com/office/drawing/2014/main" id="{B92E1F86-4A2B-4FF4-A893-FC9744C1B66F}"/>
              </a:ext>
            </a:extLst>
          </p:cNvPr>
          <p:cNvSpPr txBox="1">
            <a:spLocks/>
          </p:cNvSpPr>
          <p:nvPr/>
        </p:nvSpPr>
        <p:spPr>
          <a:xfrm>
            <a:off x="787400" y="2391425"/>
            <a:ext cx="3276600" cy="193794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rgbClr val="FFFFFF"/>
                </a:solidFill>
              </a:rPr>
              <a:t>Younger students at your school </a:t>
            </a:r>
          </a:p>
          <a:p>
            <a:pPr algn="l"/>
            <a:r>
              <a:rPr lang="en-GB" sz="2800" dirty="0">
                <a:solidFill>
                  <a:schemeClr val="tx1"/>
                </a:solidFill>
              </a:rPr>
              <a:t>     </a:t>
            </a:r>
          </a:p>
          <a:p>
            <a:endParaRPr lang="en-GB" sz="2400" dirty="0"/>
          </a:p>
          <a:p>
            <a:endParaRPr lang="en-GB" dirty="0"/>
          </a:p>
        </p:txBody>
      </p:sp>
    </p:spTree>
    <p:extLst>
      <p:ext uri="{BB962C8B-B14F-4D97-AF65-F5344CB8AC3E}">
        <p14:creationId xmlns:p14="http://schemas.microsoft.com/office/powerpoint/2010/main" val="1011506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Festival Planning </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995247"/>
            <a:ext cx="11099800" cy="52451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What will you need to consider in the planning of your festival? Please cover this topic in detail.</a:t>
            </a:r>
          </a:p>
          <a:p>
            <a:pPr algn="l"/>
            <a:endParaRPr lang="en-GB" sz="2800" dirty="0">
              <a:solidFill>
                <a:schemeClr val="tx1"/>
              </a:solidFill>
            </a:endParaRPr>
          </a:p>
          <a:p>
            <a:pPr algn="l"/>
            <a:r>
              <a:rPr lang="en-GB" sz="2800" dirty="0">
                <a:solidFill>
                  <a:schemeClr val="tx2"/>
                </a:solidFill>
              </a:rPr>
              <a:t>How will you embed the Commonwealth Games Legacy as a theme throughout the festival?</a:t>
            </a:r>
          </a:p>
          <a:p>
            <a:pPr algn="l"/>
            <a:endParaRPr lang="en-GB" sz="2800" dirty="0">
              <a:solidFill>
                <a:schemeClr val="accent2"/>
              </a:solidFill>
            </a:endParaRPr>
          </a:p>
          <a:p>
            <a:pPr algn="l"/>
            <a:r>
              <a:rPr lang="en-GB" sz="2800" dirty="0">
                <a:solidFill>
                  <a:schemeClr val="accent2"/>
                </a:solidFill>
              </a:rPr>
              <a:t>What are your aims for the festival? What would you like the young people to gain by attending?</a:t>
            </a:r>
          </a:p>
          <a:p>
            <a:endParaRPr lang="en-GB" sz="2400" dirty="0"/>
          </a:p>
          <a:p>
            <a:endParaRPr lang="en-GB" dirty="0"/>
          </a:p>
        </p:txBody>
      </p:sp>
    </p:spTree>
    <p:extLst>
      <p:ext uri="{BB962C8B-B14F-4D97-AF65-F5344CB8AC3E}">
        <p14:creationId xmlns:p14="http://schemas.microsoft.com/office/powerpoint/2010/main" val="2065992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Festival Planning </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355600" y="1301749"/>
            <a:ext cx="11099800" cy="52451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a:solidFill>
                  <a:schemeClr val="tx1"/>
                </a:solidFill>
              </a:rPr>
              <a:t>Possible things to consider:</a:t>
            </a:r>
          </a:p>
          <a:p>
            <a:pPr algn="l"/>
            <a:endParaRPr lang="en-GB" sz="2800" dirty="0">
              <a:solidFill>
                <a:schemeClr val="tx1"/>
              </a:solidFill>
            </a:endParaRPr>
          </a:p>
          <a:p>
            <a:pPr marL="457200" indent="-457200" algn="l">
              <a:buFont typeface="Arial" panose="020B0604020202020204" pitchFamily="34" charset="0"/>
              <a:buChar char="•"/>
            </a:pPr>
            <a:r>
              <a:rPr lang="en-GB" sz="2800" dirty="0">
                <a:solidFill>
                  <a:schemeClr val="tx1"/>
                </a:solidFill>
              </a:rPr>
              <a:t>Date, time , location and duration</a:t>
            </a:r>
          </a:p>
          <a:p>
            <a:pPr marL="457200" indent="-457200" algn="l">
              <a:buFont typeface="Arial" panose="020B0604020202020204" pitchFamily="34" charset="0"/>
              <a:buChar char="•"/>
            </a:pPr>
            <a:r>
              <a:rPr lang="en-GB" sz="2800" dirty="0">
                <a:solidFill>
                  <a:schemeClr val="tx1"/>
                </a:solidFill>
              </a:rPr>
              <a:t>Key people to liaise with </a:t>
            </a:r>
          </a:p>
          <a:p>
            <a:pPr marL="457200" indent="-457200" algn="l">
              <a:buFont typeface="Arial" panose="020B0604020202020204" pitchFamily="34" charset="0"/>
              <a:buChar char="•"/>
            </a:pPr>
            <a:r>
              <a:rPr lang="en-GB" sz="2800" dirty="0">
                <a:solidFill>
                  <a:schemeClr val="tx1"/>
                </a:solidFill>
              </a:rPr>
              <a:t>Roles and responsibilities – who will do what ?</a:t>
            </a:r>
          </a:p>
          <a:p>
            <a:pPr marL="457200" indent="-457200" algn="l">
              <a:buFont typeface="Arial" panose="020B0604020202020204" pitchFamily="34" charset="0"/>
              <a:buChar char="•"/>
            </a:pPr>
            <a:r>
              <a:rPr lang="en-GB" sz="2800" dirty="0">
                <a:solidFill>
                  <a:schemeClr val="tx1"/>
                </a:solidFill>
              </a:rPr>
              <a:t>Space and equipment required</a:t>
            </a:r>
          </a:p>
          <a:p>
            <a:pPr marL="457200" indent="-457200" algn="l">
              <a:buFont typeface="Arial" panose="020B0604020202020204" pitchFamily="34" charset="0"/>
              <a:buChar char="•"/>
            </a:pPr>
            <a:r>
              <a:rPr lang="en-GB" sz="2800" dirty="0">
                <a:solidFill>
                  <a:schemeClr val="tx1"/>
                </a:solidFill>
              </a:rPr>
              <a:t>Ages of the participant and how many can you accommodate</a:t>
            </a:r>
          </a:p>
          <a:p>
            <a:pPr marL="457200" indent="-457200" algn="l">
              <a:buFont typeface="Arial" panose="020B0604020202020204" pitchFamily="34" charset="0"/>
              <a:buChar char="•"/>
            </a:pPr>
            <a:r>
              <a:rPr lang="en-GB" sz="2800" dirty="0">
                <a:solidFill>
                  <a:schemeClr val="tx1"/>
                </a:solidFill>
              </a:rPr>
              <a:t>Health and safety considerations</a:t>
            </a:r>
          </a:p>
          <a:p>
            <a:pPr marL="457200" indent="-457200" algn="l">
              <a:buFont typeface="Arial" panose="020B0604020202020204" pitchFamily="34" charset="0"/>
              <a:buChar char="•"/>
            </a:pPr>
            <a:r>
              <a:rPr lang="en-GB" sz="2800" dirty="0">
                <a:solidFill>
                  <a:schemeClr val="tx1"/>
                </a:solidFill>
              </a:rPr>
              <a:t>Content – what activities? How will you theme it around the Commonwealth Games?</a:t>
            </a:r>
          </a:p>
          <a:p>
            <a:endParaRPr lang="en-GB" sz="2400" dirty="0"/>
          </a:p>
          <a:p>
            <a:endParaRPr lang="en-GB" dirty="0"/>
          </a:p>
        </p:txBody>
      </p:sp>
    </p:spTree>
    <p:extLst>
      <p:ext uri="{BB962C8B-B14F-4D97-AF65-F5344CB8AC3E}">
        <p14:creationId xmlns:p14="http://schemas.microsoft.com/office/powerpoint/2010/main" val="1476348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Festival Planning </a:t>
            </a:r>
          </a:p>
        </p:txBody>
      </p:sp>
      <p:sp>
        <p:nvSpPr>
          <p:cNvPr id="9" name="Text Placeholder 2">
            <a:extLst>
              <a:ext uri="{FF2B5EF4-FFF2-40B4-BE49-F238E27FC236}">
                <a16:creationId xmlns:a16="http://schemas.microsoft.com/office/drawing/2014/main" id="{5C8D0C5A-BAB4-48CD-B969-D14DB5103AAC}"/>
              </a:ext>
            </a:extLst>
          </p:cNvPr>
          <p:cNvSpPr txBox="1">
            <a:spLocks/>
          </p:cNvSpPr>
          <p:nvPr/>
        </p:nvSpPr>
        <p:spPr>
          <a:xfrm>
            <a:off x="5473700" y="1198448"/>
            <a:ext cx="6159500" cy="462415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dirty="0">
                <a:solidFill>
                  <a:schemeClr val="tx1"/>
                </a:solidFill>
              </a:rPr>
              <a:t>Plan the Festival as a group </a:t>
            </a:r>
          </a:p>
          <a:p>
            <a:pPr algn="l"/>
            <a:endParaRPr lang="en-GB" sz="2400" dirty="0">
              <a:solidFill>
                <a:schemeClr val="tx1"/>
              </a:solidFill>
            </a:endParaRPr>
          </a:p>
          <a:p>
            <a:pPr algn="l"/>
            <a:r>
              <a:rPr lang="en-GB" sz="2400" dirty="0">
                <a:solidFill>
                  <a:schemeClr val="tx1"/>
                </a:solidFill>
              </a:rPr>
              <a:t>Allocate each member of your team a ‘station’ to plan and run. Try these activities out on each other. Will they achieve what you want?</a:t>
            </a:r>
          </a:p>
          <a:p>
            <a:pPr algn="l"/>
            <a:endParaRPr lang="en-GB" sz="2400" dirty="0">
              <a:solidFill>
                <a:schemeClr val="tx1"/>
              </a:solidFill>
            </a:endParaRPr>
          </a:p>
          <a:p>
            <a:pPr algn="l"/>
            <a:r>
              <a:rPr lang="en-GB" sz="2400" dirty="0">
                <a:solidFill>
                  <a:schemeClr val="tx1"/>
                </a:solidFill>
              </a:rPr>
              <a:t>Give each other feedback and support </a:t>
            </a:r>
          </a:p>
          <a:p>
            <a:pPr algn="l"/>
            <a:endParaRPr lang="en-GB" sz="2400" dirty="0">
              <a:solidFill>
                <a:schemeClr val="tx1"/>
              </a:solidFill>
            </a:endParaRPr>
          </a:p>
          <a:p>
            <a:pPr algn="l"/>
            <a:r>
              <a:rPr lang="en-GB" sz="2400" dirty="0">
                <a:solidFill>
                  <a:schemeClr val="tx1"/>
                </a:solidFill>
              </a:rPr>
              <a:t>Deliver the Festival! Have a great time and remember to reflect!</a:t>
            </a:r>
          </a:p>
          <a:p>
            <a:endParaRPr lang="en-GB" sz="2400" dirty="0"/>
          </a:p>
          <a:p>
            <a:endParaRPr lang="en-GB" dirty="0"/>
          </a:p>
        </p:txBody>
      </p:sp>
      <p:pic>
        <p:nvPicPr>
          <p:cNvPr id="7" name="Picture 6" descr="A group of people playing a game&#10;&#10;Description automatically generated with low confidence">
            <a:extLst>
              <a:ext uri="{FF2B5EF4-FFF2-40B4-BE49-F238E27FC236}">
                <a16:creationId xmlns:a16="http://schemas.microsoft.com/office/drawing/2014/main" id="{571A0959-9AEB-468C-9AF1-2F112C1FA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1168400"/>
            <a:ext cx="4699000" cy="4699000"/>
          </a:xfrm>
          <a:prstGeom prst="rect">
            <a:avLst/>
          </a:prstGeom>
        </p:spPr>
      </p:pic>
    </p:spTree>
    <p:extLst>
      <p:ext uri="{BB962C8B-B14F-4D97-AF65-F5344CB8AC3E}">
        <p14:creationId xmlns:p14="http://schemas.microsoft.com/office/powerpoint/2010/main" val="23298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509893" y="462569"/>
            <a:ext cx="8345487"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Icebreaker</a:t>
            </a:r>
            <a:endParaRPr lang="en-GB" sz="1800" dirty="0">
              <a:solidFill>
                <a:schemeClr val="tx2"/>
              </a:solidFill>
            </a:endParaRP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509893" y="1460499"/>
            <a:ext cx="11336339" cy="24638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What is your name?</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What is your favourite sport or activity?</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What is one interesting fact about yourself?</a:t>
            </a:r>
          </a:p>
          <a:p>
            <a:pPr algn="l"/>
            <a:endParaRPr lang="en-GB" dirty="0"/>
          </a:p>
          <a:p>
            <a:endParaRPr lang="en-GB" sz="2400" dirty="0"/>
          </a:p>
          <a:p>
            <a:endParaRPr lang="en-GB" dirty="0"/>
          </a:p>
        </p:txBody>
      </p:sp>
      <p:pic>
        <p:nvPicPr>
          <p:cNvPr id="3" name="Picture 2" descr="A group of people in clothing&#10;&#10;Description automatically generated with medium confidence">
            <a:extLst>
              <a:ext uri="{FF2B5EF4-FFF2-40B4-BE49-F238E27FC236}">
                <a16:creationId xmlns:a16="http://schemas.microsoft.com/office/drawing/2014/main" id="{93EA5F32-51FC-42B6-A18D-C2CB49F28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966" y="1010256"/>
            <a:ext cx="5529869" cy="5529869"/>
          </a:xfrm>
          <a:prstGeom prst="rect">
            <a:avLst/>
          </a:prstGeom>
        </p:spPr>
      </p:pic>
    </p:spTree>
    <p:extLst>
      <p:ext uri="{BB962C8B-B14F-4D97-AF65-F5344CB8AC3E}">
        <p14:creationId xmlns:p14="http://schemas.microsoft.com/office/powerpoint/2010/main" val="84126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5836929" y="995781"/>
            <a:ext cx="6228071"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Aims</a:t>
            </a:r>
            <a:endParaRPr lang="en-GB" sz="1800" dirty="0">
              <a:solidFill>
                <a:schemeClr val="tx2"/>
              </a:solidFill>
            </a:endParaRP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5836929" y="2267555"/>
            <a:ext cx="6355071" cy="2463801"/>
          </a:xfrm>
          <a:prstGeom prst="rect">
            <a:avLst/>
          </a:prstGeom>
        </p:spPr>
        <p:txBody>
          <a:bodyPr vert="horz" lIns="91440" tIns="45720" rIns="91440" bIns="45720"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To develop knowledge and understanding of leadership skills </a:t>
            </a:r>
          </a:p>
          <a:p>
            <a:pPr algn="l"/>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To be able to demonstrate leadership skills through the planning and delivery a Commonwealth Games themed festival for KS1/2 pupils</a:t>
            </a:r>
          </a:p>
          <a:p>
            <a:pPr algn="l"/>
            <a:endParaRPr lang="en-GB" sz="2400" dirty="0">
              <a:solidFill>
                <a:schemeClr val="tx1"/>
              </a:solidFill>
            </a:endParaRPr>
          </a:p>
          <a:p>
            <a:pPr algn="l"/>
            <a:endParaRPr lang="en-GB" dirty="0"/>
          </a:p>
          <a:p>
            <a:endParaRPr lang="en-GB" sz="2400" dirty="0"/>
          </a:p>
          <a:p>
            <a:endParaRPr lang="en-GB" dirty="0"/>
          </a:p>
        </p:txBody>
      </p:sp>
      <p:pic>
        <p:nvPicPr>
          <p:cNvPr id="4" name="Picture 3" descr="A picture containing Teams&#10;&#10;Description automatically generated">
            <a:extLst>
              <a:ext uri="{FF2B5EF4-FFF2-40B4-BE49-F238E27FC236}">
                <a16:creationId xmlns:a16="http://schemas.microsoft.com/office/drawing/2014/main" id="{4FCF42B0-D1D3-439E-9BC2-A9E3C6ACE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32" y="792314"/>
            <a:ext cx="5273372" cy="5273372"/>
          </a:xfrm>
          <a:prstGeom prst="rect">
            <a:avLst/>
          </a:prstGeom>
        </p:spPr>
      </p:pic>
    </p:spTree>
    <p:extLst>
      <p:ext uri="{BB962C8B-B14F-4D97-AF65-F5344CB8AC3E}">
        <p14:creationId xmlns:p14="http://schemas.microsoft.com/office/powerpoint/2010/main" val="1209630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a:solidFill>
                  <a:schemeClr val="tx2"/>
                </a:solidFill>
              </a:rPr>
              <a:t>Skills, Qualities and Knowledge of a Leader</a:t>
            </a:r>
            <a:endParaRPr lang="en-GB" sz="7200" dirty="0">
              <a:solidFill>
                <a:schemeClr val="tx2"/>
              </a:solidFill>
            </a:endParaRP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355600" y="4559300"/>
            <a:ext cx="9525000" cy="24638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dirty="0">
                <a:solidFill>
                  <a:schemeClr val="tx1"/>
                </a:solidFill>
              </a:rPr>
              <a:t>Task: In pairs, think of your favourite leader and make a list of their skills, qualities and knowledge. How many can you come up with?</a:t>
            </a:r>
          </a:p>
          <a:p>
            <a:pPr algn="l"/>
            <a:endParaRPr lang="en-GB" sz="2400" dirty="0">
              <a:solidFill>
                <a:schemeClr val="tx1"/>
              </a:solidFill>
            </a:endParaRPr>
          </a:p>
          <a:p>
            <a:pPr algn="l"/>
            <a:endParaRPr lang="en-GB" dirty="0"/>
          </a:p>
          <a:p>
            <a:endParaRPr lang="en-GB" sz="2400" dirty="0"/>
          </a:p>
          <a:p>
            <a:endParaRPr lang="en-GB" dirty="0"/>
          </a:p>
        </p:txBody>
      </p:sp>
      <p:pic>
        <p:nvPicPr>
          <p:cNvPr id="3" name="Picture 2">
            <a:extLst>
              <a:ext uri="{FF2B5EF4-FFF2-40B4-BE49-F238E27FC236}">
                <a16:creationId xmlns:a16="http://schemas.microsoft.com/office/drawing/2014/main" id="{00917BFF-F046-4A1B-9F40-8A9646332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400" y="1418111"/>
            <a:ext cx="7569200" cy="3031178"/>
          </a:xfrm>
          <a:prstGeom prst="rect">
            <a:avLst/>
          </a:prstGeom>
        </p:spPr>
      </p:pic>
    </p:spTree>
    <p:extLst>
      <p:ext uri="{BB962C8B-B14F-4D97-AF65-F5344CB8AC3E}">
        <p14:creationId xmlns:p14="http://schemas.microsoft.com/office/powerpoint/2010/main" val="164736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How many did you get?</a:t>
            </a:r>
            <a:endParaRPr lang="en-GB" sz="7200" dirty="0">
              <a:solidFill>
                <a:schemeClr val="tx2"/>
              </a:solidFill>
            </a:endParaRPr>
          </a:p>
        </p:txBody>
      </p:sp>
      <p:graphicFrame>
        <p:nvGraphicFramePr>
          <p:cNvPr id="8" name="Table 4">
            <a:extLst>
              <a:ext uri="{FF2B5EF4-FFF2-40B4-BE49-F238E27FC236}">
                <a16:creationId xmlns:a16="http://schemas.microsoft.com/office/drawing/2014/main" id="{8559FC52-5FC5-4CC2-826B-78AE621ACEC2}"/>
              </a:ext>
            </a:extLst>
          </p:cNvPr>
          <p:cNvGraphicFramePr>
            <a:graphicFrameLocks noGrp="1"/>
          </p:cNvGraphicFramePr>
          <p:nvPr>
            <p:extLst>
              <p:ext uri="{D42A27DB-BD31-4B8C-83A1-F6EECF244321}">
                <p14:modId xmlns:p14="http://schemas.microsoft.com/office/powerpoint/2010/main" val="178989484"/>
              </p:ext>
            </p:extLst>
          </p:nvPr>
        </p:nvGraphicFramePr>
        <p:xfrm>
          <a:off x="427830" y="1399352"/>
          <a:ext cx="11336340" cy="3779896"/>
        </p:xfrm>
        <a:graphic>
          <a:graphicData uri="http://schemas.openxmlformats.org/drawingml/2006/table">
            <a:tbl>
              <a:tblPr firstRow="1" bandRow="1">
                <a:tableStyleId>{5C22544A-7EE6-4342-B048-85BDC9FD1C3A}</a:tableStyleId>
              </a:tblPr>
              <a:tblGrid>
                <a:gridCol w="3778780">
                  <a:extLst>
                    <a:ext uri="{9D8B030D-6E8A-4147-A177-3AD203B41FA5}">
                      <a16:colId xmlns:a16="http://schemas.microsoft.com/office/drawing/2014/main" val="2899567277"/>
                    </a:ext>
                  </a:extLst>
                </a:gridCol>
                <a:gridCol w="2286298">
                  <a:extLst>
                    <a:ext uri="{9D8B030D-6E8A-4147-A177-3AD203B41FA5}">
                      <a16:colId xmlns:a16="http://schemas.microsoft.com/office/drawing/2014/main" val="1259494913"/>
                    </a:ext>
                  </a:extLst>
                </a:gridCol>
                <a:gridCol w="5271262">
                  <a:extLst>
                    <a:ext uri="{9D8B030D-6E8A-4147-A177-3AD203B41FA5}">
                      <a16:colId xmlns:a16="http://schemas.microsoft.com/office/drawing/2014/main" val="1395479007"/>
                    </a:ext>
                  </a:extLst>
                </a:gridCol>
              </a:tblGrid>
              <a:tr h="41533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Skills and Qualities</a:t>
                      </a:r>
                    </a:p>
                  </a:txBody>
                  <a:tcPr>
                    <a:solidFill>
                      <a:schemeClr val="tx1"/>
                    </a:solidFill>
                  </a:tcPr>
                </a:tc>
                <a:tc hMerge="1">
                  <a:txBody>
                    <a:bodyPr/>
                    <a:lstStyle/>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Knowledge</a:t>
                      </a:r>
                    </a:p>
                  </a:txBody>
                  <a:tcPr>
                    <a:solidFill>
                      <a:schemeClr val="tx1"/>
                    </a:solidFill>
                  </a:tcPr>
                </a:tc>
                <a:extLst>
                  <a:ext uri="{0D108BD9-81ED-4DB2-BD59-A6C34878D82A}">
                    <a16:rowId xmlns:a16="http://schemas.microsoft.com/office/drawing/2014/main" val="4276014799"/>
                  </a:ext>
                </a:extLst>
              </a:tr>
              <a:tr h="415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Instruction</a:t>
                      </a:r>
                    </a:p>
                  </a:txBody>
                  <a:tcPr>
                    <a:solidFill>
                      <a:schemeClr val="tx2">
                        <a:lumMod val="20000"/>
                        <a:lumOff val="80000"/>
                      </a:schemeClr>
                    </a:solidFill>
                  </a:tcPr>
                </a:tc>
                <a:tc>
                  <a:txBody>
                    <a:bodyPr/>
                    <a:lstStyle/>
                    <a:p>
                      <a:r>
                        <a:rPr lang="en-GB" dirty="0"/>
                        <a:t>Communication</a:t>
                      </a:r>
                    </a:p>
                  </a:txBody>
                  <a:tcPr>
                    <a:solidFill>
                      <a:schemeClr val="tx2">
                        <a:lumMod val="20000"/>
                        <a:lumOff val="80000"/>
                      </a:schemeClr>
                    </a:solidFill>
                  </a:tcPr>
                </a:tc>
                <a:tc>
                  <a:txBody>
                    <a:bodyPr/>
                    <a:lstStyle/>
                    <a:p>
                      <a:r>
                        <a:rPr lang="en-GB" dirty="0"/>
                        <a:t>Rules</a:t>
                      </a:r>
                    </a:p>
                  </a:txBody>
                  <a:tcPr>
                    <a:solidFill>
                      <a:schemeClr val="tx2">
                        <a:lumMod val="20000"/>
                        <a:lumOff val="80000"/>
                      </a:schemeClr>
                    </a:solidFill>
                  </a:tcPr>
                </a:tc>
                <a:extLst>
                  <a:ext uri="{0D108BD9-81ED-4DB2-BD59-A6C34878D82A}">
                    <a16:rowId xmlns:a16="http://schemas.microsoft.com/office/drawing/2014/main" val="2469662668"/>
                  </a:ext>
                </a:extLst>
              </a:tr>
              <a:tr h="415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Demonstration</a:t>
                      </a:r>
                    </a:p>
                  </a:txBody>
                  <a:tcPr>
                    <a:solidFill>
                      <a:schemeClr val="tx2">
                        <a:lumMod val="20000"/>
                        <a:lumOff val="80000"/>
                      </a:schemeClr>
                    </a:solidFill>
                  </a:tcPr>
                </a:tc>
                <a:tc>
                  <a:txBody>
                    <a:bodyPr/>
                    <a:lstStyle/>
                    <a:p>
                      <a:r>
                        <a:rPr lang="en-GB" dirty="0"/>
                        <a:t>Organisation</a:t>
                      </a:r>
                    </a:p>
                  </a:txBody>
                  <a:tcPr>
                    <a:solidFill>
                      <a:schemeClr val="tx2">
                        <a:lumMod val="20000"/>
                        <a:lumOff val="80000"/>
                      </a:schemeClr>
                    </a:solidFill>
                  </a:tcPr>
                </a:tc>
                <a:tc>
                  <a:txBody>
                    <a:bodyPr/>
                    <a:lstStyle/>
                    <a:p>
                      <a:r>
                        <a:rPr lang="en-GB" dirty="0"/>
                        <a:t>Tactics</a:t>
                      </a:r>
                    </a:p>
                  </a:txBody>
                  <a:tcPr>
                    <a:solidFill>
                      <a:schemeClr val="tx2">
                        <a:lumMod val="20000"/>
                        <a:lumOff val="80000"/>
                      </a:schemeClr>
                    </a:solidFill>
                  </a:tcPr>
                </a:tc>
                <a:extLst>
                  <a:ext uri="{0D108BD9-81ED-4DB2-BD59-A6C34878D82A}">
                    <a16:rowId xmlns:a16="http://schemas.microsoft.com/office/drawing/2014/main" val="3282036391"/>
                  </a:ext>
                </a:extLst>
              </a:tr>
              <a:tr h="415337">
                <a:tc>
                  <a:txBody>
                    <a:bodyPr/>
                    <a:lstStyle/>
                    <a:p>
                      <a:r>
                        <a:rPr lang="en-GB" dirty="0"/>
                        <a:t>Observation</a:t>
                      </a:r>
                    </a:p>
                  </a:txBody>
                  <a:tcPr>
                    <a:solidFill>
                      <a:schemeClr val="tx2">
                        <a:lumMod val="20000"/>
                        <a:lumOff val="80000"/>
                      </a:schemeClr>
                    </a:solidFill>
                  </a:tcPr>
                </a:tc>
                <a:tc>
                  <a:txBody>
                    <a:bodyPr/>
                    <a:lstStyle/>
                    <a:p>
                      <a:r>
                        <a:rPr lang="en-GB" dirty="0"/>
                        <a:t>Adaptability</a:t>
                      </a:r>
                    </a:p>
                  </a:txBody>
                  <a:tcPr>
                    <a:solidFill>
                      <a:schemeClr val="tx2">
                        <a:lumMod val="20000"/>
                        <a:lumOff val="80000"/>
                      </a:schemeClr>
                    </a:solidFill>
                  </a:tcPr>
                </a:tc>
                <a:tc>
                  <a:txBody>
                    <a:bodyPr/>
                    <a:lstStyle/>
                    <a:p>
                      <a:r>
                        <a:rPr lang="en-GB" dirty="0"/>
                        <a:t>Techniques</a:t>
                      </a:r>
                    </a:p>
                  </a:txBody>
                  <a:tcPr>
                    <a:solidFill>
                      <a:schemeClr val="tx2">
                        <a:lumMod val="20000"/>
                        <a:lumOff val="80000"/>
                      </a:schemeClr>
                    </a:solidFill>
                  </a:tcPr>
                </a:tc>
                <a:extLst>
                  <a:ext uri="{0D108BD9-81ED-4DB2-BD59-A6C34878D82A}">
                    <a16:rowId xmlns:a16="http://schemas.microsoft.com/office/drawing/2014/main" val="491357011"/>
                  </a:ext>
                </a:extLst>
              </a:tr>
              <a:tr h="415337">
                <a:tc>
                  <a:txBody>
                    <a:bodyPr/>
                    <a:lstStyle/>
                    <a:p>
                      <a:r>
                        <a:rPr lang="en-GB" dirty="0"/>
                        <a:t>Analysis </a:t>
                      </a:r>
                    </a:p>
                  </a:txBody>
                  <a:tcPr>
                    <a:solidFill>
                      <a:schemeClr val="tx2">
                        <a:lumMod val="20000"/>
                        <a:lumOff val="80000"/>
                      </a:schemeClr>
                    </a:solidFill>
                  </a:tcPr>
                </a:tc>
                <a:tc>
                  <a:txBody>
                    <a:bodyPr/>
                    <a:lstStyle/>
                    <a:p>
                      <a:r>
                        <a:rPr lang="en-GB" dirty="0"/>
                        <a:t>Compassion</a:t>
                      </a:r>
                    </a:p>
                  </a:txBody>
                  <a:tcPr>
                    <a:solidFill>
                      <a:schemeClr val="tx2">
                        <a:lumMod val="20000"/>
                        <a:lumOff val="80000"/>
                      </a:schemeClr>
                    </a:solidFill>
                  </a:tcPr>
                </a:tc>
                <a:tc>
                  <a:txBody>
                    <a:bodyPr/>
                    <a:lstStyle/>
                    <a:p>
                      <a:r>
                        <a:rPr lang="en-GB" dirty="0"/>
                        <a:t>Activities</a:t>
                      </a:r>
                    </a:p>
                  </a:txBody>
                  <a:tcPr>
                    <a:solidFill>
                      <a:schemeClr val="tx2">
                        <a:lumMod val="20000"/>
                        <a:lumOff val="80000"/>
                      </a:schemeClr>
                    </a:solidFill>
                  </a:tcPr>
                </a:tc>
                <a:extLst>
                  <a:ext uri="{0D108BD9-81ED-4DB2-BD59-A6C34878D82A}">
                    <a16:rowId xmlns:a16="http://schemas.microsoft.com/office/drawing/2014/main" val="1966556459"/>
                  </a:ext>
                </a:extLst>
              </a:tr>
              <a:tr h="415337">
                <a:tc>
                  <a:txBody>
                    <a:bodyPr/>
                    <a:lstStyle/>
                    <a:p>
                      <a:r>
                        <a:rPr lang="en-GB" dirty="0"/>
                        <a:t>Feedback</a:t>
                      </a:r>
                    </a:p>
                  </a:txBody>
                  <a:tcPr>
                    <a:solidFill>
                      <a:schemeClr val="tx2">
                        <a:lumMod val="20000"/>
                        <a:lumOff val="80000"/>
                      </a:schemeClr>
                    </a:solidFill>
                  </a:tcPr>
                </a:tc>
                <a:tc>
                  <a:txBody>
                    <a:bodyPr/>
                    <a:lstStyle/>
                    <a:p>
                      <a:r>
                        <a:rPr lang="en-GB" dirty="0"/>
                        <a:t>Honesty</a:t>
                      </a:r>
                    </a:p>
                  </a:txBody>
                  <a:tcPr>
                    <a:solidFill>
                      <a:schemeClr val="tx2">
                        <a:lumMod val="20000"/>
                        <a:lumOff val="80000"/>
                      </a:schemeClr>
                    </a:solidFill>
                  </a:tcPr>
                </a:tc>
                <a:tc>
                  <a:txBody>
                    <a:bodyPr/>
                    <a:lstStyle/>
                    <a:p>
                      <a:r>
                        <a:rPr lang="en-GB" dirty="0"/>
                        <a:t>Participants</a:t>
                      </a:r>
                    </a:p>
                  </a:txBody>
                  <a:tcPr>
                    <a:solidFill>
                      <a:schemeClr val="tx2">
                        <a:lumMod val="20000"/>
                        <a:lumOff val="80000"/>
                      </a:schemeClr>
                    </a:solidFill>
                  </a:tcPr>
                </a:tc>
                <a:extLst>
                  <a:ext uri="{0D108BD9-81ED-4DB2-BD59-A6C34878D82A}">
                    <a16:rowId xmlns:a16="http://schemas.microsoft.com/office/drawing/2014/main" val="1405406766"/>
                  </a:ext>
                </a:extLst>
              </a:tr>
              <a:tr h="415337">
                <a:tc>
                  <a:txBody>
                    <a:bodyPr/>
                    <a:lstStyle/>
                    <a:p>
                      <a:r>
                        <a:rPr lang="en-GB" dirty="0"/>
                        <a:t>Questioning</a:t>
                      </a:r>
                    </a:p>
                  </a:txBody>
                  <a:tcPr>
                    <a:solidFill>
                      <a:schemeClr val="tx2">
                        <a:lumMod val="20000"/>
                        <a:lumOff val="80000"/>
                      </a:schemeClr>
                    </a:solidFill>
                  </a:tcPr>
                </a:tc>
                <a:tc>
                  <a:txBody>
                    <a:bodyPr/>
                    <a:lstStyle/>
                    <a:p>
                      <a:r>
                        <a:rPr lang="en-GB" dirty="0"/>
                        <a:t>Ethics</a:t>
                      </a:r>
                    </a:p>
                  </a:txBody>
                  <a:tcPr>
                    <a:solidFill>
                      <a:schemeClr val="tx2">
                        <a:lumMod val="20000"/>
                        <a:lumOff val="80000"/>
                      </a:schemeClr>
                    </a:solidFill>
                  </a:tcPr>
                </a:tc>
                <a:tc>
                  <a:txBody>
                    <a:bodyPr/>
                    <a:lstStyle/>
                    <a:p>
                      <a:r>
                        <a:rPr lang="en-GB" dirty="0"/>
                        <a:t>Sport Pathway</a:t>
                      </a:r>
                    </a:p>
                  </a:txBody>
                  <a:tcPr>
                    <a:solidFill>
                      <a:schemeClr val="tx2">
                        <a:lumMod val="20000"/>
                        <a:lumOff val="80000"/>
                      </a:schemeClr>
                    </a:solidFill>
                  </a:tcPr>
                </a:tc>
                <a:extLst>
                  <a:ext uri="{0D108BD9-81ED-4DB2-BD59-A6C34878D82A}">
                    <a16:rowId xmlns:a16="http://schemas.microsoft.com/office/drawing/2014/main" val="3606035841"/>
                  </a:ext>
                </a:extLst>
              </a:tr>
              <a:tr h="415337">
                <a:tc>
                  <a:txBody>
                    <a:bodyPr/>
                    <a:lstStyle/>
                    <a:p>
                      <a:r>
                        <a:rPr lang="en-GB" dirty="0"/>
                        <a:t>Reflection</a:t>
                      </a:r>
                    </a:p>
                  </a:txBody>
                  <a:tcPr>
                    <a:solidFill>
                      <a:schemeClr val="tx2">
                        <a:lumMod val="20000"/>
                        <a:lumOff val="80000"/>
                      </a:schemeClr>
                    </a:solidFill>
                  </a:tcPr>
                </a:tc>
                <a:tc>
                  <a:txBody>
                    <a:bodyPr/>
                    <a:lstStyle/>
                    <a:p>
                      <a:r>
                        <a:rPr lang="en-GB" dirty="0"/>
                        <a:t>Teamwork</a:t>
                      </a:r>
                    </a:p>
                  </a:txBody>
                  <a:tcPr>
                    <a:solidFill>
                      <a:schemeClr val="tx2">
                        <a:lumMod val="20000"/>
                        <a:lumOff val="80000"/>
                      </a:schemeClr>
                    </a:solidFill>
                  </a:tcPr>
                </a:tc>
                <a:tc>
                  <a:txBody>
                    <a:bodyPr/>
                    <a:lstStyle/>
                    <a:p>
                      <a:r>
                        <a:rPr lang="en-GB" dirty="0"/>
                        <a:t>Local Competitions/Places to signpost participants</a:t>
                      </a:r>
                    </a:p>
                  </a:txBody>
                  <a:tcPr>
                    <a:solidFill>
                      <a:schemeClr val="tx2">
                        <a:lumMod val="20000"/>
                        <a:lumOff val="80000"/>
                      </a:schemeClr>
                    </a:solidFill>
                  </a:tcPr>
                </a:tc>
                <a:extLst>
                  <a:ext uri="{0D108BD9-81ED-4DB2-BD59-A6C34878D82A}">
                    <a16:rowId xmlns:a16="http://schemas.microsoft.com/office/drawing/2014/main" val="2263447961"/>
                  </a:ext>
                </a:extLst>
              </a:tr>
              <a:tr h="41533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Can you think of any others?</a:t>
                      </a:r>
                    </a:p>
                  </a:txBody>
                  <a:tcPr>
                    <a:solidFill>
                      <a:schemeClr val="tx2">
                        <a:lumMod val="20000"/>
                        <a:lumOff val="8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768828091"/>
                  </a:ext>
                </a:extLst>
              </a:tr>
            </a:tbl>
          </a:graphicData>
        </a:graphic>
      </p:graphicFrame>
    </p:spTree>
    <p:extLst>
      <p:ext uri="{BB962C8B-B14F-4D97-AF65-F5344CB8AC3E}">
        <p14:creationId xmlns:p14="http://schemas.microsoft.com/office/powerpoint/2010/main" val="7997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B3A51541-856C-4747-9C7A-0EE3FC13541B}"/>
              </a:ext>
            </a:extLst>
          </p:cNvPr>
          <p:cNvPicPr>
            <a:picLocks noChangeAspect="1"/>
          </p:cNvPicPr>
          <p:nvPr/>
        </p:nvPicPr>
        <p:blipFill rotWithShape="1">
          <a:blip r:embed="rId2"/>
          <a:srcRect l="18343" t="26635" r="18724" b="6974"/>
          <a:stretch/>
        </p:blipFill>
        <p:spPr>
          <a:xfrm>
            <a:off x="215900" y="1162728"/>
            <a:ext cx="8674100" cy="524374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3">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Leadership Diamond</a:t>
            </a:r>
            <a:endParaRPr lang="en-GB" sz="7200" dirty="0">
              <a:solidFill>
                <a:schemeClr val="tx2"/>
              </a:solidFill>
            </a:endParaRPr>
          </a:p>
        </p:txBody>
      </p:sp>
    </p:spTree>
    <p:extLst>
      <p:ext uri="{BB962C8B-B14F-4D97-AF65-F5344CB8AC3E}">
        <p14:creationId xmlns:p14="http://schemas.microsoft.com/office/powerpoint/2010/main" val="221992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Communication and Problem Solving Skills</a:t>
            </a: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5902325" y="990599"/>
            <a:ext cx="4406900" cy="56134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rPr>
              <a:t>Stop the Game</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Who Can Shout the Loudest</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Bench Games</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Cross the River</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Human Knot</a:t>
            </a:r>
          </a:p>
          <a:p>
            <a:pPr marL="342900" indent="-342900" algn="l">
              <a:buFont typeface="Arial" panose="020B0604020202020204" pitchFamily="34" charset="0"/>
              <a:buChar char="•"/>
            </a:pPr>
            <a:endParaRPr lang="en-GB" sz="2400" dirty="0">
              <a:solidFill>
                <a:schemeClr val="tx1"/>
              </a:solidFill>
            </a:endParaRPr>
          </a:p>
          <a:p>
            <a:pPr marL="342900" indent="-342900" algn="l">
              <a:buFont typeface="Arial" panose="020B0604020202020204" pitchFamily="34" charset="0"/>
              <a:buChar char="•"/>
            </a:pPr>
            <a:r>
              <a:rPr lang="en-GB" sz="2400" dirty="0">
                <a:solidFill>
                  <a:schemeClr val="tx1"/>
                </a:solidFill>
              </a:rPr>
              <a:t>Moving the Ball from A to B</a:t>
            </a:r>
          </a:p>
          <a:p>
            <a:pPr algn="l"/>
            <a:endParaRPr lang="en-GB" dirty="0"/>
          </a:p>
          <a:p>
            <a:endParaRPr lang="en-GB" sz="2400" dirty="0"/>
          </a:p>
          <a:p>
            <a:endParaRPr lang="en-GB" dirty="0"/>
          </a:p>
        </p:txBody>
      </p:sp>
      <p:pic>
        <p:nvPicPr>
          <p:cNvPr id="4" name="Picture 3" descr="A picture containing text, vector graphics&#10;&#10;Description automatically generated">
            <a:extLst>
              <a:ext uri="{FF2B5EF4-FFF2-40B4-BE49-F238E27FC236}">
                <a16:creationId xmlns:a16="http://schemas.microsoft.com/office/drawing/2014/main" id="{5FCF2726-423D-4F4F-81A5-4D1F4623B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990599"/>
            <a:ext cx="5187951" cy="5187951"/>
          </a:xfrm>
          <a:prstGeom prst="rect">
            <a:avLst/>
          </a:prstGeom>
        </p:spPr>
      </p:pic>
    </p:spTree>
    <p:extLst>
      <p:ext uri="{BB962C8B-B14F-4D97-AF65-F5344CB8AC3E}">
        <p14:creationId xmlns:p14="http://schemas.microsoft.com/office/powerpoint/2010/main" val="109238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031F2F3-ACBD-4294-93E6-970EB699D3A5}"/>
              </a:ext>
            </a:extLst>
          </p:cNvPr>
          <p:cNvPicPr>
            <a:picLocks noChangeAspect="1"/>
          </p:cNvPicPr>
          <p:nvPr/>
        </p:nvPicPr>
        <p:blipFill rotWithShape="1">
          <a:blip r:embed="rId2">
            <a:extLst>
              <a:ext uri="{28A0092B-C50C-407E-A947-70E740481C1C}">
                <a14:useLocalDpi xmlns:a14="http://schemas.microsoft.com/office/drawing/2010/main" val="0"/>
              </a:ext>
            </a:extLst>
          </a:blip>
          <a:srcRect l="39062" t="57222"/>
          <a:stretch/>
        </p:blipFill>
        <p:spPr>
          <a:xfrm>
            <a:off x="4762500" y="3924300"/>
            <a:ext cx="7429500" cy="2933700"/>
          </a:xfrm>
          <a:prstGeom prst="rect">
            <a:avLst/>
          </a:prstGeom>
        </p:spPr>
      </p:pic>
      <p:sp>
        <p:nvSpPr>
          <p:cNvPr id="6" name="Text Placeholder 1">
            <a:extLst>
              <a:ext uri="{FF2B5EF4-FFF2-40B4-BE49-F238E27FC236}">
                <a16:creationId xmlns:a16="http://schemas.microsoft.com/office/drawing/2014/main" id="{02219AAE-1401-45A6-9A62-C3FF99A106E3}"/>
              </a:ext>
            </a:extLst>
          </p:cNvPr>
          <p:cNvSpPr txBox="1">
            <a:spLocks/>
          </p:cNvSpPr>
          <p:nvPr/>
        </p:nvSpPr>
        <p:spPr>
          <a:xfrm>
            <a:off x="355600" y="617652"/>
            <a:ext cx="11480800" cy="5476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chemeClr val="tx2"/>
                </a:solidFill>
              </a:rPr>
              <a:t>Using IDEAS to teach PE</a:t>
            </a:r>
          </a:p>
        </p:txBody>
      </p:sp>
      <p:sp>
        <p:nvSpPr>
          <p:cNvPr id="7" name="Text Placeholder 2">
            <a:extLst>
              <a:ext uri="{FF2B5EF4-FFF2-40B4-BE49-F238E27FC236}">
                <a16:creationId xmlns:a16="http://schemas.microsoft.com/office/drawing/2014/main" id="{D6CB6357-804F-47CA-B24E-699DD1A5268E}"/>
              </a:ext>
            </a:extLst>
          </p:cNvPr>
          <p:cNvSpPr txBox="1">
            <a:spLocks/>
          </p:cNvSpPr>
          <p:nvPr/>
        </p:nvSpPr>
        <p:spPr>
          <a:xfrm>
            <a:off x="355600" y="1117599"/>
            <a:ext cx="4406900" cy="5122749"/>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chemeClr val="tx1"/>
                </a:solidFill>
              </a:rPr>
              <a:t> </a:t>
            </a:r>
            <a:r>
              <a:rPr lang="en-GB" sz="4000" dirty="0">
                <a:solidFill>
                  <a:schemeClr val="accent2"/>
                </a:solidFill>
              </a:rPr>
              <a:t>I</a:t>
            </a:r>
            <a:r>
              <a:rPr lang="en-GB" sz="4000" dirty="0">
                <a:solidFill>
                  <a:schemeClr val="tx1"/>
                </a:solidFill>
              </a:rPr>
              <a:t>ntroduction</a:t>
            </a:r>
          </a:p>
          <a:p>
            <a:pPr algn="l"/>
            <a:r>
              <a:rPr lang="en-GB" sz="4000" dirty="0">
                <a:solidFill>
                  <a:schemeClr val="tx1"/>
                </a:solidFill>
              </a:rPr>
              <a:t> </a:t>
            </a:r>
            <a:r>
              <a:rPr lang="en-GB" sz="4000" dirty="0">
                <a:solidFill>
                  <a:schemeClr val="accent2"/>
                </a:solidFill>
              </a:rPr>
              <a:t>D</a:t>
            </a:r>
            <a:r>
              <a:rPr lang="en-GB" sz="4000" dirty="0">
                <a:solidFill>
                  <a:schemeClr val="tx1"/>
                </a:solidFill>
              </a:rPr>
              <a:t>emonstration</a:t>
            </a:r>
          </a:p>
          <a:p>
            <a:pPr algn="l"/>
            <a:r>
              <a:rPr lang="en-GB" sz="4000" dirty="0">
                <a:solidFill>
                  <a:schemeClr val="tx1"/>
                </a:solidFill>
              </a:rPr>
              <a:t> </a:t>
            </a:r>
            <a:r>
              <a:rPr lang="en-GB" sz="4000" dirty="0">
                <a:solidFill>
                  <a:schemeClr val="accent2"/>
                </a:solidFill>
              </a:rPr>
              <a:t>E</a:t>
            </a:r>
            <a:r>
              <a:rPr lang="en-GB" sz="4000" dirty="0">
                <a:solidFill>
                  <a:schemeClr val="tx1"/>
                </a:solidFill>
              </a:rPr>
              <a:t>xplanation</a:t>
            </a:r>
          </a:p>
          <a:p>
            <a:pPr algn="l"/>
            <a:r>
              <a:rPr lang="en-GB" sz="4000" dirty="0">
                <a:solidFill>
                  <a:schemeClr val="tx1"/>
                </a:solidFill>
              </a:rPr>
              <a:t> </a:t>
            </a:r>
            <a:r>
              <a:rPr lang="en-GB" sz="4000" dirty="0">
                <a:solidFill>
                  <a:schemeClr val="accent2"/>
                </a:solidFill>
              </a:rPr>
              <a:t>A</a:t>
            </a:r>
            <a:r>
              <a:rPr lang="en-GB" sz="4000" dirty="0">
                <a:solidFill>
                  <a:schemeClr val="tx1"/>
                </a:solidFill>
              </a:rPr>
              <a:t>ctivity</a:t>
            </a:r>
          </a:p>
          <a:p>
            <a:pPr algn="l"/>
            <a:r>
              <a:rPr lang="en-GB" sz="4000" dirty="0">
                <a:solidFill>
                  <a:schemeClr val="tx1"/>
                </a:solidFill>
              </a:rPr>
              <a:t> </a:t>
            </a:r>
            <a:r>
              <a:rPr lang="en-GB" sz="4000" dirty="0">
                <a:solidFill>
                  <a:schemeClr val="accent2"/>
                </a:solidFill>
              </a:rPr>
              <a:t>S</a:t>
            </a:r>
            <a:r>
              <a:rPr lang="en-GB" sz="4000" dirty="0">
                <a:solidFill>
                  <a:schemeClr val="tx1"/>
                </a:solidFill>
              </a:rPr>
              <a:t>ummary</a:t>
            </a:r>
          </a:p>
          <a:p>
            <a:endParaRPr lang="en-GB" sz="2400" dirty="0"/>
          </a:p>
          <a:p>
            <a:endParaRPr lang="en-GB" dirty="0"/>
          </a:p>
        </p:txBody>
      </p:sp>
      <p:pic>
        <p:nvPicPr>
          <p:cNvPr id="3" name="Picture 2" descr="A picture containing athletic game, sport&#10;&#10;Description automatically generated">
            <a:extLst>
              <a:ext uri="{FF2B5EF4-FFF2-40B4-BE49-F238E27FC236}">
                <a16:creationId xmlns:a16="http://schemas.microsoft.com/office/drawing/2014/main" id="{198A6A0C-6454-4F14-B272-A6472B001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500" y="146050"/>
            <a:ext cx="6565900" cy="6565900"/>
          </a:xfrm>
          <a:prstGeom prst="rect">
            <a:avLst/>
          </a:prstGeom>
        </p:spPr>
      </p:pic>
    </p:spTree>
    <p:extLst>
      <p:ext uri="{BB962C8B-B14F-4D97-AF65-F5344CB8AC3E}">
        <p14:creationId xmlns:p14="http://schemas.microsoft.com/office/powerpoint/2010/main" val="3667042977"/>
      </p:ext>
    </p:extLst>
  </p:cSld>
  <p:clrMapOvr>
    <a:masterClrMapping/>
  </p:clrMapOvr>
</p:sld>
</file>

<file path=ppt/theme/theme1.xml><?xml version="1.0" encoding="utf-8"?>
<a:theme xmlns:a="http://schemas.openxmlformats.org/drawingml/2006/main" name="Office Theme">
  <a:themeElements>
    <a:clrScheme name="AE">
      <a:dk1>
        <a:srgbClr val="1E0B42"/>
      </a:dk1>
      <a:lt1>
        <a:srgbClr val="CEABDC"/>
      </a:lt1>
      <a:dk2>
        <a:srgbClr val="7F3F98"/>
      </a:dk2>
      <a:lt2>
        <a:srgbClr val="CB0044"/>
      </a:lt2>
      <a:accent1>
        <a:srgbClr val="F16027"/>
      </a:accent1>
      <a:accent2>
        <a:srgbClr val="ED7D31"/>
      </a:accent2>
      <a:accent3>
        <a:srgbClr val="A5A5A5"/>
      </a:accent3>
      <a:accent4>
        <a:srgbClr val="91E1FF"/>
      </a:accent4>
      <a:accent5>
        <a:srgbClr val="7F3F98"/>
      </a:accent5>
      <a:accent6>
        <a:srgbClr val="00ADEC"/>
      </a:accent6>
      <a:hlink>
        <a:srgbClr val="F1602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1524</Words>
  <Application>Microsoft Office PowerPoint</Application>
  <PresentationFormat>Widescreen</PresentationFormat>
  <Paragraphs>249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Adams - Marketing and Communications Officer</dc:creator>
  <cp:lastModifiedBy>Holly Adams - Marketing and Communications Officer</cp:lastModifiedBy>
  <cp:revision>11</cp:revision>
  <dcterms:created xsi:type="dcterms:W3CDTF">2022-02-11T09:10:20Z</dcterms:created>
  <dcterms:modified xsi:type="dcterms:W3CDTF">2022-02-11T16:00:43Z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2022-02-11T09:54:32Z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f917b6eb-f297-4945-bb86-000028e476fa</vt:lpwstr>
  </property>
  <property fmtid="{D5CDD505-2E9C-101B-9397-08002B2CF9AE}" pid="8" name="MSIP_Label_39d8be9e-c8d9-4b9c-bd40-2c27cc7ea2e6_ContentBits">
    <vt:lpwstr>0</vt:lpwstr>
  </property>
</Properties>
</file>