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675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5" r:id="rId8"/>
    <p:sldId id="267" r:id="rId9"/>
    <p:sldId id="260" r:id="rId10"/>
    <p:sldId id="264" r:id="rId11"/>
    <p:sldId id="263" r:id="rId12"/>
    <p:sldId id="262" r:id="rId13"/>
    <p:sldId id="266" r:id="rId14"/>
    <p:sldId id="269" r:id="rId15"/>
    <p:sldId id="272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-57" y="-13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832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7a5ec61df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47a5ec61d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3F89D740-F077-46C8-8794-E66630901B33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433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u="sng" dirty="0">
                <a:solidFill>
                  <a:srgbClr val="000000"/>
                </a:solidFill>
                <a:effectLst/>
              </a:rPr>
              <a:t>How we can work together: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</a:rPr>
              <a:t>Provide the contact details for the schools selected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</a:rPr>
              <a:t>Help promote and explain the importance and benefits (Provides access to The Healthy Schools Rating Scheme)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000000"/>
                </a:solidFill>
                <a:effectLst/>
              </a:rPr>
              <a:t>Direct schools to our website or my contact details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8B35FF7-4540-4008-B95D-372AD91AEDF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2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7a5ec61d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7a5ec61df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7a5ec61d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7a5ec61d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3F89D740-F077-46C8-8794-E66630901B33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063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Calibri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8" name="Google Shape;58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8749" y="4411180"/>
            <a:ext cx="1436664" cy="7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A picture containing text, seat, chair, furni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28593" y="3128966"/>
            <a:ext cx="2014535" cy="201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506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35064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2285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333" lvl="1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498" lvl="2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664" lvl="3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5829" lvl="4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2995" lvl="5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160" lvl="6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326" lvl="7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493" lvl="8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3506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35064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2285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333" lvl="1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498" lvl="2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664" lvl="3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5829" lvl="4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2995" lvl="5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160" lvl="6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326" lvl="7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493" lvl="8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6" name="Google Shape;96;p24" descr="A group of people posing for the camera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9400" y="1065017"/>
            <a:ext cx="3814765" cy="381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82421" y="346928"/>
            <a:ext cx="6259115" cy="410765"/>
          </a:xfrm>
        </p:spPr>
        <p:txBody>
          <a:bodyPr/>
          <a:lstStyle>
            <a:lvl1pPr marL="0" indent="0">
              <a:buNone/>
              <a:defRPr baseline="0">
                <a:solidFill>
                  <a:srgbClr val="7030A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82417" y="1400129"/>
            <a:ext cx="8502254" cy="3656749"/>
          </a:xfrm>
        </p:spPr>
        <p:txBody>
          <a:bodyPr>
            <a:normAutofit/>
          </a:bodyPr>
          <a:lstStyle>
            <a:lvl1pPr marL="214313" indent="-214313" algn="l">
              <a:buFontTx/>
              <a:buBlip>
                <a:blip r:embed="rId3"/>
              </a:buBlip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073F3-991F-5747-A045-E8A92B6D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3CFCC-A3FC-B446-9BA3-BEA940E0A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0A885F-9FD2-3942-9F9F-D71B08F3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0F8C-2801-6D47-B4D4-3492EDB3A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7FBB1-A9E6-8949-AE7B-B330521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891B7-211A-994D-9A1A-F4533261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5DAB-EA66-3F45-8042-81486D6FA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073F3-991F-5747-A045-E8A92B6D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3CFCC-A3FC-B446-9BA3-BEA940E0A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0A885F-9FD2-3942-9F9F-D71B08F3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0F8C-2801-6D47-B4D4-3492EDB3A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F7FBB1-A9E6-8949-AE7B-B3305215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891B7-211A-994D-9A1A-F4533261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5DAB-EA66-3F45-8042-81486D6FA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17BD-68D3-514F-ABF1-840D43ACAF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06B1-8598-804A-8861-32FAC6A5F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Calibri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3" name="Google Shape;63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8749" y="4411180"/>
            <a:ext cx="1436664" cy="7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" y="3128966"/>
            <a:ext cx="2014535" cy="201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Calibri"/>
              <a:buNone/>
              <a:defRPr sz="4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8" name="Google Shape;68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8749" y="4411180"/>
            <a:ext cx="1436664" cy="71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21793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31747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333" lvl="1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498" lvl="2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664" lvl="3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5829" lvl="4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2995" lvl="5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160" lvl="6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326" lvl="7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493" lvl="8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2285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8891"/>
              </a:buClr>
              <a:buSzPts val="1800"/>
              <a:buNone/>
              <a:defRPr sz="1800">
                <a:solidFill>
                  <a:srgbClr val="898891"/>
                </a:solidFill>
              </a:defRPr>
            </a:lvl1pPr>
            <a:lvl2pPr marL="914333" lvl="1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500"/>
              <a:buNone/>
              <a:defRPr sz="1500">
                <a:solidFill>
                  <a:srgbClr val="898891"/>
                </a:solidFill>
              </a:defRPr>
            </a:lvl2pPr>
            <a:lvl3pPr marL="1371498" lvl="2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400"/>
              <a:buNone/>
              <a:defRPr sz="1400">
                <a:solidFill>
                  <a:srgbClr val="898891"/>
                </a:solidFill>
              </a:defRPr>
            </a:lvl3pPr>
            <a:lvl4pPr marL="1828664" lvl="3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4pPr>
            <a:lvl5pPr marL="2285829" lvl="4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5pPr>
            <a:lvl6pPr marL="2742995" lvl="5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6pPr>
            <a:lvl7pPr marL="3200160" lvl="6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7pPr>
            <a:lvl8pPr marL="3657326" lvl="7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8pPr>
            <a:lvl9pPr marL="4114493" lvl="8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891"/>
              </a:buClr>
              <a:buSzPts val="1200"/>
              <a:buNone/>
              <a:defRPr sz="1200">
                <a:solidFill>
                  <a:srgbClr val="89889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174300"/>
          </a:xfrm>
          <a:prstGeom prst="rect">
            <a:avLst/>
          </a:prstGeom>
          <a:noFill/>
          <a:ln w="38100" cap="flat" cmpd="sng">
            <a:solidFill>
              <a:srgbClr val="7F3F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31747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333" lvl="1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498" lvl="2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664" lvl="3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5829" lvl="4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2995" lvl="5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160" lvl="6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326" lvl="7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493" lvl="8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174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31747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333" lvl="1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498" lvl="2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664" lvl="3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5829" lvl="4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2995" lvl="5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160" lvl="6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326" lvl="7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493" lvl="8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solidFill>
            <a:srgbClr val="7F3F98"/>
          </a:solidFill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marL="457166" lvl="0" indent="-2285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333" lvl="1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498" lvl="2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664" lvl="3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5829" lvl="4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2995" lvl="5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160" lvl="6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326" lvl="7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493" lvl="8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31747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333" lvl="1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498" lvl="2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664" lvl="3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5829" lvl="4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2995" lvl="5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160" lvl="6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326" lvl="7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493" lvl="8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0" tIns="34274" rIns="68570" bIns="34274" anchor="b" anchorCtr="0">
            <a:normAutofit/>
          </a:bodyPr>
          <a:lstStyle>
            <a:lvl1pPr marL="457166" lvl="0" indent="-22858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333" lvl="1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498" lvl="2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664" lvl="3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5829" lvl="4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2995" lvl="5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160" lvl="6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326" lvl="7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493" lvl="8" indent="-22858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166" lvl="0" indent="-31747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marL="914333" lvl="1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marL="1371498" lvl="2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marL="1828664" lvl="3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marL="2285829" lvl="4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marL="2742995" lvl="5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160" lvl="6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326" lvl="7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493" lvl="8" indent="-31747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02" y="3512289"/>
            <a:ext cx="1485955" cy="148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3" descr="Icon&#10;&#10;Description automatically generated"/>
          <p:cNvPicPr preferRelativeResize="0"/>
          <p:nvPr/>
        </p:nvPicPr>
        <p:blipFill rotWithShape="1">
          <a:blip r:embed="rId14">
            <a:alphaModFix amt="20000"/>
          </a:blip>
          <a:srcRect/>
          <a:stretch/>
        </p:blipFill>
        <p:spPr>
          <a:xfrm rot="8504561" flipH="1">
            <a:off x="6975010" y="-988924"/>
            <a:ext cx="3080687" cy="308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78749" y="4411180"/>
            <a:ext cx="1436664" cy="71216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buClrTx/>
            </a:pPr>
            <a:fld id="{992B17BD-68D3-514F-ABF1-840D43ACAF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>
                <a:buClrTx/>
              </a:pPr>
              <a:t>6/4/2023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>
              <a:buClrTx/>
            </a:pPr>
            <a:fld id="{C03F06B1-8598-804A-8861-32FAC6A5F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766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992B17BD-68D3-514F-ABF1-840D43ACAF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6/4/2023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C03F06B1-8598-804A-8861-32FAC6A5F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6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activeessex.org/ks1-award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1776" y="-272292"/>
            <a:ext cx="2420448" cy="1613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2233574" y="4026094"/>
            <a:ext cx="56985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820" tIns="35897" rIns="71820" bIns="35897" anchor="t" anchorCtr="0">
            <a:noAutofit/>
          </a:bodyPr>
          <a:lstStyle/>
          <a:p>
            <a:pPr>
              <a:buClr>
                <a:schemeClr val="lt1"/>
              </a:buClr>
              <a:buSzPts val="1800"/>
            </a:pPr>
            <a:r>
              <a:rPr lang="en-GB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Steve </a:t>
            </a:r>
            <a:r>
              <a:rPr lang="en-GB" sz="21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Bish</a:t>
            </a:r>
            <a:r>
              <a:rPr lang="en-GB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endParaRPr sz="1100" i="1" dirty="0"/>
          </a:p>
        </p:txBody>
      </p:sp>
      <p:sp>
        <p:nvSpPr>
          <p:cNvPr id="103" name="Google Shape;103;p25"/>
          <p:cNvSpPr txBox="1"/>
          <p:nvPr/>
        </p:nvSpPr>
        <p:spPr>
          <a:xfrm>
            <a:off x="1267031" y="1852388"/>
            <a:ext cx="6737100" cy="19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820" tIns="35897" rIns="71820" bIns="35897" anchor="t" anchorCtr="0">
            <a:noAutofit/>
          </a:bodyPr>
          <a:lstStyle/>
          <a:p>
            <a:pPr algn="ctr">
              <a:buClr>
                <a:schemeClr val="lt1"/>
              </a:buClr>
              <a:buSzPts val="2700"/>
            </a:pPr>
            <a:r>
              <a:rPr lang="en-GB" sz="2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 and School Sport Updates  </a:t>
            </a:r>
            <a:endParaRPr sz="2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4C15885E-B28E-A353-5984-232C90F6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8634BD-03DC-3203-BABB-89C43A80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583" y="3169810"/>
            <a:ext cx="1192706" cy="1684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89F456-5528-D242-6D46-69B982393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3" y="1309786"/>
            <a:ext cx="6357938" cy="535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445DD2-0F93-4938-7121-154B5A980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3" y="1965724"/>
            <a:ext cx="6357938" cy="735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9A47F90-3892-E3E5-10E8-1F15B8EFA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3" y="2821686"/>
            <a:ext cx="6357938" cy="521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8F69083-40BB-8760-8E95-818B64C52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3" y="3463338"/>
            <a:ext cx="6357938" cy="521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B788680-2A45-1041-F76D-AA279ED870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090"/>
          <a:stretch/>
        </p:blipFill>
        <p:spPr>
          <a:xfrm>
            <a:off x="307183" y="4119899"/>
            <a:ext cx="6357938" cy="728663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770662B5-67BF-E3F9-98D3-DD73ACFE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9" y="324801"/>
            <a:ext cx="840915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49" eaLnBrk="1" hangingPunct="1">
              <a:buClrTx/>
            </a:pPr>
            <a:r>
              <a:rPr lang="en-GB" sz="3600" b="1" kern="1200" dirty="0">
                <a:solidFill>
                  <a:srgbClr val="E31C79"/>
                </a:solidFill>
                <a:cs typeface="Arial" charset="0"/>
              </a:rPr>
              <a:t>The 5 Outcomes </a:t>
            </a:r>
            <a:endParaRPr lang="en-US" sz="1500" b="1" kern="1200" dirty="0">
              <a:solidFill>
                <a:srgbClr val="E31C7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1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Daily Mile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en-GB" sz="3200" dirty="0"/>
              <a:t>What is it?</a:t>
            </a:r>
          </a:p>
          <a:p>
            <a:pPr marL="0" indent="0">
              <a:buNone/>
            </a:pPr>
            <a:r>
              <a:rPr lang="en-GB" sz="3200" dirty="0"/>
              <a:t>Aims at encouraging schools to get children running, jogging or walking 1 mile a day </a:t>
            </a:r>
          </a:p>
          <a:p>
            <a:pPr marL="0" indent="0">
              <a:buNone/>
            </a:pPr>
            <a:r>
              <a:rPr lang="en-GB" sz="3200" dirty="0"/>
              <a:t>No training or equipment needed</a:t>
            </a:r>
          </a:p>
          <a:p>
            <a:pPr marL="0" indent="0">
              <a:buNone/>
            </a:pPr>
            <a:r>
              <a:rPr lang="en-GB" sz="3200" dirty="0"/>
              <a:t>Free resources for latest campaigns for children to complete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What are the benefits? </a:t>
            </a:r>
          </a:p>
          <a:p>
            <a:pPr marL="0" indent="0">
              <a:buNone/>
            </a:pPr>
            <a:r>
              <a:rPr lang="en-GB" sz="3200" dirty="0"/>
              <a:t>Social, competitive and inclusive to all</a:t>
            </a:r>
          </a:p>
          <a:p>
            <a:pPr marL="0" indent="0">
              <a:buNone/>
            </a:pPr>
            <a:r>
              <a:rPr lang="en-GB" sz="3200" dirty="0"/>
              <a:t>Reenergises concentration levels</a:t>
            </a:r>
          </a:p>
          <a:p>
            <a:pPr marL="0" indent="0">
              <a:buNone/>
            </a:pPr>
            <a:r>
              <a:rPr lang="en-GB" sz="3200" dirty="0"/>
              <a:t>Improves fitness and promotes healthy weight</a:t>
            </a:r>
          </a:p>
          <a:p>
            <a:pPr marL="0" indent="0">
              <a:buNone/>
            </a:pPr>
            <a:r>
              <a:rPr lang="en-GB" sz="3200" dirty="0"/>
              <a:t>It’s simple, safe and fun!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9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/>
              <a:t> </a:t>
            </a:r>
            <a:r>
              <a:rPr lang="en-GB" dirty="0" smtClean="0"/>
              <a:t>Daily Mile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0" indent="0">
              <a:buNone/>
            </a:pPr>
            <a:r>
              <a:rPr lang="en-GB" dirty="0"/>
              <a:t>What free resources do you get?: </a:t>
            </a:r>
          </a:p>
          <a:p>
            <a:pPr marL="0" indent="0">
              <a:buNone/>
            </a:pPr>
            <a:r>
              <a:rPr lang="en-GB" dirty="0"/>
              <a:t>Maps, fact sheets, posters, stickers and achievement stickers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Essex Daily Mile Key Findings (schools): </a:t>
            </a:r>
          </a:p>
          <a:p>
            <a:pPr marL="0" indent="0">
              <a:buNone/>
            </a:pPr>
            <a:r>
              <a:rPr lang="en-GB" dirty="0"/>
              <a:t>90% identified improvement in physical health</a:t>
            </a:r>
          </a:p>
          <a:p>
            <a:pPr marL="0" indent="0">
              <a:buNone/>
            </a:pPr>
            <a:r>
              <a:rPr lang="en-GB" dirty="0"/>
              <a:t>90% identified improvement in mental wellbeing</a:t>
            </a:r>
          </a:p>
          <a:p>
            <a:pPr marL="0" indent="0">
              <a:buNone/>
            </a:pPr>
            <a:r>
              <a:rPr lang="en-GB" dirty="0"/>
              <a:t>80% improvement in levels of concentration </a:t>
            </a:r>
          </a:p>
          <a:p>
            <a:pPr marL="0" indent="0">
              <a:buNone/>
            </a:pPr>
            <a:r>
              <a:rPr lang="en-GB" dirty="0"/>
              <a:t>80% improvement in teacher pupil relationships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04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FC04895-820C-4DD9-82CA-713E05092C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700" b="1" dirty="0">
                <a:solidFill>
                  <a:srgbClr val="05020A"/>
                </a:solidFill>
              </a:rPr>
              <a:t>Active Lives Survey</a:t>
            </a:r>
          </a:p>
          <a:p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51AEF-9111-4692-8D0B-D8C74DA226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0874" y="1375375"/>
            <a:ext cx="5643232" cy="3518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b="1" u="sng" dirty="0">
                <a:solidFill>
                  <a:srgbClr val="000000"/>
                </a:solidFill>
              </a:rPr>
              <a:t>Why is it important?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Crucial for providing on how children engage with sport and physical activity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Help understand children's attitudes and behaviours around sport and activity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42.5% of children in Greater Essex are active on average for 60 mins or more each day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1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report tells that that children and young people that are physically active: </a:t>
            </a:r>
            <a:endParaRPr lang="en-GB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Feel happier and experience more enjoyment taking part in sport and PA than less active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Feel safer and less lonely than less active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Have higher motivation to achieve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Report higher school attainment levels</a:t>
            </a:r>
          </a:p>
          <a:p>
            <a:pPr marL="0" indent="0">
              <a:buNone/>
            </a:pPr>
            <a:r>
              <a:rPr lang="en-GB" sz="12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Next Deadline</a:t>
            </a: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Friday 21st July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0000"/>
              </a:solidFill>
            </a:endParaRPr>
          </a:p>
          <a:p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3342DC-CB97-4F3D-B3EC-EF37637B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06" y="2168191"/>
            <a:ext cx="3179895" cy="23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A0470B6-DC3D-4FCF-99CC-3004ABC431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700" b="1" dirty="0">
                <a:solidFill>
                  <a:srgbClr val="000000"/>
                </a:solidFill>
              </a:rPr>
              <a:t>KS1 Physical Education, Sport &amp; Activity Mark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6A8CEF-2500-4CD9-A4D5-1DA74E7A7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344" y="1438251"/>
            <a:ext cx="8741312" cy="2742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000000"/>
                </a:solidFill>
              </a:rPr>
              <a:t>The award officially recognises excellence in delivery of physical activity, school sport and physical education in Key Stage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1A1A1A"/>
                </a:solidFill>
                <a:latin typeface="sofia-pro"/>
              </a:rPr>
              <a:t>Complementing the Youth Sports Trust School Games Mark, this is a rolling application and schools can apply for the Active Essex Key Stage 1 Award at any time of year. There are two panel review periods, Autumn and Summer half term, once approved this award will be valid for 2 years. Your school will receive a framed certificate and digital logo.</a:t>
            </a:r>
            <a:endParaRPr lang="en-GB" sz="135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000000"/>
                </a:solidFill>
              </a:rPr>
              <a:t>Your school can apply </a:t>
            </a:r>
            <a:r>
              <a:rPr lang="en-GB" sz="1350" dirty="0">
                <a:solidFill>
                  <a:srgbClr val="0070C0"/>
                </a:solidFill>
                <a:hlinkClick r:id="rId2"/>
              </a:rPr>
              <a:t>here</a:t>
            </a:r>
            <a:r>
              <a:rPr lang="en-GB" sz="1350" dirty="0">
                <a:solidFill>
                  <a:srgbClr val="0070C0"/>
                </a:solidFill>
              </a:rPr>
              <a:t>.</a:t>
            </a:r>
            <a:endParaRPr lang="en-GB" sz="1350" dirty="0"/>
          </a:p>
          <a:p>
            <a:pPr>
              <a:buFont typeface="Arial" panose="020B0604020202020204" pitchFamily="34" charset="0"/>
              <a:buChar char="•"/>
            </a:pPr>
            <a:endParaRPr lang="en-GB" sz="135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000000"/>
                </a:solidFill>
              </a:rPr>
              <a:t>The deadline for applications is </a:t>
            </a:r>
            <a:r>
              <a:rPr lang="en-GB" sz="1350" b="1" u="sng" dirty="0">
                <a:solidFill>
                  <a:srgbClr val="000000"/>
                </a:solidFill>
              </a:rPr>
              <a:t>November 2023</a:t>
            </a:r>
            <a:r>
              <a:rPr lang="en-GB" sz="135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 descr="KS1 Awards | Active Essex">
            <a:extLst>
              <a:ext uri="{FF2B5EF4-FFF2-40B4-BE49-F238E27FC236}">
                <a16:creationId xmlns:a16="http://schemas.microsoft.com/office/drawing/2014/main" xmlns="" id="{5210C1FF-B93A-42CE-BD85-3A805137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33" y="2895786"/>
            <a:ext cx="4887994" cy="16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52AE1E-7AE6-4C02-9BAA-02DD54E3C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113" y="3777479"/>
            <a:ext cx="2300573" cy="13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 smtClean="0"/>
              <a:t>Funding announcement – 8</a:t>
            </a:r>
            <a:r>
              <a:rPr lang="en-GB" baseline="30000" dirty="0" smtClean="0"/>
              <a:t>th</a:t>
            </a:r>
            <a:r>
              <a:rPr lang="en-GB" dirty="0" smtClean="0"/>
              <a:t> March 2023 </a:t>
            </a:r>
            <a:endParaRPr dirty="0"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342875" indent="-342875">
              <a:buFontTx/>
              <a:buChar char="-"/>
            </a:pPr>
            <a:r>
              <a:rPr lang="en-GB" dirty="0" smtClean="0"/>
              <a:t>Over £600 million of ‘ring-fenced’ funding confirmed to continue the Primary PE and Sport Premium grant over the next two academic years (2023-24 and 2024-25)</a:t>
            </a:r>
          </a:p>
          <a:p>
            <a:pPr marL="342875" indent="-342875">
              <a:buFontTx/>
              <a:buChar char="-"/>
            </a:pPr>
            <a:r>
              <a:rPr lang="en-GB" dirty="0" smtClean="0"/>
              <a:t>Two further years of funding for the School Games Organiser national workforce – including a greater emphasis on School Games Mark </a:t>
            </a:r>
          </a:p>
          <a:p>
            <a:pPr marL="342875" indent="-342875">
              <a:buFontTx/>
              <a:buChar char="-"/>
            </a:pPr>
            <a:r>
              <a:rPr lang="en-GB" dirty="0" smtClean="0"/>
              <a:t>A recommendation for schools to provide 2 hours of curriculum PE </a:t>
            </a:r>
          </a:p>
          <a:p>
            <a:pPr marL="342875" indent="-342875">
              <a:buFontTx/>
              <a:buChar char="-"/>
            </a:pPr>
            <a:r>
              <a:rPr lang="en-GB" dirty="0" smtClean="0"/>
              <a:t>A focus on equal access </a:t>
            </a:r>
          </a:p>
          <a:p>
            <a:pPr marL="342875" indent="-342875">
              <a:buFontTx/>
              <a:buChar char="-"/>
            </a:pPr>
            <a:r>
              <a:rPr lang="en-GB" dirty="0" smtClean="0"/>
              <a:t>£57 million of Opening Schools Facilities funding confirmed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 smtClean="0"/>
              <a:t>Primary PE and Sport Premium – reminders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0" indent="0">
              <a:buNone/>
            </a:pPr>
            <a:r>
              <a:rPr lang="en-GB" dirty="0"/>
              <a:t>- Increased confidence, knowledge and skills of all staff in teaching PE and sport</a:t>
            </a:r>
          </a:p>
          <a:p>
            <a:pPr marL="0" indent="0">
              <a:buNone/>
            </a:pPr>
            <a:r>
              <a:rPr lang="en-GB" dirty="0" smtClean="0"/>
              <a:t>-Engagement </a:t>
            </a:r>
            <a:r>
              <a:rPr lang="en-GB" dirty="0"/>
              <a:t>of all pupils in regular physical activity</a:t>
            </a:r>
          </a:p>
          <a:p>
            <a:pPr marL="0" indent="0">
              <a:buNone/>
            </a:pPr>
            <a:r>
              <a:rPr lang="en-GB" dirty="0" smtClean="0"/>
              <a:t>-The </a:t>
            </a:r>
            <a:r>
              <a:rPr lang="en-GB" dirty="0"/>
              <a:t>profile of PE and sport is raised across the school as a tool for whole school improvement</a:t>
            </a:r>
          </a:p>
          <a:p>
            <a:pPr marL="0" indent="0">
              <a:buNone/>
            </a:pPr>
            <a:r>
              <a:rPr lang="en-GB" dirty="0" smtClean="0"/>
              <a:t>-Broader </a:t>
            </a:r>
            <a:r>
              <a:rPr lang="en-GB" dirty="0"/>
              <a:t>experience of a range of sports and physical activities offered to all pupils</a:t>
            </a:r>
          </a:p>
          <a:p>
            <a:pPr marL="0" indent="0">
              <a:buNone/>
            </a:pPr>
            <a:r>
              <a:rPr lang="en-GB" dirty="0" smtClean="0"/>
              <a:t>-Increased </a:t>
            </a:r>
            <a:r>
              <a:rPr lang="en-GB" dirty="0"/>
              <a:t>participation in competitive sport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 smtClean="0"/>
              <a:t>Primary PE and Sport Premium – reminders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- Online reporting</a:t>
            </a:r>
          </a:p>
          <a:p>
            <a:pPr marL="0" indent="0">
              <a:buNone/>
            </a:pPr>
            <a:r>
              <a:rPr lang="en-GB" dirty="0"/>
              <a:t>You must publish details of how you spend your PE and sport premium funding by 31 July 2023 at the latest.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Online reporting must clearly show: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amount of PE and sport premium received</a:t>
            </a:r>
          </a:p>
          <a:p>
            <a:pPr marL="0" indent="0">
              <a:buNone/>
            </a:pPr>
            <a:r>
              <a:rPr lang="en-GB" dirty="0"/>
              <a:t>a full breakdown of how it has been spent or will be spent before of the end of the academic year</a:t>
            </a:r>
          </a:p>
          <a:p>
            <a:pPr marL="0" indent="0">
              <a:buNone/>
            </a:pPr>
            <a:r>
              <a:rPr lang="en-GB" dirty="0"/>
              <a:t>the impact the school has seen on pupils’ PE, physical activity, and sport participation and attainment</a:t>
            </a:r>
          </a:p>
          <a:p>
            <a:pPr marL="0" indent="0">
              <a:buNone/>
            </a:pPr>
            <a:r>
              <a:rPr lang="en-GB" dirty="0"/>
              <a:t>how the improvements will be sustainable in the </a:t>
            </a:r>
            <a:r>
              <a:rPr lang="en-GB" dirty="0" smtClean="0"/>
              <a:t>future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32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/>
              <a:t> Barclays Girls' Football School Partnerships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Barclays investment will give girls the best chance to experience football in the PE curriculum, as well as the opportunity to participate, lead and compete – giving them the equal access to our much-loved national game as most boys currently enjoy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-More </a:t>
            </a:r>
            <a:r>
              <a:rPr lang="en-GB" dirty="0"/>
              <a:t>girls being physically active with improved wellbeing</a:t>
            </a:r>
          </a:p>
          <a:p>
            <a:pPr marL="0" indent="0">
              <a:buNone/>
            </a:pPr>
            <a:r>
              <a:rPr lang="en-GB" dirty="0" smtClean="0"/>
              <a:t>-Embedding </a:t>
            </a:r>
            <a:r>
              <a:rPr lang="en-GB" dirty="0"/>
              <a:t>girls’ football in secondary schools</a:t>
            </a:r>
          </a:p>
          <a:p>
            <a:pPr marL="0" indent="0">
              <a:buNone/>
            </a:pPr>
            <a:r>
              <a:rPr lang="en-GB" dirty="0" smtClean="0"/>
              <a:t>-The </a:t>
            </a:r>
            <a:r>
              <a:rPr lang="en-GB" dirty="0"/>
              <a:t>growth in the women’s and girls’ football workforce</a:t>
            </a:r>
          </a:p>
          <a:p>
            <a:pPr marL="0" indent="0">
              <a:buNone/>
            </a:pPr>
            <a:r>
              <a:rPr lang="en-GB" dirty="0" smtClean="0"/>
              <a:t>-Making </a:t>
            </a:r>
            <a:r>
              <a:rPr lang="en-GB" dirty="0"/>
              <a:t>the game more inclusive for all</a:t>
            </a:r>
          </a:p>
          <a:p>
            <a:pPr marL="0" indent="0">
              <a:buNone/>
            </a:pPr>
            <a:r>
              <a:rPr lang="en-GB" dirty="0" smtClean="0"/>
              <a:t>-Collaboration </a:t>
            </a:r>
            <a:r>
              <a:rPr lang="en-GB" dirty="0"/>
              <a:t>with existing local football providers.</a:t>
            </a:r>
          </a:p>
        </p:txBody>
      </p:sp>
    </p:spTree>
    <p:extLst>
      <p:ext uri="{BB962C8B-B14F-4D97-AF65-F5344CB8AC3E}">
        <p14:creationId xmlns:p14="http://schemas.microsoft.com/office/powerpoint/2010/main" val="57771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/>
              <a:t> Barclays Girls' Football School Partnerships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0" indent="0">
              <a:buNone/>
            </a:pPr>
            <a:r>
              <a:rPr lang="en-GB" dirty="0" smtClean="0"/>
              <a:t>Get involved , sign up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www/girlsfootballinschools.org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Vision: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/>
              <a:t>Every girl has equal access to football in school by 2024.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9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69743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 smtClean="0"/>
              <a:t>School Games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93" y="1922036"/>
            <a:ext cx="3048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4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628650" y="269743"/>
            <a:ext cx="7886700" cy="994200"/>
          </a:xfrm>
          <a:prstGeom prst="rect">
            <a:avLst/>
          </a:prstGeom>
        </p:spPr>
        <p:txBody>
          <a:bodyPr spcFirstLastPara="1" wrap="square" lIns="68570" tIns="34274" rIns="68570" bIns="34274" anchor="ctr" anchorCtr="0">
            <a:normAutofit/>
          </a:bodyPr>
          <a:lstStyle/>
          <a:p>
            <a:r>
              <a:rPr lang="en-GB" dirty="0" smtClean="0"/>
              <a:t>School Games 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0" tIns="34274" rIns="68570" bIns="34274" anchor="t" anchorCtr="0"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does this mean across Essex?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 smtClean="0"/>
              <a:t>Essex School Games Strategy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14 School Games Organisers working with local areas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An annual county calendar of events, competitions and festivals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Active Essex strategic and operational role to support SGOs.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Wider links to the Essex wide CYP strategy </a:t>
            </a:r>
          </a:p>
          <a:p>
            <a:pPr marL="342900" indent="-342900">
              <a:buFontTx/>
              <a:buChar char="-"/>
            </a:pPr>
            <a:r>
              <a:rPr lang="en-GB" dirty="0" smtClean="0"/>
              <a:t>Support for School Games Mark applications (window is open)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05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4C15885E-B28E-A353-5984-232C90F6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38634BD-03DC-3203-BABB-89C43A80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378" y="1896270"/>
            <a:ext cx="1192706" cy="1684670"/>
          </a:xfrm>
          <a:prstGeom prst="rect">
            <a:avLst/>
          </a:prstGeom>
        </p:spPr>
      </p:pic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48416BC3-4C72-B404-A761-359DD32E8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7" y="386136"/>
            <a:ext cx="840915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783" eaLnBrk="1" hangingPunct="1">
              <a:buClrTx/>
            </a:pPr>
            <a:r>
              <a:rPr lang="en-GB" sz="3600" b="1" kern="1200" dirty="0">
                <a:solidFill>
                  <a:srgbClr val="E31C79"/>
                </a:solidFill>
                <a:cs typeface="Arial" charset="0"/>
              </a:rPr>
              <a:t> </a:t>
            </a:r>
            <a:endParaRPr lang="en-US" sz="1500" b="1" kern="1200" dirty="0">
              <a:solidFill>
                <a:srgbClr val="E31C79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911B3E6-6375-246B-32A9-FC4810348E31}"/>
              </a:ext>
            </a:extLst>
          </p:cNvPr>
          <p:cNvSpPr/>
          <p:nvPr/>
        </p:nvSpPr>
        <p:spPr>
          <a:xfrm>
            <a:off x="749324" y="459823"/>
            <a:ext cx="4309528" cy="346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marL="342892" indent="-342892" defTabSz="685783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100" b="1" kern="1200" dirty="0">
                <a:solidFill>
                  <a:srgbClr val="1E22AA"/>
                </a:solidFill>
                <a:cs typeface="Arial" charset="0"/>
              </a:rPr>
              <a:t>3 Pillars Underlying all Work </a:t>
            </a:r>
          </a:p>
          <a:p>
            <a:pPr marL="342892" indent="-342892" defTabSz="685783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endParaRPr lang="en-US" sz="2100" kern="1200" dirty="0">
              <a:solidFill>
                <a:srgbClr val="1E22AA"/>
              </a:solidFill>
              <a:cs typeface="Arial" charset="0"/>
            </a:endParaRPr>
          </a:p>
          <a:p>
            <a:pPr marL="342892" indent="-342892" defTabSz="685783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rgbClr val="1E22AA"/>
                </a:solidFill>
                <a:cs typeface="Arial" charset="0"/>
              </a:rPr>
              <a:t>Physical Literacy </a:t>
            </a:r>
          </a:p>
          <a:p>
            <a:pPr defTabSz="685783">
              <a:lnSpc>
                <a:spcPct val="120000"/>
              </a:lnSpc>
              <a:buClrTx/>
            </a:pPr>
            <a:endParaRPr lang="en-US" sz="2100" kern="1200" dirty="0">
              <a:solidFill>
                <a:srgbClr val="1E22AA"/>
              </a:solidFill>
              <a:cs typeface="Arial" charset="0"/>
            </a:endParaRPr>
          </a:p>
          <a:p>
            <a:pPr marL="342892" indent="-342892" defTabSz="685783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rgbClr val="1E22AA"/>
                </a:solidFill>
                <a:cs typeface="Arial" charset="0"/>
              </a:rPr>
              <a:t>Tackling Inequalities </a:t>
            </a:r>
          </a:p>
          <a:p>
            <a:pPr defTabSz="685783">
              <a:lnSpc>
                <a:spcPct val="120000"/>
              </a:lnSpc>
              <a:buClrTx/>
            </a:pPr>
            <a:endParaRPr lang="en-US" sz="2100" kern="1200" dirty="0">
              <a:solidFill>
                <a:srgbClr val="1E22AA"/>
              </a:solidFill>
              <a:cs typeface="Arial" charset="0"/>
            </a:endParaRPr>
          </a:p>
          <a:p>
            <a:pPr marL="342892" indent="-342892" defTabSz="685783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100" kern="1200" dirty="0">
                <a:solidFill>
                  <a:srgbClr val="1E22AA"/>
                </a:solidFill>
                <a:cs typeface="Arial" charset="0"/>
              </a:rPr>
              <a:t>Co Design </a:t>
            </a:r>
          </a:p>
        </p:txBody>
      </p:sp>
    </p:spTree>
    <p:extLst>
      <p:ext uri="{BB962C8B-B14F-4D97-AF65-F5344CB8AC3E}">
        <p14:creationId xmlns:p14="http://schemas.microsoft.com/office/powerpoint/2010/main" val="2329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E0B42"/>
      </a:dk1>
      <a:lt1>
        <a:srgbClr val="FFFFFF"/>
      </a:lt1>
      <a:dk2>
        <a:srgbClr val="1E0B42"/>
      </a:dk2>
      <a:lt2>
        <a:srgbClr val="00ADEC"/>
      </a:lt2>
      <a:accent1>
        <a:srgbClr val="F16027"/>
      </a:accent1>
      <a:accent2>
        <a:srgbClr val="7F3F98"/>
      </a:accent2>
      <a:accent3>
        <a:srgbClr val="F16027"/>
      </a:accent3>
      <a:accent4>
        <a:srgbClr val="7F3F98"/>
      </a:accent4>
      <a:accent5>
        <a:srgbClr val="CB0044"/>
      </a:accent5>
      <a:accent6>
        <a:srgbClr val="FFFFFF"/>
      </a:accent6>
      <a:hlink>
        <a:srgbClr val="F16027"/>
      </a:hlink>
      <a:folHlink>
        <a:srgbClr val="CB00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833</Words>
  <Application>Microsoft Office PowerPoint</Application>
  <PresentationFormat>On-screen Show (16:9)</PresentationFormat>
  <Paragraphs>104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Funding announcement – 8th March 2023 </vt:lpstr>
      <vt:lpstr>Primary PE and Sport Premium – reminders </vt:lpstr>
      <vt:lpstr>Primary PE and Sport Premium – reminders </vt:lpstr>
      <vt:lpstr> Barclays Girls' Football School Partnerships</vt:lpstr>
      <vt:lpstr> Barclays Girls' Football School Partnerships</vt:lpstr>
      <vt:lpstr>School Games </vt:lpstr>
      <vt:lpstr>School Games </vt:lpstr>
      <vt:lpstr>PowerPoint Presentation</vt:lpstr>
      <vt:lpstr>PowerPoint Presentation</vt:lpstr>
      <vt:lpstr> Daily Mile </vt:lpstr>
      <vt:lpstr> Daily Mile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</cp:lastModifiedBy>
  <cp:revision>6</cp:revision>
  <dcterms:modified xsi:type="dcterms:W3CDTF">2023-06-04T08:06:48Z</dcterms:modified>
</cp:coreProperties>
</file>