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62" r:id="rId3"/>
    <p:sldId id="256" r:id="rId4"/>
    <p:sldId id="259" r:id="rId5"/>
    <p:sldId id="257" r:id="rId6"/>
    <p:sldId id="258" r:id="rId7"/>
    <p:sldId id="260" r:id="rId8"/>
    <p:sldId id="263" r:id="rId9"/>
  </p:sldIdLst>
  <p:sldSz cx="16256000" cy="12192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00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8" d="100"/>
          <a:sy n="38" d="100"/>
        </p:scale>
        <p:origin x="12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95312"/>
            <a:ext cx="13817600" cy="4244622"/>
          </a:xfrm>
        </p:spPr>
        <p:txBody>
          <a:bodyPr anchor="b"/>
          <a:lstStyle>
            <a:lvl1pPr algn="ctr">
              <a:defRPr sz="10667"/>
            </a:lvl1pPr>
          </a:lstStyle>
          <a:p>
            <a:r>
              <a:rPr lang="en-US"/>
              <a:t>Click to edit Master title style</a:t>
            </a:r>
            <a:endParaRPr lang="en-US" dirty="0"/>
          </a:p>
        </p:txBody>
      </p:sp>
      <p:sp>
        <p:nvSpPr>
          <p:cNvPr id="3" name="Subtitle 2"/>
          <p:cNvSpPr>
            <a:spLocks noGrp="1"/>
          </p:cNvSpPr>
          <p:nvPr>
            <p:ph type="subTitle" idx="1"/>
          </p:nvPr>
        </p:nvSpPr>
        <p:spPr>
          <a:xfrm>
            <a:off x="2032000" y="6403623"/>
            <a:ext cx="12192000" cy="2943577"/>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9BF9E5-1180-4742-9BA1-D48CF6B8960F}"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D0495-CA23-42EF-BF95-999CE63D1917}" type="slidenum">
              <a:rPr lang="en-GB" smtClean="0"/>
              <a:t>‹#›</a:t>
            </a:fld>
            <a:endParaRPr lang="en-GB"/>
          </a:p>
        </p:txBody>
      </p:sp>
      <p:sp>
        <p:nvSpPr>
          <p:cNvPr id="7" name="Rectangle 6">
            <a:extLst>
              <a:ext uri="{FF2B5EF4-FFF2-40B4-BE49-F238E27FC236}">
                <a16:creationId xmlns:a16="http://schemas.microsoft.com/office/drawing/2014/main" id="{2EA31AB5-F302-7F25-7003-83BCF6D83A16}"/>
              </a:ext>
            </a:extLst>
          </p:cNvPr>
          <p:cNvSpPr/>
          <p:nvPr userDrawn="1"/>
        </p:nvSpPr>
        <p:spPr>
          <a:xfrm>
            <a:off x="0" y="0"/>
            <a:ext cx="16256000" cy="12192000"/>
          </a:xfrm>
          <a:prstGeom prst="rect">
            <a:avLst/>
          </a:prstGeom>
          <a:noFill/>
          <a:ln w="76200">
            <a:solidFill>
              <a:srgbClr val="300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984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BF9E5-1180-4742-9BA1-D48CF6B8960F}"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D0495-CA23-42EF-BF95-999CE63D1917}" type="slidenum">
              <a:rPr lang="en-GB" smtClean="0"/>
              <a:t>‹#›</a:t>
            </a:fld>
            <a:endParaRPr lang="en-GB"/>
          </a:p>
        </p:txBody>
      </p:sp>
    </p:spTree>
    <p:extLst>
      <p:ext uri="{BB962C8B-B14F-4D97-AF65-F5344CB8AC3E}">
        <p14:creationId xmlns:p14="http://schemas.microsoft.com/office/powerpoint/2010/main" val="371002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649111"/>
            <a:ext cx="3505200"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1" y="649111"/>
            <a:ext cx="10312400"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BF9E5-1180-4742-9BA1-D48CF6B8960F}"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D0495-CA23-42EF-BF95-999CE63D1917}" type="slidenum">
              <a:rPr lang="en-GB" smtClean="0"/>
              <a:t>‹#›</a:t>
            </a:fld>
            <a:endParaRPr lang="en-GB"/>
          </a:p>
        </p:txBody>
      </p:sp>
    </p:spTree>
    <p:extLst>
      <p:ext uri="{BB962C8B-B14F-4D97-AF65-F5344CB8AC3E}">
        <p14:creationId xmlns:p14="http://schemas.microsoft.com/office/powerpoint/2010/main" val="152111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BF9E5-1180-4742-9BA1-D48CF6B8960F}"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D0495-CA23-42EF-BF95-999CE63D1917}" type="slidenum">
              <a:rPr lang="en-GB" smtClean="0"/>
              <a:t>‹#›</a:t>
            </a:fld>
            <a:endParaRPr lang="en-GB"/>
          </a:p>
        </p:txBody>
      </p:sp>
      <p:sp>
        <p:nvSpPr>
          <p:cNvPr id="7" name="Rectangle 6">
            <a:extLst>
              <a:ext uri="{FF2B5EF4-FFF2-40B4-BE49-F238E27FC236}">
                <a16:creationId xmlns:a16="http://schemas.microsoft.com/office/drawing/2014/main" id="{B8C36AA0-2681-5B2A-991E-694E81B9FF0C}"/>
              </a:ext>
            </a:extLst>
          </p:cNvPr>
          <p:cNvSpPr/>
          <p:nvPr userDrawn="1"/>
        </p:nvSpPr>
        <p:spPr>
          <a:xfrm>
            <a:off x="0" y="0"/>
            <a:ext cx="16256000" cy="12192000"/>
          </a:xfrm>
          <a:prstGeom prst="rect">
            <a:avLst/>
          </a:prstGeom>
          <a:noFill/>
          <a:ln w="76200">
            <a:solidFill>
              <a:srgbClr val="3000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8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4" y="3039537"/>
            <a:ext cx="14020800" cy="5071532"/>
          </a:xfrm>
        </p:spPr>
        <p:txBody>
          <a:bodyPr anchor="b"/>
          <a:lstStyle>
            <a:lvl1pPr>
              <a:defRPr sz="10667"/>
            </a:lvl1pPr>
          </a:lstStyle>
          <a:p>
            <a:r>
              <a:rPr lang="en-US"/>
              <a:t>Click to edit Master title style</a:t>
            </a:r>
            <a:endParaRPr lang="en-US" dirty="0"/>
          </a:p>
        </p:txBody>
      </p:sp>
      <p:sp>
        <p:nvSpPr>
          <p:cNvPr id="3" name="Text Placeholder 2"/>
          <p:cNvSpPr>
            <a:spLocks noGrp="1"/>
          </p:cNvSpPr>
          <p:nvPr>
            <p:ph type="body" idx="1"/>
          </p:nvPr>
        </p:nvSpPr>
        <p:spPr>
          <a:xfrm>
            <a:off x="1109134" y="8159048"/>
            <a:ext cx="14020800" cy="2666999"/>
          </a:xfrm>
        </p:spPr>
        <p:txBody>
          <a:bodyPr/>
          <a:lstStyle>
            <a:lvl1pPr marL="0" indent="0">
              <a:buNone/>
              <a:defRPr sz="4267">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BF9E5-1180-4742-9BA1-D48CF6B8960F}"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3D0495-CA23-42EF-BF95-999CE63D1917}" type="slidenum">
              <a:rPr lang="en-GB" smtClean="0"/>
              <a:t>‹#›</a:t>
            </a:fld>
            <a:endParaRPr lang="en-GB"/>
          </a:p>
        </p:txBody>
      </p:sp>
    </p:spTree>
    <p:extLst>
      <p:ext uri="{BB962C8B-B14F-4D97-AF65-F5344CB8AC3E}">
        <p14:creationId xmlns:p14="http://schemas.microsoft.com/office/powerpoint/2010/main" val="422683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3245556"/>
            <a:ext cx="690880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3245556"/>
            <a:ext cx="690880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9BF9E5-1180-4742-9BA1-D48CF6B8960F}"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3D0495-CA23-42EF-BF95-999CE63D1917}" type="slidenum">
              <a:rPr lang="en-GB" smtClean="0"/>
              <a:t>‹#›</a:t>
            </a:fld>
            <a:endParaRPr lang="en-GB"/>
          </a:p>
        </p:txBody>
      </p:sp>
    </p:spTree>
    <p:extLst>
      <p:ext uri="{BB962C8B-B14F-4D97-AF65-F5344CB8AC3E}">
        <p14:creationId xmlns:p14="http://schemas.microsoft.com/office/powerpoint/2010/main" val="386348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649114"/>
            <a:ext cx="14020800"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9" y="2988734"/>
            <a:ext cx="6877049"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119719" y="4453467"/>
            <a:ext cx="6877049"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1" y="2988734"/>
            <a:ext cx="6910917"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29601" y="4453467"/>
            <a:ext cx="6910917"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9BF9E5-1180-4742-9BA1-D48CF6B8960F}" type="datetimeFigureOut">
              <a:rPr lang="en-GB" smtClean="0"/>
              <a:t>02/11/2023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3D0495-CA23-42EF-BF95-999CE63D1917}" type="slidenum">
              <a:rPr lang="en-GB" smtClean="0"/>
              <a:t>‹#›</a:t>
            </a:fld>
            <a:endParaRPr lang="en-GB"/>
          </a:p>
        </p:txBody>
      </p:sp>
    </p:spTree>
    <p:extLst>
      <p:ext uri="{BB962C8B-B14F-4D97-AF65-F5344CB8AC3E}">
        <p14:creationId xmlns:p14="http://schemas.microsoft.com/office/powerpoint/2010/main" val="263156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9BF9E5-1180-4742-9BA1-D48CF6B8960F}" type="datetimeFigureOut">
              <a:rPr lang="en-GB" smtClean="0"/>
              <a:t>02/11/2023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3D0495-CA23-42EF-BF95-999CE63D1917}" type="slidenum">
              <a:rPr lang="en-GB" smtClean="0"/>
              <a:t>‹#›</a:t>
            </a:fld>
            <a:endParaRPr lang="en-GB"/>
          </a:p>
        </p:txBody>
      </p:sp>
    </p:spTree>
    <p:extLst>
      <p:ext uri="{BB962C8B-B14F-4D97-AF65-F5344CB8AC3E}">
        <p14:creationId xmlns:p14="http://schemas.microsoft.com/office/powerpoint/2010/main" val="327396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BF9E5-1180-4742-9BA1-D48CF6B8960F}" type="datetimeFigureOut">
              <a:rPr lang="en-GB" smtClean="0"/>
              <a:t>02/11/2023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3D0495-CA23-42EF-BF95-999CE63D1917}" type="slidenum">
              <a:rPr lang="en-GB" smtClean="0"/>
              <a:t>‹#›</a:t>
            </a:fld>
            <a:endParaRPr lang="en-GB"/>
          </a:p>
        </p:txBody>
      </p:sp>
    </p:spTree>
    <p:extLst>
      <p:ext uri="{BB962C8B-B14F-4D97-AF65-F5344CB8AC3E}">
        <p14:creationId xmlns:p14="http://schemas.microsoft.com/office/powerpoint/2010/main" val="9359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en-US"/>
              <a:t>Click to edit Master title style</a:t>
            </a:r>
            <a:endParaRPr lang="en-US" dirty="0"/>
          </a:p>
        </p:txBody>
      </p:sp>
      <p:sp>
        <p:nvSpPr>
          <p:cNvPr id="3" name="Content Placeholder 2"/>
          <p:cNvSpPr>
            <a:spLocks noGrp="1"/>
          </p:cNvSpPr>
          <p:nvPr>
            <p:ph idx="1"/>
          </p:nvPr>
        </p:nvSpPr>
        <p:spPr>
          <a:xfrm>
            <a:off x="6910917" y="1755425"/>
            <a:ext cx="8229600" cy="8664222"/>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639BF9E5-1180-4742-9BA1-D48CF6B8960F}"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3D0495-CA23-42EF-BF95-999CE63D1917}" type="slidenum">
              <a:rPr lang="en-GB" smtClean="0"/>
              <a:t>‹#›</a:t>
            </a:fld>
            <a:endParaRPr lang="en-GB"/>
          </a:p>
        </p:txBody>
      </p:sp>
    </p:spTree>
    <p:extLst>
      <p:ext uri="{BB962C8B-B14F-4D97-AF65-F5344CB8AC3E}">
        <p14:creationId xmlns:p14="http://schemas.microsoft.com/office/powerpoint/2010/main" val="1652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755425"/>
            <a:ext cx="8229600" cy="8664222"/>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en-US"/>
              <a:t>Click icon to add picture</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639BF9E5-1180-4742-9BA1-D48CF6B8960F}"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3D0495-CA23-42EF-BF95-999CE63D1917}" type="slidenum">
              <a:rPr lang="en-GB" smtClean="0"/>
              <a:t>‹#›</a:t>
            </a:fld>
            <a:endParaRPr lang="en-GB"/>
          </a:p>
        </p:txBody>
      </p:sp>
    </p:spTree>
    <p:extLst>
      <p:ext uri="{BB962C8B-B14F-4D97-AF65-F5344CB8AC3E}">
        <p14:creationId xmlns:p14="http://schemas.microsoft.com/office/powerpoint/2010/main" val="171926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649114"/>
            <a:ext cx="14020800"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3245556"/>
            <a:ext cx="14020800"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11300181"/>
            <a:ext cx="3657600"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639BF9E5-1180-4742-9BA1-D48CF6B8960F}" type="datetimeFigureOut">
              <a:rPr lang="en-GB" smtClean="0"/>
              <a:t>02/11/2023</a:t>
            </a:fld>
            <a:endParaRPr lang="en-GB"/>
          </a:p>
        </p:txBody>
      </p:sp>
      <p:sp>
        <p:nvSpPr>
          <p:cNvPr id="5" name="Footer Placeholder 4"/>
          <p:cNvSpPr>
            <a:spLocks noGrp="1"/>
          </p:cNvSpPr>
          <p:nvPr>
            <p:ph type="ftr" sz="quarter" idx="3"/>
          </p:nvPr>
        </p:nvSpPr>
        <p:spPr>
          <a:xfrm>
            <a:off x="5384800" y="11300181"/>
            <a:ext cx="5486400"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1480800" y="11300181"/>
            <a:ext cx="3657600"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FE3D0495-CA23-42EF-BF95-999CE63D1917}" type="slidenum">
              <a:rPr lang="en-GB" smtClean="0"/>
              <a:t>‹#›</a:t>
            </a:fld>
            <a:endParaRPr lang="en-GB"/>
          </a:p>
        </p:txBody>
      </p:sp>
    </p:spTree>
    <p:extLst>
      <p:ext uri="{BB962C8B-B14F-4D97-AF65-F5344CB8AC3E}">
        <p14:creationId xmlns:p14="http://schemas.microsoft.com/office/powerpoint/2010/main" val="2674978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p-opraxMzIU?start=12&amp;feature=oembed"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girlsfootballinschools.org/pledge-make.php" TargetMode="External"/><Relationship Id="rId7" Type="http://schemas.openxmlformats.org/officeDocument/2006/relationships/hyperlink" Target="https://girlsfootballinschools.org/barclays-gameon.php" TargetMode="External"/><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hyperlink" Target="https://learn.englandfootball.com/courses/PHYSICAL-EDUCATION/disney-inspired-shooting-stars" TargetMode="External"/><Relationship Id="rId5" Type="http://schemas.openxmlformats.org/officeDocument/2006/relationships/hyperlink" Target="mailto:cyp@activeessex.org" TargetMode="External"/><Relationship Id="rId10" Type="http://schemas.openxmlformats.org/officeDocument/2006/relationships/image" Target="../media/image4.png"/><Relationship Id="rId4" Type="http://schemas.openxmlformats.org/officeDocument/2006/relationships/hyperlink" Target="https://girlsfootballinschools.org/" TargetMode="External"/><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jpg"/><Relationship Id="rId7" Type="http://schemas.openxmlformats.org/officeDocument/2006/relationships/image" Target="../media/image4.png"/><Relationship Id="rId2" Type="http://schemas.openxmlformats.org/officeDocument/2006/relationships/hyperlink" Target="https://learn.englandfootball.com/courses/PHYSICAL-EDUCATION/disney-inspired-shooting-stars"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youthsporttrust.my.site.com/YST_EventRedirectUpdate?id=a4O3z0000012bMR" TargetMode="External"/><Relationship Id="rId4" Type="http://schemas.openxmlformats.org/officeDocument/2006/relationships/hyperlink" Target="https://youthsporttrust.my.site.com/YST_EventRedirectUpdate?id=a4O3z0000012bM4"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youthsporttrust.zoom.us/meeting/register/tZAudu6urjMsE9dJ83M9Z0GlK4Obpd_bQ8T1" TargetMode="External"/><Relationship Id="rId13" Type="http://schemas.openxmlformats.org/officeDocument/2006/relationships/image" Target="../media/image9.png"/><Relationship Id="rId3" Type="http://schemas.openxmlformats.org/officeDocument/2006/relationships/hyperlink" Target="https://youthsporttrust.force.com/YST_EventRedirectUpdate?id=a4O3z0000012akM" TargetMode="External"/><Relationship Id="rId7" Type="http://schemas.openxmlformats.org/officeDocument/2006/relationships/hyperlink" Target="https://youthsporttrust.zoom.us/meeting/register/tZMpdOuvrj8rGt1KeyLPO6oGdmyEzK_WtCC5" TargetMode="External"/><Relationship Id="rId12" Type="http://schemas.openxmlformats.org/officeDocument/2006/relationships/image" Target="../media/image4.png"/><Relationship Id="rId2" Type="http://schemas.openxmlformats.org/officeDocument/2006/relationships/hyperlink" Target="https://www.youthsporttrust.org/media/mkvmulf3/yst-virtual-events-booking-tcs-v1-january-2021.pdf" TargetMode="External"/><Relationship Id="rId1" Type="http://schemas.openxmlformats.org/officeDocument/2006/relationships/slideLayout" Target="../slideLayouts/slideLayout2.xml"/><Relationship Id="rId6" Type="http://schemas.openxmlformats.org/officeDocument/2006/relationships/hyperlink" Target="https://youthsporttrust.zoom.us/meeting/register/tZMvdeGvpj0vGdTth8sh2EIvOpfWA4y_sW17" TargetMode="External"/><Relationship Id="rId11" Type="http://schemas.openxmlformats.org/officeDocument/2006/relationships/image" Target="../media/image5.jpg"/><Relationship Id="rId5" Type="http://schemas.openxmlformats.org/officeDocument/2006/relationships/hyperlink" Target="https://youthsporttrust.zoom.us/meeting/register/tZUoce6srT8oGtNbAFDTqP6hDDFPOXgsoolN" TargetMode="External"/><Relationship Id="rId10" Type="http://schemas.openxmlformats.org/officeDocument/2006/relationships/hyperlink" Target="https://youthsporttrust.zoom.us/meeting/register/tZItcu6grj8pE9UDrcwVuMiiPidgLaT_1Jxb" TargetMode="External"/><Relationship Id="rId4" Type="http://schemas.openxmlformats.org/officeDocument/2006/relationships/hyperlink" Target="https://youthsporttrust.force.com/YST_EventRedirectUpdate?id=a4O3z0000012asA" TargetMode="External"/><Relationship Id="rId9" Type="http://schemas.openxmlformats.org/officeDocument/2006/relationships/hyperlink" Target="https://youthsporttrust.zoom.us/meeting/register/tZcqc--sqzgvHNDsTdDKiD3Y4Fri3XCN8Qx-"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youthsporttrust.force.com/YST_EventRedirectUpdate?id=a4O3z0000012bN6" TargetMode="External"/><Relationship Id="rId13" Type="http://schemas.openxmlformats.org/officeDocument/2006/relationships/image" Target="../media/image4.png"/><Relationship Id="rId3" Type="http://schemas.openxmlformats.org/officeDocument/2006/relationships/hyperlink" Target="https://youthsporttrust.force.com/YST_EventRedirectUpdate?id=a4O3z0000012bMb" TargetMode="External"/><Relationship Id="rId7" Type="http://schemas.openxmlformats.org/officeDocument/2006/relationships/hyperlink" Target="https://youthsporttrust.force.com/YST_EventRedirectUpdate?id=a4O3z0000012bN1" TargetMode="External"/><Relationship Id="rId12" Type="http://schemas.openxmlformats.org/officeDocument/2006/relationships/image" Target="../media/image5.jpg"/><Relationship Id="rId2" Type="http://schemas.openxmlformats.org/officeDocument/2006/relationships/hyperlink" Target="https://youthsporttrust.force.com/YST_EventRedirectUpdate?id=a4O3z0000012bMW" TargetMode="External"/><Relationship Id="rId1" Type="http://schemas.openxmlformats.org/officeDocument/2006/relationships/slideLayout" Target="../slideLayouts/slideLayout2.xml"/><Relationship Id="rId6" Type="http://schemas.openxmlformats.org/officeDocument/2006/relationships/hyperlink" Target="https://youthsporttrust.force.com/YST_EventRedirectUpdate?id=a4O3z0000012bMw" TargetMode="External"/><Relationship Id="rId11" Type="http://schemas.openxmlformats.org/officeDocument/2006/relationships/hyperlink" Target="https://youthsporttrust.force.com/YST_EventRedirectUpdate?id=a4O3z0000012bTS" TargetMode="External"/><Relationship Id="rId5" Type="http://schemas.openxmlformats.org/officeDocument/2006/relationships/hyperlink" Target="https://youthsporttrust.force.com/YST_EventRedirectUpdate?id=a4O3z0000012bMl" TargetMode="External"/><Relationship Id="rId10" Type="http://schemas.openxmlformats.org/officeDocument/2006/relationships/hyperlink" Target="https://youthsporttrust.force.com/YST_EventRedirectUpdate?id=a4O3z0000012bTN" TargetMode="External"/><Relationship Id="rId4" Type="http://schemas.openxmlformats.org/officeDocument/2006/relationships/hyperlink" Target="https://youthsporttrust.force.com/YST_EventRedirectUpdate?id=a4O3z0000012bMg" TargetMode="External"/><Relationship Id="rId9" Type="http://schemas.openxmlformats.org/officeDocument/2006/relationships/hyperlink" Target="https://youthsporttrust.force.com/YST_EventRedirectUpdate?id=a4O3z0000012bTI" TargetMode="External"/><Relationship Id="rId1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girlsfootballinschools.org/letgirlsplay2024.php"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https://girlsfootballinschools.org/pledge-make.php" TargetMode="External"/><Relationship Id="rId7"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activeessex.org/children-young-people/girls-football-hubs/" TargetMode="External"/><Relationship Id="rId4" Type="http://schemas.openxmlformats.org/officeDocument/2006/relationships/hyperlink" Target="mailto:cyp@activeessex.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4800-5DB5-F1C6-18D8-80351E3A2D3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4386587C-B0AF-F31E-87F1-B69AD88B06EC}"/>
              </a:ext>
            </a:extLst>
          </p:cNvPr>
          <p:cNvSpPr>
            <a:spLocks noGrp="1"/>
          </p:cNvSpPr>
          <p:nvPr>
            <p:ph type="subTitle" idx="1"/>
          </p:nvPr>
        </p:nvSpPr>
        <p:spPr/>
        <p:txBody>
          <a:bodyPr/>
          <a:lstStyle/>
          <a:p>
            <a:endParaRPr lang="en-GB"/>
          </a:p>
        </p:txBody>
      </p:sp>
      <p:pic>
        <p:nvPicPr>
          <p:cNvPr id="1026" name="Picture 2" descr="Let Girls Play aims to give all girls equal access to football by 2024">
            <a:extLst>
              <a:ext uri="{FF2B5EF4-FFF2-40B4-BE49-F238E27FC236}">
                <a16:creationId xmlns:a16="http://schemas.microsoft.com/office/drawing/2014/main" id="{C44F3FFD-23C3-F6A0-AE19-453D1DF0F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FA Girls' Football School Partnerships | Sport Impact">
            <a:extLst>
              <a:ext uri="{FF2B5EF4-FFF2-40B4-BE49-F238E27FC236}">
                <a16:creationId xmlns:a16="http://schemas.microsoft.com/office/drawing/2014/main" id="{E4402B93-166F-C93C-A845-22F228505A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53" t="8524" r="13675" b="8539"/>
          <a:stretch/>
        </p:blipFill>
        <p:spPr bwMode="auto">
          <a:xfrm>
            <a:off x="13258800" y="10026068"/>
            <a:ext cx="2997200" cy="2148999"/>
          </a:xfrm>
          <a:prstGeom prst="rect">
            <a:avLst/>
          </a:prstGeom>
          <a:noFill/>
          <a:ln w="28575">
            <a:solidFill>
              <a:srgbClr val="3000F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9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LetGirlsPlay">
            <a:hlinkClick r:id="" action="ppaction://media"/>
            <a:extLst>
              <a:ext uri="{FF2B5EF4-FFF2-40B4-BE49-F238E27FC236}">
                <a16:creationId xmlns:a16="http://schemas.microsoft.com/office/drawing/2014/main" id="{C06BB41B-D7CC-BF51-7683-BD9722FF8F99}"/>
              </a:ext>
            </a:extLst>
          </p:cNvPr>
          <p:cNvPicPr>
            <a:picLocks noGrp="1" noRot="1" noChangeAspect="1"/>
          </p:cNvPicPr>
          <p:nvPr>
            <p:ph idx="1"/>
            <a:videoFile r:link="rId1"/>
          </p:nvPr>
        </p:nvPicPr>
        <p:blipFill>
          <a:blip r:embed="rId3"/>
          <a:stretch>
            <a:fillRect/>
          </a:stretch>
        </p:blipFill>
        <p:spPr>
          <a:xfrm>
            <a:off x="1282700" y="3244850"/>
            <a:ext cx="13692188" cy="7735888"/>
          </a:xfrm>
          <a:prstGeom prst="rect">
            <a:avLst/>
          </a:prstGeom>
        </p:spPr>
      </p:pic>
      <p:pic>
        <p:nvPicPr>
          <p:cNvPr id="5" name="Picture 4">
            <a:extLst>
              <a:ext uri="{FF2B5EF4-FFF2-40B4-BE49-F238E27FC236}">
                <a16:creationId xmlns:a16="http://schemas.microsoft.com/office/drawing/2014/main" id="{585BB4A1-BC43-0637-64A1-BC61C13E9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699" y="633106"/>
            <a:ext cx="3674602" cy="23565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with purple letters&#10;&#10;Description automatically generated">
            <a:extLst>
              <a:ext uri="{FF2B5EF4-FFF2-40B4-BE49-F238E27FC236}">
                <a16:creationId xmlns:a16="http://schemas.microsoft.com/office/drawing/2014/main" id="{02E0EC66-6B74-9B52-6965-CDF1562889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63832" y="938535"/>
            <a:ext cx="2484089" cy="888857"/>
          </a:xfrm>
          <a:prstGeom prst="rect">
            <a:avLst/>
          </a:prstGeom>
        </p:spPr>
      </p:pic>
    </p:spTree>
    <p:extLst>
      <p:ext uri="{BB962C8B-B14F-4D97-AF65-F5344CB8AC3E}">
        <p14:creationId xmlns:p14="http://schemas.microsoft.com/office/powerpoint/2010/main" val="67127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purple letters&#10;&#10;Description automatically generated">
            <a:extLst>
              <a:ext uri="{FF2B5EF4-FFF2-40B4-BE49-F238E27FC236}">
                <a16:creationId xmlns:a16="http://schemas.microsoft.com/office/drawing/2014/main" id="{2A28882F-387B-30B6-6A1B-6908A6751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9523" y="305762"/>
            <a:ext cx="2484089" cy="888857"/>
          </a:xfrm>
          <a:prstGeom prst="rect">
            <a:avLst/>
          </a:prstGeom>
        </p:spPr>
      </p:pic>
      <p:sp>
        <p:nvSpPr>
          <p:cNvPr id="7" name="TextBox 6">
            <a:extLst>
              <a:ext uri="{FF2B5EF4-FFF2-40B4-BE49-F238E27FC236}">
                <a16:creationId xmlns:a16="http://schemas.microsoft.com/office/drawing/2014/main" id="{89259D15-800F-AFF9-1413-3A1D925F3758}"/>
              </a:ext>
            </a:extLst>
          </p:cNvPr>
          <p:cNvSpPr txBox="1"/>
          <p:nvPr/>
        </p:nvSpPr>
        <p:spPr>
          <a:xfrm>
            <a:off x="694267" y="1645260"/>
            <a:ext cx="14931179" cy="10464403"/>
          </a:xfrm>
          <a:prstGeom prst="rect">
            <a:avLst/>
          </a:prstGeom>
          <a:solidFill>
            <a:schemeClr val="bg1"/>
          </a:solidFill>
        </p:spPr>
        <p:txBody>
          <a:bodyPr wrap="square">
            <a:spAutoFit/>
          </a:bodyPr>
          <a:lstStyle/>
          <a:p>
            <a:pPr rtl="0"/>
            <a:r>
              <a:rPr lang="en-GB" sz="2400" b="1" dirty="0">
                <a:solidFill>
                  <a:srgbClr val="3000F7"/>
                </a:solidFill>
              </a:rPr>
              <a:t>What is it?</a:t>
            </a:r>
          </a:p>
          <a:p>
            <a:r>
              <a:rPr lang="en-GB" sz="2400" b="0" i="0" dirty="0">
                <a:solidFill>
                  <a:srgbClr val="011E41"/>
                </a:solidFill>
                <a:effectLst/>
              </a:rPr>
              <a:t>The Girls' Football in Schools website provides a space for teachers and school staff to </a:t>
            </a:r>
            <a:r>
              <a:rPr lang="en-GB" sz="2400" b="1" i="0" dirty="0">
                <a:solidFill>
                  <a:srgbClr val="011E41"/>
                </a:solidFill>
                <a:effectLst/>
              </a:rPr>
              <a:t>access free exclusive digital resources</a:t>
            </a:r>
            <a:r>
              <a:rPr lang="en-GB" sz="2400" b="0" i="0" dirty="0">
                <a:solidFill>
                  <a:srgbClr val="011E41"/>
                </a:solidFill>
                <a:effectLst/>
              </a:rPr>
              <a:t>, CPD and much more to </a:t>
            </a:r>
            <a:r>
              <a:rPr lang="en-GB" sz="2400" b="1" i="0" dirty="0">
                <a:solidFill>
                  <a:srgbClr val="011E41"/>
                </a:solidFill>
                <a:effectLst/>
              </a:rPr>
              <a:t>give girls equal access to football in schools by 2024</a:t>
            </a:r>
            <a:r>
              <a:rPr lang="en-GB" sz="2400" b="0" i="0" dirty="0">
                <a:solidFill>
                  <a:srgbClr val="011E41"/>
                </a:solidFill>
                <a:effectLst/>
              </a:rPr>
              <a:t>. </a:t>
            </a:r>
          </a:p>
          <a:p>
            <a:endParaRPr lang="en-GB" sz="2000" dirty="0">
              <a:solidFill>
                <a:srgbClr val="011E41"/>
              </a:solidFill>
            </a:endParaRPr>
          </a:p>
          <a:p>
            <a:r>
              <a:rPr lang="en-GB" sz="2400" b="1" dirty="0">
                <a:solidFill>
                  <a:srgbClr val="3000F7"/>
                </a:solidFill>
              </a:rPr>
              <a:t>Who can take part?</a:t>
            </a:r>
          </a:p>
          <a:p>
            <a:pPr rtl="0"/>
            <a:r>
              <a:rPr lang="en-GB" sz="2400" b="0" i="0" dirty="0">
                <a:solidFill>
                  <a:srgbClr val="011E41"/>
                </a:solidFill>
                <a:effectLst/>
              </a:rPr>
              <a:t>Any school in England can register and sign into the website. So, what are you waiting for? Complete these easy three steps:					</a:t>
            </a:r>
          </a:p>
          <a:p>
            <a:pPr algn="ctr" rtl="0"/>
            <a:r>
              <a:rPr lang="en-GB" sz="2400" dirty="0">
                <a:solidFill>
                  <a:srgbClr val="011E41"/>
                </a:solidFill>
              </a:rPr>
              <a:t>			</a:t>
            </a:r>
            <a:r>
              <a:rPr lang="en-GB" sz="2400" b="1" dirty="0">
                <a:solidFill>
                  <a:srgbClr val="3000F7"/>
                </a:solidFill>
              </a:rPr>
              <a:t>1 Register</a:t>
            </a:r>
            <a:r>
              <a:rPr lang="en-GB" sz="2400" dirty="0">
                <a:solidFill>
                  <a:srgbClr val="3000F7"/>
                </a:solidFill>
              </a:rPr>
              <a:t> </a:t>
            </a:r>
            <a:r>
              <a:rPr lang="en-GB" sz="2400" dirty="0"/>
              <a:t>to the correct programme for your school</a:t>
            </a:r>
          </a:p>
          <a:p>
            <a:pPr algn="ctr" rtl="0"/>
            <a:endParaRPr lang="en-GB" dirty="0"/>
          </a:p>
          <a:p>
            <a:pPr algn="ctr" rtl="0"/>
            <a:endParaRPr lang="en-GB" dirty="0"/>
          </a:p>
          <a:p>
            <a:pPr algn="ctr" rtl="0"/>
            <a:endParaRPr lang="en-GB" dirty="0"/>
          </a:p>
          <a:p>
            <a:pPr algn="ctr" rtl="0"/>
            <a:endParaRPr lang="en-GB" dirty="0"/>
          </a:p>
          <a:p>
            <a:pPr rtl="0"/>
            <a:endParaRPr lang="en-GB" dirty="0"/>
          </a:p>
          <a:p>
            <a:pPr rtl="0"/>
            <a:endParaRPr lang="en-GB" dirty="0"/>
          </a:p>
          <a:p>
            <a:pPr rtl="0"/>
            <a:endParaRPr lang="en-GB" dirty="0"/>
          </a:p>
          <a:p>
            <a:pPr rtl="0"/>
            <a:endParaRPr lang="en-GB" dirty="0"/>
          </a:p>
          <a:p>
            <a:pPr rtl="0"/>
            <a:endParaRPr lang="en-GB" dirty="0"/>
          </a:p>
          <a:p>
            <a:pPr rtl="0"/>
            <a:endParaRPr lang="en-GB" dirty="0"/>
          </a:p>
          <a:p>
            <a:pPr rtl="0"/>
            <a:endParaRPr lang="en-GB" dirty="0"/>
          </a:p>
          <a:p>
            <a:pPr rtl="0"/>
            <a:endParaRPr lang="en-GB" dirty="0"/>
          </a:p>
          <a:p>
            <a:pPr rtl="0"/>
            <a:endParaRPr lang="en-GB" dirty="0"/>
          </a:p>
          <a:p>
            <a:pPr rtl="0"/>
            <a:endParaRPr lang="en-GB" dirty="0"/>
          </a:p>
          <a:p>
            <a:pPr rtl="0"/>
            <a:endParaRPr lang="en-GB" dirty="0"/>
          </a:p>
          <a:p>
            <a:pPr rtl="0"/>
            <a:endParaRPr lang="en-GB" dirty="0"/>
          </a:p>
          <a:p>
            <a:pPr rtl="0"/>
            <a:endParaRPr lang="en-GB" dirty="0"/>
          </a:p>
          <a:p>
            <a:pPr rtl="0"/>
            <a:endParaRPr lang="en-GB" sz="2400" dirty="0"/>
          </a:p>
          <a:p>
            <a:pPr algn="ctr"/>
            <a:endParaRPr lang="en-GB" sz="2400" dirty="0"/>
          </a:p>
          <a:p>
            <a:pPr algn="ctr"/>
            <a:r>
              <a:rPr lang="en-GB" sz="2400" b="1" dirty="0">
                <a:solidFill>
                  <a:srgbClr val="3000F7"/>
                </a:solidFill>
              </a:rPr>
              <a:t>2 Pledge </a:t>
            </a:r>
            <a:r>
              <a:rPr lang="en-GB" sz="2400" dirty="0"/>
              <a:t>to offer girls equal access to football within your school click</a:t>
            </a:r>
            <a:r>
              <a:rPr lang="en-GB" sz="2400" dirty="0">
                <a:hlinkClick r:id="rId3"/>
              </a:rPr>
              <a:t> here </a:t>
            </a:r>
            <a:r>
              <a:rPr lang="en-GB" sz="2400" dirty="0"/>
              <a:t>(you need to register on the correct programme above before you can pledge)</a:t>
            </a:r>
          </a:p>
          <a:p>
            <a:pPr rtl="0"/>
            <a:endParaRPr lang="en-GB" sz="1200" dirty="0"/>
          </a:p>
          <a:p>
            <a:pPr algn="ctr" rtl="0"/>
            <a:r>
              <a:rPr lang="en-GB" sz="2400" b="1" dirty="0">
                <a:solidFill>
                  <a:srgbClr val="3000F7"/>
                </a:solidFill>
              </a:rPr>
              <a:t>3 Book </a:t>
            </a:r>
            <a:r>
              <a:rPr lang="en-GB" sz="2400" dirty="0"/>
              <a:t>on to upcoming training dates </a:t>
            </a:r>
            <a:r>
              <a:rPr lang="en-GB" sz="2400" dirty="0">
                <a:effectLst/>
                <a:hlinkClick r:id="rId4" tooltip="https://girlsfootballinschools.org/"/>
              </a:rPr>
              <a:t>https://girlsfootballinschools.org/</a:t>
            </a:r>
            <a:endParaRPr lang="en-GB" sz="2400" dirty="0">
              <a:effectLst/>
            </a:endParaRPr>
          </a:p>
          <a:p>
            <a:pPr rtl="0"/>
            <a:endParaRPr lang="en-GB" sz="1400" dirty="0"/>
          </a:p>
          <a:p>
            <a:pPr algn="ctr" rtl="0"/>
            <a:r>
              <a:rPr lang="en-GB" sz="2400" b="1" dirty="0">
                <a:solidFill>
                  <a:srgbClr val="3000F7"/>
                </a:solidFill>
              </a:rPr>
              <a:t>Email us at </a:t>
            </a:r>
            <a:r>
              <a:rPr lang="en-GB" sz="2400" b="1" dirty="0">
                <a:hlinkClick r:id="rId5"/>
              </a:rPr>
              <a:t>cyp@activeessex.org</a:t>
            </a:r>
            <a:r>
              <a:rPr lang="en-GB" sz="2400" b="1" dirty="0"/>
              <a:t> </a:t>
            </a:r>
            <a:r>
              <a:rPr lang="en-GB" sz="2400" b="1" dirty="0">
                <a:solidFill>
                  <a:srgbClr val="3000F7"/>
                </a:solidFill>
              </a:rPr>
              <a:t>if you require any help or information</a:t>
            </a:r>
          </a:p>
        </p:txBody>
      </p:sp>
      <p:graphicFrame>
        <p:nvGraphicFramePr>
          <p:cNvPr id="8" name="Table 8">
            <a:extLst>
              <a:ext uri="{FF2B5EF4-FFF2-40B4-BE49-F238E27FC236}">
                <a16:creationId xmlns:a16="http://schemas.microsoft.com/office/drawing/2014/main" id="{7890AE18-FEFF-A50A-70EB-D754D192BEF3}"/>
              </a:ext>
            </a:extLst>
          </p:cNvPr>
          <p:cNvGraphicFramePr>
            <a:graphicFrameLocks noGrp="1"/>
          </p:cNvGraphicFramePr>
          <p:nvPr>
            <p:extLst>
              <p:ext uri="{D42A27DB-BD31-4B8C-83A1-F6EECF244321}">
                <p14:modId xmlns:p14="http://schemas.microsoft.com/office/powerpoint/2010/main" val="3749828531"/>
              </p:ext>
            </p:extLst>
          </p:nvPr>
        </p:nvGraphicFramePr>
        <p:xfrm>
          <a:off x="1303867" y="5063322"/>
          <a:ext cx="13953064" cy="4389120"/>
        </p:xfrm>
        <a:graphic>
          <a:graphicData uri="http://schemas.openxmlformats.org/drawingml/2006/table">
            <a:tbl>
              <a:tblPr firstRow="1" bandRow="1">
                <a:tableStyleId>{5C22544A-7EE6-4342-B048-85BDC9FD1C3A}</a:tableStyleId>
              </a:tblPr>
              <a:tblGrid>
                <a:gridCol w="5446067">
                  <a:extLst>
                    <a:ext uri="{9D8B030D-6E8A-4147-A177-3AD203B41FA5}">
                      <a16:colId xmlns:a16="http://schemas.microsoft.com/office/drawing/2014/main" val="2684745761"/>
                    </a:ext>
                  </a:extLst>
                </a:gridCol>
                <a:gridCol w="3008511">
                  <a:extLst>
                    <a:ext uri="{9D8B030D-6E8A-4147-A177-3AD203B41FA5}">
                      <a16:colId xmlns:a16="http://schemas.microsoft.com/office/drawing/2014/main" val="4049916950"/>
                    </a:ext>
                  </a:extLst>
                </a:gridCol>
                <a:gridCol w="5498486">
                  <a:extLst>
                    <a:ext uri="{9D8B030D-6E8A-4147-A177-3AD203B41FA5}">
                      <a16:colId xmlns:a16="http://schemas.microsoft.com/office/drawing/2014/main" val="2543759380"/>
                    </a:ext>
                  </a:extLst>
                </a:gridCol>
              </a:tblGrid>
              <a:tr h="347170">
                <a:tc>
                  <a:txBody>
                    <a:bodyPr/>
                    <a:lstStyle/>
                    <a:p>
                      <a:pPr algn="ctr"/>
                      <a:r>
                        <a:rPr lang="en-GB" dirty="0"/>
                        <a:t>Primary </a:t>
                      </a:r>
                    </a:p>
                  </a:txBody>
                  <a:tcPr>
                    <a:solidFill>
                      <a:srgbClr val="3000F7"/>
                    </a:solidFill>
                  </a:tcPr>
                </a:tc>
                <a:tc>
                  <a:txBody>
                    <a:bodyPr/>
                    <a:lstStyle/>
                    <a:p>
                      <a:endParaRPr lang="en-GB" dirty="0"/>
                    </a:p>
                  </a:txBody>
                  <a:tcPr>
                    <a:solidFill>
                      <a:schemeClr val="bg1"/>
                    </a:solidFill>
                  </a:tcPr>
                </a:tc>
                <a:tc>
                  <a:txBody>
                    <a:bodyPr/>
                    <a:lstStyle/>
                    <a:p>
                      <a:pPr algn="ctr"/>
                      <a:r>
                        <a:rPr lang="en-GB" dirty="0"/>
                        <a:t>Secondary</a:t>
                      </a:r>
                    </a:p>
                  </a:txBody>
                  <a:tcPr>
                    <a:solidFill>
                      <a:srgbClr val="3000F7"/>
                    </a:solidFill>
                  </a:tcPr>
                </a:tc>
                <a:extLst>
                  <a:ext uri="{0D108BD9-81ED-4DB2-BD59-A6C34878D82A}">
                    <a16:rowId xmlns:a16="http://schemas.microsoft.com/office/drawing/2014/main" val="3842150899"/>
                  </a:ext>
                </a:extLst>
              </a:tr>
              <a:tr h="894437">
                <a:tc>
                  <a:txBody>
                    <a:bodyPr/>
                    <a:lstStyle/>
                    <a:p>
                      <a:endParaRPr lang="en-GB" dirty="0"/>
                    </a:p>
                    <a:p>
                      <a:endParaRPr lang="en-GB" dirty="0"/>
                    </a:p>
                    <a:p>
                      <a:endParaRPr lang="en-GB" dirty="0"/>
                    </a:p>
                    <a:p>
                      <a:endParaRPr lang="en-GB" dirty="0"/>
                    </a:p>
                  </a:txBody>
                  <a:tcPr>
                    <a:noFill/>
                  </a:tcPr>
                </a:tc>
                <a:tc>
                  <a:txBody>
                    <a:bodyPr/>
                    <a:lstStyle/>
                    <a:p>
                      <a:endParaRPr lang="en-GB" dirty="0"/>
                    </a:p>
                  </a:txBody>
                  <a:tcPr>
                    <a:solidFill>
                      <a:schemeClr val="bg1"/>
                    </a:solidFill>
                  </a:tcPr>
                </a:tc>
                <a:tc>
                  <a:txBody>
                    <a:bodyPr/>
                    <a:lstStyle/>
                    <a:p>
                      <a:endParaRPr lang="en-GB" dirty="0"/>
                    </a:p>
                  </a:txBody>
                  <a:tcPr>
                    <a:noFill/>
                  </a:tcPr>
                </a:tc>
                <a:extLst>
                  <a:ext uri="{0D108BD9-81ED-4DB2-BD59-A6C34878D82A}">
                    <a16:rowId xmlns:a16="http://schemas.microsoft.com/office/drawing/2014/main" val="2265531757"/>
                  </a:ext>
                </a:extLst>
              </a:tr>
              <a:tr h="370840">
                <a:tc>
                  <a:txBody>
                    <a:bodyPr/>
                    <a:lstStyle/>
                    <a:p>
                      <a:pPr algn="ctr"/>
                      <a:r>
                        <a:rPr lang="en-GB" sz="2400" dirty="0">
                          <a:hlinkClick r:id="rId6"/>
                        </a:rPr>
                        <a:t>Click image above or this link </a:t>
                      </a:r>
                      <a:endParaRPr lang="en-GB" sz="2400" dirty="0"/>
                    </a:p>
                  </a:txBody>
                  <a:tcPr/>
                </a:tc>
                <a:tc>
                  <a:txBody>
                    <a:bodyPr/>
                    <a:lstStyle/>
                    <a:p>
                      <a:endParaRPr lang="en-GB" dirty="0"/>
                    </a:p>
                  </a:txBody>
                  <a:tcPr>
                    <a:solidFill>
                      <a:schemeClr val="bg1"/>
                    </a:solidFill>
                  </a:tcPr>
                </a:tc>
                <a:tc>
                  <a:txBody>
                    <a:bodyPr/>
                    <a:lstStyle/>
                    <a:p>
                      <a:pPr algn="ctr"/>
                      <a:r>
                        <a:rPr lang="en-GB" sz="2400" dirty="0">
                          <a:hlinkClick r:id="rId7"/>
                        </a:rPr>
                        <a:t>Click image above or this link</a:t>
                      </a:r>
                      <a:endParaRPr lang="en-GB" sz="2400" dirty="0"/>
                    </a:p>
                  </a:txBody>
                  <a:tcPr/>
                </a:tc>
                <a:extLst>
                  <a:ext uri="{0D108BD9-81ED-4DB2-BD59-A6C34878D82A}">
                    <a16:rowId xmlns:a16="http://schemas.microsoft.com/office/drawing/2014/main" val="4082750575"/>
                  </a:ext>
                </a:extLst>
              </a:tr>
              <a:tr h="370840">
                <a:tc>
                  <a:txBody>
                    <a:bodyPr/>
                    <a:lstStyle/>
                    <a:p>
                      <a:r>
                        <a:rPr lang="en-GB" sz="2400" b="0" i="0" kern="1200" dirty="0">
                          <a:solidFill>
                            <a:schemeClr val="dk1"/>
                          </a:solidFill>
                          <a:effectLst/>
                          <a:latin typeface="+mn-lt"/>
                          <a:ea typeface="+mn-ea"/>
                          <a:cs typeface="+mn-cs"/>
                        </a:rPr>
                        <a:t>Girls aged 5-11 can now unlock their imaginations with the magic of Disney inspired Shooting Stars at school!</a:t>
                      </a:r>
                      <a:endParaRPr lang="en-GB" sz="2400" b="0" dirty="0"/>
                    </a:p>
                  </a:txBody>
                  <a:tcPr/>
                </a:tc>
                <a:tc>
                  <a:txBody>
                    <a:bodyPr/>
                    <a:lstStyle/>
                    <a:p>
                      <a:endParaRPr lang="en-GB" sz="1800" dirty="0"/>
                    </a:p>
                  </a:txBody>
                  <a:tcPr>
                    <a:solidFill>
                      <a:schemeClr val="bg1"/>
                    </a:solidFill>
                  </a:tcPr>
                </a:tc>
                <a:tc>
                  <a:txBody>
                    <a:bodyPr/>
                    <a:lstStyle/>
                    <a:p>
                      <a:r>
                        <a:rPr lang="en-GB" sz="2400" dirty="0"/>
                        <a:t>A physical and digital resource to support schools to set up an extra-curricular football offer for girls in KS3.</a:t>
                      </a:r>
                    </a:p>
                  </a:txBody>
                  <a:tcPr/>
                </a:tc>
                <a:extLst>
                  <a:ext uri="{0D108BD9-81ED-4DB2-BD59-A6C34878D82A}">
                    <a16:rowId xmlns:a16="http://schemas.microsoft.com/office/drawing/2014/main" val="1273184723"/>
                  </a:ext>
                </a:extLst>
              </a:tr>
            </a:tbl>
          </a:graphicData>
        </a:graphic>
      </p:graphicFrame>
      <p:pic>
        <p:nvPicPr>
          <p:cNvPr id="17" name="Picture 16" descr="A logo for a football game&#10;&#10;Description automatically generated">
            <a:hlinkClick r:id="rId7"/>
            <a:extLst>
              <a:ext uri="{FF2B5EF4-FFF2-40B4-BE49-F238E27FC236}">
                <a16:creationId xmlns:a16="http://schemas.microsoft.com/office/drawing/2014/main" id="{84DFD6DB-B786-29F4-1AC3-19EC6A52CF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9832" y="5727734"/>
            <a:ext cx="3246581" cy="1893838"/>
          </a:xfrm>
          <a:prstGeom prst="rect">
            <a:avLst/>
          </a:prstGeom>
        </p:spPr>
      </p:pic>
      <p:pic>
        <p:nvPicPr>
          <p:cNvPr id="20" name="Picture 19" descr="A logo for a football game&#10;&#10;Description automatically generated">
            <a:hlinkClick r:id="rId6"/>
            <a:extLst>
              <a:ext uri="{FF2B5EF4-FFF2-40B4-BE49-F238E27FC236}">
                <a16:creationId xmlns:a16="http://schemas.microsoft.com/office/drawing/2014/main" id="{924F333B-5F8B-E4B6-B6E9-C6DCA62C9225}"/>
              </a:ext>
            </a:extLst>
          </p:cNvPr>
          <p:cNvPicPr>
            <a:picLocks noChangeAspect="1"/>
          </p:cNvPicPr>
          <p:nvPr/>
        </p:nvPicPr>
        <p:blipFill rotWithShape="1">
          <a:blip r:embed="rId9">
            <a:extLst>
              <a:ext uri="{28A0092B-C50C-407E-A947-70E740481C1C}">
                <a14:useLocalDpi xmlns:a14="http://schemas.microsoft.com/office/drawing/2010/main" val="0"/>
              </a:ext>
            </a:extLst>
          </a:blip>
          <a:srcRect l="12699" t="19138" r="8050" b="19167"/>
          <a:stretch/>
        </p:blipFill>
        <p:spPr>
          <a:xfrm>
            <a:off x="1930403" y="5664654"/>
            <a:ext cx="4521197" cy="2053101"/>
          </a:xfrm>
          <a:prstGeom prst="rect">
            <a:avLst/>
          </a:prstGeom>
        </p:spPr>
      </p:pic>
      <p:sp>
        <p:nvSpPr>
          <p:cNvPr id="22" name="Arrow: Right 21">
            <a:extLst>
              <a:ext uri="{FF2B5EF4-FFF2-40B4-BE49-F238E27FC236}">
                <a16:creationId xmlns:a16="http://schemas.microsoft.com/office/drawing/2014/main" id="{E5677131-4D34-19E6-7DE2-4EB693463CA8}"/>
              </a:ext>
            </a:extLst>
          </p:cNvPr>
          <p:cNvSpPr/>
          <p:nvPr/>
        </p:nvSpPr>
        <p:spPr>
          <a:xfrm rot="18602214" flipH="1">
            <a:off x="5489539" y="4582679"/>
            <a:ext cx="461547" cy="423786"/>
          </a:xfrm>
          <a:prstGeom prst="rightArrow">
            <a:avLst/>
          </a:prstGeom>
          <a:solidFill>
            <a:srgbClr val="300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4C944240-C1CC-37B8-8D7F-90039FCC07CE}"/>
              </a:ext>
            </a:extLst>
          </p:cNvPr>
          <p:cNvSpPr/>
          <p:nvPr/>
        </p:nvSpPr>
        <p:spPr>
          <a:xfrm rot="16200000" flipH="1">
            <a:off x="3302809" y="9482490"/>
            <a:ext cx="479079" cy="467576"/>
          </a:xfrm>
          <a:prstGeom prst="rightArrow">
            <a:avLst/>
          </a:prstGeom>
          <a:solidFill>
            <a:srgbClr val="300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C6EF3296-B4E7-84EB-537A-3A0982C6F2CD}"/>
              </a:ext>
            </a:extLst>
          </p:cNvPr>
          <p:cNvSpPr/>
          <p:nvPr/>
        </p:nvSpPr>
        <p:spPr>
          <a:xfrm rot="16200000" flipH="1">
            <a:off x="12474113" y="9470028"/>
            <a:ext cx="479079" cy="467576"/>
          </a:xfrm>
          <a:prstGeom prst="rightArrow">
            <a:avLst/>
          </a:prstGeom>
          <a:solidFill>
            <a:srgbClr val="300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row: Right 1">
            <a:extLst>
              <a:ext uri="{FF2B5EF4-FFF2-40B4-BE49-F238E27FC236}">
                <a16:creationId xmlns:a16="http://schemas.microsoft.com/office/drawing/2014/main" id="{0383A0FA-D818-2AF5-7748-6E2E9AB40815}"/>
              </a:ext>
            </a:extLst>
          </p:cNvPr>
          <p:cNvSpPr/>
          <p:nvPr/>
        </p:nvSpPr>
        <p:spPr>
          <a:xfrm rot="14139321" flipH="1">
            <a:off x="11524935" y="4619172"/>
            <a:ext cx="461547" cy="423786"/>
          </a:xfrm>
          <a:prstGeom prst="rightArrow">
            <a:avLst/>
          </a:prstGeom>
          <a:solidFill>
            <a:srgbClr val="300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ECC8D8C-00AE-1C12-BD3E-3BFE92B953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9333" y="86293"/>
            <a:ext cx="2610449" cy="167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1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football game&#10;&#10;Description automatically generated">
            <a:hlinkClick r:id="rId2"/>
            <a:extLst>
              <a:ext uri="{FF2B5EF4-FFF2-40B4-BE49-F238E27FC236}">
                <a16:creationId xmlns:a16="http://schemas.microsoft.com/office/drawing/2014/main" id="{7FD74010-EA76-4EC2-3263-FAA5DFD59DD7}"/>
              </a:ext>
            </a:extLst>
          </p:cNvPr>
          <p:cNvPicPr>
            <a:picLocks noChangeAspect="1"/>
          </p:cNvPicPr>
          <p:nvPr/>
        </p:nvPicPr>
        <p:blipFill rotWithShape="1">
          <a:blip r:embed="rId3">
            <a:extLst>
              <a:ext uri="{28A0092B-C50C-407E-A947-70E740481C1C}">
                <a14:useLocalDpi xmlns:a14="http://schemas.microsoft.com/office/drawing/2010/main" val="0"/>
              </a:ext>
            </a:extLst>
          </a:blip>
          <a:srcRect t="5104"/>
          <a:stretch/>
        </p:blipFill>
        <p:spPr>
          <a:xfrm>
            <a:off x="248120" y="1091383"/>
            <a:ext cx="5356813" cy="2965338"/>
          </a:xfrm>
          <a:prstGeom prst="rect">
            <a:avLst/>
          </a:prstGeom>
        </p:spPr>
      </p:pic>
      <p:sp>
        <p:nvSpPr>
          <p:cNvPr id="2" name="Title 1">
            <a:extLst>
              <a:ext uri="{FF2B5EF4-FFF2-40B4-BE49-F238E27FC236}">
                <a16:creationId xmlns:a16="http://schemas.microsoft.com/office/drawing/2014/main" id="{C72A9407-98D3-B1BF-2F63-AF59BA3BAA21}"/>
              </a:ext>
            </a:extLst>
          </p:cNvPr>
          <p:cNvSpPr>
            <a:spLocks noGrp="1"/>
          </p:cNvSpPr>
          <p:nvPr>
            <p:ph type="title"/>
          </p:nvPr>
        </p:nvSpPr>
        <p:spPr>
          <a:xfrm>
            <a:off x="4409103" y="1266869"/>
            <a:ext cx="14020800" cy="2356556"/>
          </a:xfrm>
        </p:spPr>
        <p:txBody>
          <a:bodyPr/>
          <a:lstStyle/>
          <a:p>
            <a:r>
              <a:rPr lang="en-GB" b="1" dirty="0">
                <a:solidFill>
                  <a:srgbClr val="3000F7"/>
                </a:solidFill>
              </a:rPr>
              <a:t>For Primary schools</a:t>
            </a:r>
          </a:p>
        </p:txBody>
      </p:sp>
      <p:sp>
        <p:nvSpPr>
          <p:cNvPr id="3" name="Content Placeholder 2">
            <a:extLst>
              <a:ext uri="{FF2B5EF4-FFF2-40B4-BE49-F238E27FC236}">
                <a16:creationId xmlns:a16="http://schemas.microsoft.com/office/drawing/2014/main" id="{F8CDD9F0-0F22-F98C-5BF6-32D7BA30AA0C}"/>
              </a:ext>
            </a:extLst>
          </p:cNvPr>
          <p:cNvSpPr>
            <a:spLocks noGrp="1"/>
          </p:cNvSpPr>
          <p:nvPr>
            <p:ph idx="1"/>
          </p:nvPr>
        </p:nvSpPr>
        <p:spPr>
          <a:xfrm>
            <a:off x="811161" y="3448752"/>
            <a:ext cx="8362336" cy="7735712"/>
          </a:xfrm>
        </p:spPr>
        <p:txBody>
          <a:bodyPr>
            <a:normAutofit lnSpcReduction="10000"/>
          </a:bodyPr>
          <a:lstStyle/>
          <a:p>
            <a:pPr algn="l" fontAlgn="base"/>
            <a:r>
              <a:rPr lang="en-GB" sz="2800" b="0" i="0" dirty="0">
                <a:solidFill>
                  <a:srgbClr val="313131"/>
                </a:solidFill>
                <a:effectLst/>
                <a:latin typeface="Calibri" panose="020F0502020204030204" pitchFamily="34" charset="0"/>
                <a:cs typeface="Calibri" panose="020F0502020204030204" pitchFamily="34" charset="0"/>
              </a:rPr>
              <a:t>All of the Shooting Stars resources and  recordings are online so that you </a:t>
            </a:r>
            <a:r>
              <a:rPr lang="en-GB" sz="2800" dirty="0">
                <a:solidFill>
                  <a:srgbClr val="313131"/>
                </a:solidFill>
                <a:latin typeface="Calibri" panose="020F0502020204030204" pitchFamily="34" charset="0"/>
                <a:cs typeface="Calibri" panose="020F0502020204030204" pitchFamily="34" charset="0"/>
              </a:rPr>
              <a:t>can work through them at your own pace.</a:t>
            </a:r>
          </a:p>
          <a:p>
            <a:pPr algn="l" fontAlgn="base"/>
            <a:endParaRPr lang="en-GB" sz="2800" dirty="0">
              <a:solidFill>
                <a:srgbClr val="313131"/>
              </a:solidFill>
              <a:latin typeface="Calibri" panose="020F0502020204030204" pitchFamily="34" charset="0"/>
              <a:cs typeface="Calibri" panose="020F0502020204030204" pitchFamily="34" charset="0"/>
            </a:endParaRPr>
          </a:p>
          <a:p>
            <a:pPr algn="l" fontAlgn="base"/>
            <a:r>
              <a:rPr lang="en-GB" sz="2800" b="0" i="0" dirty="0">
                <a:solidFill>
                  <a:srgbClr val="313131"/>
                </a:solidFill>
                <a:effectLst/>
                <a:latin typeface="Calibri" panose="020F0502020204030204" pitchFamily="34" charset="0"/>
                <a:cs typeface="Calibri" panose="020F0502020204030204" pitchFamily="34" charset="0"/>
              </a:rPr>
              <a:t>New training has been designed to upskill practitioners on how to use the Marvel Inspired Shooting Stars SEND resources to engage more young people with SEND in football within their school setting. The resources have been developed in consultation with YST Lead Inclusion Schools with the aim of specifically engaging more young people with SEND in physical activity and football.</a:t>
            </a:r>
          </a:p>
          <a:p>
            <a:pPr algn="l" fontAlgn="base"/>
            <a:endParaRPr lang="en-GB" sz="2400" b="0" i="0" dirty="0">
              <a:solidFill>
                <a:srgbClr val="313131"/>
              </a:solidFill>
              <a:effectLst/>
              <a:latin typeface="Calibri" panose="020F0502020204030204" pitchFamily="34" charset="0"/>
              <a:cs typeface="Calibri" panose="020F0502020204030204" pitchFamily="34" charset="0"/>
            </a:endParaRPr>
          </a:p>
          <a:p>
            <a:pPr algn="l" fontAlgn="base"/>
            <a:r>
              <a:rPr lang="en-GB" sz="2800" b="0" i="0" dirty="0">
                <a:solidFill>
                  <a:srgbClr val="313131"/>
                </a:solidFill>
                <a:effectLst/>
                <a:latin typeface="Calibri" panose="020F0502020204030204" pitchFamily="34" charset="0"/>
                <a:cs typeface="Calibri" panose="020F0502020204030204" pitchFamily="34" charset="0"/>
              </a:rPr>
              <a:t>In addition to this a Disney Inspired Shooting Stars SEND online session is taking place on:</a:t>
            </a:r>
          </a:p>
          <a:p>
            <a:pPr marL="0" indent="0" algn="l" fontAlgn="base">
              <a:buNone/>
            </a:pPr>
            <a:r>
              <a:rPr lang="en-GB" sz="2089" b="1" dirty="0">
                <a:solidFill>
                  <a:srgbClr val="313131"/>
                </a:solidFill>
                <a:latin typeface="Calibri" panose="020F0502020204030204" pitchFamily="34" charset="0"/>
                <a:cs typeface="Calibri" panose="020F0502020204030204" pitchFamily="34" charset="0"/>
              </a:rPr>
              <a:t>        </a:t>
            </a:r>
            <a:r>
              <a:rPr lang="en-GB" sz="2600" b="1" dirty="0">
                <a:solidFill>
                  <a:srgbClr val="313131"/>
                </a:solidFill>
                <a:latin typeface="Calibri" panose="020F0502020204030204" pitchFamily="34" charset="0"/>
                <a:cs typeface="Calibri" panose="020F0502020204030204" pitchFamily="34" charset="0"/>
              </a:rPr>
              <a:t>-</a:t>
            </a:r>
            <a:r>
              <a:rPr lang="en-GB" sz="2600" b="1" i="0" dirty="0">
                <a:solidFill>
                  <a:srgbClr val="313131"/>
                </a:solidFill>
                <a:effectLst/>
                <a:latin typeface="Calibri" panose="020F0502020204030204" pitchFamily="34" charset="0"/>
                <a:cs typeface="Calibri" panose="020F0502020204030204" pitchFamily="34" charset="0"/>
              </a:rPr>
              <a:t>Tuesday 6th February </a:t>
            </a:r>
            <a:r>
              <a:rPr lang="en-GB" sz="2600" b="0" i="0" dirty="0">
                <a:solidFill>
                  <a:srgbClr val="313131"/>
                </a:solidFill>
                <a:effectLst/>
                <a:latin typeface="Calibri" panose="020F0502020204030204" pitchFamily="34" charset="0"/>
                <a:cs typeface="Calibri" panose="020F0502020204030204" pitchFamily="34" charset="0"/>
              </a:rPr>
              <a:t>from </a:t>
            </a:r>
            <a:r>
              <a:rPr lang="en-GB" sz="2600" b="1" i="0" dirty="0">
                <a:solidFill>
                  <a:srgbClr val="313131"/>
                </a:solidFill>
                <a:effectLst/>
                <a:latin typeface="Calibri" panose="020F0502020204030204" pitchFamily="34" charset="0"/>
                <a:cs typeface="Calibri" panose="020F0502020204030204" pitchFamily="34" charset="0"/>
              </a:rPr>
              <a:t>3.30-5.30pm- </a:t>
            </a:r>
            <a:r>
              <a:rPr lang="en-GB" sz="2600" b="1" i="0" dirty="0">
                <a:solidFill>
                  <a:srgbClr val="313131"/>
                </a:solidFill>
                <a:effectLst/>
                <a:latin typeface="Calibri" panose="020F0502020204030204" pitchFamily="34" charset="0"/>
                <a:cs typeface="Calibri" panose="020F0502020204030204" pitchFamily="34" charset="0"/>
                <a:hlinkClick r:id="rId4"/>
              </a:rPr>
              <a:t>Link to book</a:t>
            </a:r>
            <a:endParaRPr lang="en-GB" sz="2600" b="1" i="0" dirty="0">
              <a:solidFill>
                <a:srgbClr val="313131"/>
              </a:solidFill>
              <a:effectLst/>
              <a:latin typeface="Calibri" panose="020F0502020204030204" pitchFamily="34" charset="0"/>
              <a:cs typeface="Calibri" panose="020F0502020204030204" pitchFamily="34" charset="0"/>
            </a:endParaRPr>
          </a:p>
          <a:p>
            <a:pPr marL="0" indent="0" algn="l" fontAlgn="base">
              <a:buNone/>
            </a:pPr>
            <a:r>
              <a:rPr lang="en-GB" sz="2600" b="1" dirty="0">
                <a:solidFill>
                  <a:srgbClr val="313131"/>
                </a:solidFill>
                <a:latin typeface="Calibri" panose="020F0502020204030204" pitchFamily="34" charset="0"/>
                <a:cs typeface="Calibri" panose="020F0502020204030204" pitchFamily="34" charset="0"/>
              </a:rPr>
              <a:t>      -Tuesday 14th May from 3.30-5.30pm – </a:t>
            </a:r>
            <a:r>
              <a:rPr lang="en-GB" sz="2600" b="1" dirty="0">
                <a:solidFill>
                  <a:srgbClr val="313131"/>
                </a:solidFill>
                <a:latin typeface="Calibri" panose="020F0502020204030204" pitchFamily="34" charset="0"/>
                <a:cs typeface="Calibri" panose="020F0502020204030204" pitchFamily="34" charset="0"/>
                <a:hlinkClick r:id="rId5"/>
              </a:rPr>
              <a:t>Link to book</a:t>
            </a:r>
            <a:endParaRPr lang="en-GB" sz="2600" b="1" i="0" dirty="0">
              <a:solidFill>
                <a:srgbClr val="313131"/>
              </a:solidFill>
              <a:effectLst/>
              <a:latin typeface="Calibri" panose="020F0502020204030204" pitchFamily="34" charset="0"/>
              <a:cs typeface="Calibri" panose="020F0502020204030204" pitchFamily="34" charset="0"/>
            </a:endParaRPr>
          </a:p>
          <a:p>
            <a:pPr marL="0" indent="0" algn="l" fontAlgn="base">
              <a:buNone/>
            </a:pPr>
            <a:endParaRPr lang="en-GB" sz="2089" b="0" i="0" dirty="0">
              <a:solidFill>
                <a:srgbClr val="313131"/>
              </a:solidFill>
              <a:effectLst/>
              <a:latin typeface="Calibri" panose="020F0502020204030204" pitchFamily="34" charset="0"/>
              <a:cs typeface="Calibri" panose="020F0502020204030204" pitchFamily="34" charset="0"/>
            </a:endParaRPr>
          </a:p>
          <a:p>
            <a:endParaRPr lang="en-GB" dirty="0"/>
          </a:p>
        </p:txBody>
      </p:sp>
      <p:pic>
        <p:nvPicPr>
          <p:cNvPr id="5" name="Picture 4" descr="A logo with purple letters&#10;&#10;Description automatically generated">
            <a:extLst>
              <a:ext uri="{FF2B5EF4-FFF2-40B4-BE49-F238E27FC236}">
                <a16:creationId xmlns:a16="http://schemas.microsoft.com/office/drawing/2014/main" id="{AF5E9626-3D94-3C34-E5A8-01FB3FFD24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09523" y="305762"/>
            <a:ext cx="2484089" cy="888857"/>
          </a:xfrm>
          <a:prstGeom prst="rect">
            <a:avLst/>
          </a:prstGeom>
        </p:spPr>
      </p:pic>
      <p:pic>
        <p:nvPicPr>
          <p:cNvPr id="6" name="Picture 2">
            <a:extLst>
              <a:ext uri="{FF2B5EF4-FFF2-40B4-BE49-F238E27FC236}">
                <a16:creationId xmlns:a16="http://schemas.microsoft.com/office/drawing/2014/main" id="{2BD6F1DD-1BCB-FE4C-4D8C-C082901D89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9333" y="86293"/>
            <a:ext cx="2610449" cy="16741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people sitting on the ground&#10;&#10;Description automatically generated">
            <a:extLst>
              <a:ext uri="{FF2B5EF4-FFF2-40B4-BE49-F238E27FC236}">
                <a16:creationId xmlns:a16="http://schemas.microsoft.com/office/drawing/2014/main" id="{F93FBDAD-EA7B-B162-F99C-3B82619B15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2875" y="3448752"/>
            <a:ext cx="6481464" cy="4489014"/>
          </a:xfrm>
          <a:prstGeom prst="rect">
            <a:avLst/>
          </a:prstGeom>
        </p:spPr>
      </p:pic>
      <p:sp>
        <p:nvSpPr>
          <p:cNvPr id="7" name="TextBox 6">
            <a:extLst>
              <a:ext uri="{FF2B5EF4-FFF2-40B4-BE49-F238E27FC236}">
                <a16:creationId xmlns:a16="http://schemas.microsoft.com/office/drawing/2014/main" id="{5639A829-C6A5-E594-07C9-D10A7136EEBF}"/>
              </a:ext>
            </a:extLst>
          </p:cNvPr>
          <p:cNvSpPr txBox="1"/>
          <p:nvPr/>
        </p:nvSpPr>
        <p:spPr>
          <a:xfrm>
            <a:off x="9129782" y="8212983"/>
            <a:ext cx="6554557" cy="2677656"/>
          </a:xfrm>
          <a:prstGeom prst="rect">
            <a:avLst/>
          </a:prstGeom>
          <a:noFill/>
          <a:ln w="38100">
            <a:solidFill>
              <a:srgbClr val="3000F7"/>
            </a:solidFill>
          </a:ln>
        </p:spPr>
        <p:txBody>
          <a:bodyPr wrap="square" rtlCol="0">
            <a:spAutoFit/>
          </a:bodyPr>
          <a:lstStyle/>
          <a:p>
            <a:r>
              <a:rPr lang="en-GB" sz="2400" b="1" dirty="0"/>
              <a:t>Disney inspired Shooting Stars, brings girls’ favourite stories from the screen to your playground.</a:t>
            </a:r>
          </a:p>
          <a:p>
            <a:r>
              <a:rPr lang="en-GB" sz="2400" b="1" dirty="0">
                <a:solidFill>
                  <a:srgbClr val="3000F7"/>
                </a:solidFill>
              </a:rPr>
              <a:t>Be one of the first 500 schools to complete your training (by 31 December 2023) to receive a free bundle of limited edition ‘Ella - A Modern Day </a:t>
            </a:r>
            <a:r>
              <a:rPr lang="en-GB" sz="2400" b="1" dirty="0" err="1">
                <a:solidFill>
                  <a:srgbClr val="3000F7"/>
                </a:solidFill>
              </a:rPr>
              <a:t>Fairytale</a:t>
            </a:r>
            <a:r>
              <a:rPr lang="en-GB" sz="2400" b="1" dirty="0">
                <a:solidFill>
                  <a:srgbClr val="3000F7"/>
                </a:solidFill>
              </a:rPr>
              <a:t>’ books for your cohort.</a:t>
            </a:r>
          </a:p>
        </p:txBody>
      </p:sp>
    </p:spTree>
    <p:extLst>
      <p:ext uri="{BB962C8B-B14F-4D97-AF65-F5344CB8AC3E}">
        <p14:creationId xmlns:p14="http://schemas.microsoft.com/office/powerpoint/2010/main" val="371439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0E0C-C6BE-F920-3E11-49E7C691A2FF}"/>
              </a:ext>
            </a:extLst>
          </p:cNvPr>
          <p:cNvSpPr>
            <a:spLocks noGrp="1"/>
          </p:cNvSpPr>
          <p:nvPr>
            <p:ph type="title"/>
          </p:nvPr>
        </p:nvSpPr>
        <p:spPr>
          <a:xfrm>
            <a:off x="1134533" y="1522794"/>
            <a:ext cx="14647334" cy="2356556"/>
          </a:xfrm>
        </p:spPr>
        <p:txBody>
          <a:bodyPr>
            <a:normAutofit/>
          </a:bodyPr>
          <a:lstStyle/>
          <a:p>
            <a:r>
              <a:rPr lang="en-GB" sz="6600" b="1" i="0" dirty="0">
                <a:solidFill>
                  <a:srgbClr val="3000F7"/>
                </a:solidFill>
                <a:effectLst/>
              </a:rPr>
              <a:t>Barclays Game On: Go Teach for secondary schools</a:t>
            </a:r>
            <a:endParaRPr lang="en-GB" sz="6600" b="1" dirty="0">
              <a:solidFill>
                <a:srgbClr val="3000F7"/>
              </a:solidFill>
            </a:endParaRPr>
          </a:p>
        </p:txBody>
      </p:sp>
      <p:sp>
        <p:nvSpPr>
          <p:cNvPr id="3" name="Content Placeholder 2">
            <a:extLst>
              <a:ext uri="{FF2B5EF4-FFF2-40B4-BE49-F238E27FC236}">
                <a16:creationId xmlns:a16="http://schemas.microsoft.com/office/drawing/2014/main" id="{6CB0B31F-9AA0-7225-3081-DF6467E5BF83}"/>
              </a:ext>
            </a:extLst>
          </p:cNvPr>
          <p:cNvSpPr>
            <a:spLocks noGrp="1"/>
          </p:cNvSpPr>
          <p:nvPr>
            <p:ph idx="1"/>
          </p:nvPr>
        </p:nvSpPr>
        <p:spPr>
          <a:xfrm>
            <a:off x="1117600" y="3635017"/>
            <a:ext cx="14020800" cy="8438441"/>
          </a:xfrm>
        </p:spPr>
        <p:txBody>
          <a:bodyPr>
            <a:normAutofit fontScale="70000" lnSpcReduction="20000"/>
          </a:bodyPr>
          <a:lstStyle/>
          <a:p>
            <a:pPr algn="l" fontAlgn="base"/>
            <a:r>
              <a:rPr lang="en-GB" sz="4000" b="1" i="0" dirty="0">
                <a:solidFill>
                  <a:srgbClr val="313131"/>
                </a:solidFill>
                <a:effectLst/>
              </a:rPr>
              <a:t>Barclays Game On Teacher </a:t>
            </a:r>
            <a:r>
              <a:rPr lang="en-GB" sz="4000" b="0" i="0" dirty="0">
                <a:solidFill>
                  <a:srgbClr val="313131"/>
                </a:solidFill>
                <a:effectLst/>
              </a:rPr>
              <a:t>has been designed to support teachers to develop a new approach to delivering PE in their schools through a life skills focus. Barclays Game On Teacher training will focus on exploring how teachers can engage girls in curriculum physical education through football, identify and develop life skills and support girls to be empowered to lead football-related activity for others. It will be delivered by members of the YST Learning Academy.</a:t>
            </a:r>
          </a:p>
          <a:p>
            <a:pPr algn="l" fontAlgn="base"/>
            <a:r>
              <a:rPr lang="en-GB" sz="4000" b="0" i="0" dirty="0">
                <a:solidFill>
                  <a:srgbClr val="313131"/>
                </a:solidFill>
                <a:effectLst/>
              </a:rPr>
              <a:t>This programme is being delivered virtually through Zoom and may be recorded for future YST and FA programme development and staff training purposes. Please ensure you read the Youth Sport Trust Virtual Events Terms and Conditions which can be found </a:t>
            </a:r>
            <a:r>
              <a:rPr lang="en-GB" sz="4000" b="1" i="0" u="none" strike="noStrike" dirty="0">
                <a:solidFill>
                  <a:srgbClr val="337AB7"/>
                </a:solidFill>
                <a:effectLst/>
                <a:hlinkClick r:id="rId2"/>
              </a:rPr>
              <a:t>here</a:t>
            </a:r>
            <a:r>
              <a:rPr lang="en-GB" sz="4000" b="0" i="0" dirty="0">
                <a:solidFill>
                  <a:srgbClr val="313131"/>
                </a:solidFill>
                <a:effectLst/>
              </a:rPr>
              <a:t>.</a:t>
            </a:r>
          </a:p>
          <a:p>
            <a:pPr marL="0" indent="0" algn="l" fontAlgn="base">
              <a:lnSpc>
                <a:spcPct val="120000"/>
              </a:lnSpc>
              <a:buNone/>
            </a:pPr>
            <a:r>
              <a:rPr lang="en-GB" sz="5400" b="1" dirty="0">
                <a:solidFill>
                  <a:srgbClr val="3000F7"/>
                </a:solidFill>
              </a:rPr>
              <a:t>Dates for your diary (attendance only needed at one):</a:t>
            </a:r>
            <a:br>
              <a:rPr lang="en-GB" b="0" i="0" dirty="0">
                <a:solidFill>
                  <a:srgbClr val="313131"/>
                </a:solidFill>
                <a:effectLst/>
              </a:rPr>
            </a:br>
            <a:r>
              <a:rPr lang="en-GB" sz="3900" b="1" dirty="0"/>
              <a:t>Cohort 1 - </a:t>
            </a:r>
            <a:r>
              <a:rPr lang="en-GB" sz="3900" i="0" dirty="0">
                <a:solidFill>
                  <a:srgbClr val="313131"/>
                </a:solidFill>
                <a:effectLst/>
              </a:rPr>
              <a:t>Tuesday 7th November from 9.30-11.30am- </a:t>
            </a:r>
            <a:r>
              <a:rPr lang="en-GB" sz="3900" i="0" dirty="0">
                <a:solidFill>
                  <a:srgbClr val="313131"/>
                </a:solidFill>
                <a:effectLst/>
                <a:hlinkClick r:id="rId3"/>
              </a:rPr>
              <a:t>Link to book</a:t>
            </a:r>
            <a:endParaRPr lang="en-GB" sz="3900" i="0" dirty="0">
              <a:solidFill>
                <a:srgbClr val="313131"/>
              </a:solidFill>
              <a:effectLst/>
            </a:endParaRPr>
          </a:p>
          <a:p>
            <a:pPr marL="0" indent="0">
              <a:buNone/>
            </a:pPr>
            <a:r>
              <a:rPr lang="en-GB" sz="3900" b="1" dirty="0">
                <a:solidFill>
                  <a:srgbClr val="313131"/>
                </a:solidFill>
              </a:rPr>
              <a:t>Cohort 2 - </a:t>
            </a:r>
            <a:r>
              <a:rPr lang="en-GB" sz="3900" i="0" dirty="0">
                <a:solidFill>
                  <a:srgbClr val="313131"/>
                </a:solidFill>
                <a:effectLst/>
              </a:rPr>
              <a:t>Wednesday15th November from 1.00-3.00pm- </a:t>
            </a:r>
            <a:r>
              <a:rPr lang="en-GB" sz="3900" i="0" dirty="0">
                <a:solidFill>
                  <a:srgbClr val="313131"/>
                </a:solidFill>
                <a:effectLst/>
                <a:hlinkClick r:id="rId4"/>
              </a:rPr>
              <a:t>Link to book</a:t>
            </a:r>
            <a:endParaRPr lang="en-GB" sz="3900" i="0" dirty="0">
              <a:solidFill>
                <a:srgbClr val="313131"/>
              </a:solidFill>
              <a:effectLst/>
            </a:endParaRPr>
          </a:p>
          <a:p>
            <a:pPr marL="0" indent="0">
              <a:buNone/>
            </a:pPr>
            <a:r>
              <a:rPr lang="en-GB" sz="3900" b="1" dirty="0">
                <a:solidFill>
                  <a:srgbClr val="313131"/>
                </a:solidFill>
              </a:rPr>
              <a:t>Cohort 3 - </a:t>
            </a:r>
            <a:r>
              <a:rPr lang="en-GB" sz="3900" dirty="0">
                <a:solidFill>
                  <a:srgbClr val="313131"/>
                </a:solidFill>
              </a:rPr>
              <a:t>Wednesday 6th December from 3.30-5.30pm- </a:t>
            </a:r>
            <a:r>
              <a:rPr lang="en-GB" sz="3900" dirty="0">
                <a:solidFill>
                  <a:srgbClr val="313131"/>
                </a:solidFill>
                <a:hlinkClick r:id="rId5"/>
              </a:rPr>
              <a:t>Link to book</a:t>
            </a:r>
            <a:endParaRPr lang="en-GB" sz="3900" dirty="0">
              <a:solidFill>
                <a:srgbClr val="313131"/>
              </a:solidFill>
            </a:endParaRPr>
          </a:p>
          <a:p>
            <a:pPr marL="0" indent="0">
              <a:buNone/>
            </a:pPr>
            <a:r>
              <a:rPr lang="en-GB" sz="3900" b="1" i="0" dirty="0">
                <a:solidFill>
                  <a:srgbClr val="313131"/>
                </a:solidFill>
                <a:effectLst/>
              </a:rPr>
              <a:t>Cohort 4 - </a:t>
            </a:r>
            <a:r>
              <a:rPr lang="en-GB" sz="3900" i="0" dirty="0">
                <a:solidFill>
                  <a:srgbClr val="313131"/>
                </a:solidFill>
                <a:effectLst/>
              </a:rPr>
              <a:t>Thursday 7th December from 9.30am-11.30am- </a:t>
            </a:r>
            <a:r>
              <a:rPr lang="en-GB" sz="3900" i="0" dirty="0">
                <a:solidFill>
                  <a:srgbClr val="313131"/>
                </a:solidFill>
                <a:effectLst/>
                <a:hlinkClick r:id="rId6"/>
              </a:rPr>
              <a:t>Link to book</a:t>
            </a:r>
            <a:endParaRPr lang="en-GB" sz="3900" i="0" dirty="0">
              <a:solidFill>
                <a:srgbClr val="313131"/>
              </a:solidFill>
              <a:effectLst/>
            </a:endParaRPr>
          </a:p>
          <a:p>
            <a:pPr marL="0" indent="0">
              <a:buNone/>
            </a:pPr>
            <a:r>
              <a:rPr lang="en-GB" sz="3900" b="1" dirty="0">
                <a:solidFill>
                  <a:srgbClr val="313131"/>
                </a:solidFill>
              </a:rPr>
              <a:t>Cohort 5 - </a:t>
            </a:r>
            <a:r>
              <a:rPr lang="en-GB" sz="3900" dirty="0">
                <a:solidFill>
                  <a:srgbClr val="313131"/>
                </a:solidFill>
              </a:rPr>
              <a:t>Tuesday 6th February from 12.45-2.45pm- </a:t>
            </a:r>
            <a:r>
              <a:rPr lang="en-GB" sz="3900" dirty="0">
                <a:solidFill>
                  <a:srgbClr val="313131"/>
                </a:solidFill>
                <a:hlinkClick r:id="rId7"/>
              </a:rPr>
              <a:t>Link to book</a:t>
            </a:r>
            <a:endParaRPr lang="en-GB" sz="3900" dirty="0">
              <a:solidFill>
                <a:srgbClr val="313131"/>
              </a:solidFill>
            </a:endParaRPr>
          </a:p>
          <a:p>
            <a:pPr marL="0" indent="0">
              <a:buNone/>
            </a:pPr>
            <a:r>
              <a:rPr lang="en-GB" sz="3900" b="1" dirty="0">
                <a:solidFill>
                  <a:srgbClr val="313131"/>
                </a:solidFill>
              </a:rPr>
              <a:t>Cohort 6- </a:t>
            </a:r>
            <a:r>
              <a:rPr lang="en-GB" sz="3900" dirty="0">
                <a:solidFill>
                  <a:srgbClr val="313131"/>
                </a:solidFill>
              </a:rPr>
              <a:t>Thursday 14th March from 12.45-2.45pm- </a:t>
            </a:r>
            <a:r>
              <a:rPr lang="en-GB" sz="3900" dirty="0">
                <a:solidFill>
                  <a:srgbClr val="313131"/>
                </a:solidFill>
                <a:hlinkClick r:id="rId8"/>
              </a:rPr>
              <a:t>Link to book</a:t>
            </a:r>
            <a:endParaRPr lang="en-GB" i="0" dirty="0">
              <a:solidFill>
                <a:srgbClr val="313131"/>
              </a:solidFill>
              <a:effectLst/>
            </a:endParaRPr>
          </a:p>
          <a:p>
            <a:pPr marL="0" indent="0">
              <a:buNone/>
            </a:pPr>
            <a:r>
              <a:rPr lang="en-GB" sz="4000" b="1" i="0" dirty="0">
                <a:solidFill>
                  <a:srgbClr val="313131"/>
                </a:solidFill>
                <a:effectLst/>
              </a:rPr>
              <a:t>Cohort 7- </a:t>
            </a:r>
            <a:r>
              <a:rPr lang="en-GB" sz="4000" i="0" dirty="0">
                <a:solidFill>
                  <a:srgbClr val="313131"/>
                </a:solidFill>
                <a:effectLst/>
              </a:rPr>
              <a:t>Wednesday 17th April from 1.00-3.00pm- </a:t>
            </a:r>
            <a:r>
              <a:rPr lang="en-GB" sz="4000" i="0" dirty="0">
                <a:solidFill>
                  <a:srgbClr val="313131"/>
                </a:solidFill>
                <a:effectLst/>
                <a:hlinkClick r:id="rId9"/>
              </a:rPr>
              <a:t>Link to book</a:t>
            </a:r>
            <a:endParaRPr lang="en-GB" sz="4000" i="0" dirty="0">
              <a:solidFill>
                <a:srgbClr val="313131"/>
              </a:solidFill>
              <a:effectLst/>
            </a:endParaRPr>
          </a:p>
          <a:p>
            <a:pPr marL="0" indent="0">
              <a:buNone/>
            </a:pPr>
            <a:r>
              <a:rPr lang="en-GB" sz="4000" b="1" i="0" dirty="0">
                <a:solidFill>
                  <a:srgbClr val="313131"/>
                </a:solidFill>
                <a:effectLst/>
              </a:rPr>
              <a:t>Cohort 8- </a:t>
            </a:r>
            <a:r>
              <a:rPr lang="en-GB" sz="4000" i="0" dirty="0">
                <a:solidFill>
                  <a:srgbClr val="313131"/>
                </a:solidFill>
                <a:effectLst/>
              </a:rPr>
              <a:t>Thursday 8th May from 3.30-5.30pm – </a:t>
            </a:r>
            <a:r>
              <a:rPr lang="en-GB" sz="4000" i="0" dirty="0">
                <a:solidFill>
                  <a:srgbClr val="313131"/>
                </a:solidFill>
                <a:effectLst/>
                <a:hlinkClick r:id="rId10"/>
              </a:rPr>
              <a:t>Link to book</a:t>
            </a:r>
            <a:endParaRPr lang="en-GB" sz="4000" i="0" dirty="0">
              <a:solidFill>
                <a:srgbClr val="313131"/>
              </a:solidFill>
              <a:effectLst/>
            </a:endParaRPr>
          </a:p>
          <a:p>
            <a:pPr marL="0" indent="0">
              <a:buNone/>
            </a:pPr>
            <a:endParaRPr lang="en-GB" dirty="0"/>
          </a:p>
        </p:txBody>
      </p:sp>
      <p:pic>
        <p:nvPicPr>
          <p:cNvPr id="4" name="Picture 3" descr="A logo with purple letters&#10;&#10;Description automatically generated">
            <a:extLst>
              <a:ext uri="{FF2B5EF4-FFF2-40B4-BE49-F238E27FC236}">
                <a16:creationId xmlns:a16="http://schemas.microsoft.com/office/drawing/2014/main" id="{E8785883-7BEA-FD90-CCDD-69C61EE028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09523" y="305762"/>
            <a:ext cx="2484089" cy="888857"/>
          </a:xfrm>
          <a:prstGeom prst="rect">
            <a:avLst/>
          </a:prstGeom>
        </p:spPr>
      </p:pic>
      <p:pic>
        <p:nvPicPr>
          <p:cNvPr id="6" name="Picture 2">
            <a:extLst>
              <a:ext uri="{FF2B5EF4-FFF2-40B4-BE49-F238E27FC236}">
                <a16:creationId xmlns:a16="http://schemas.microsoft.com/office/drawing/2014/main" id="{0F223DDE-4214-731F-C867-800C71F4562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19333" y="86293"/>
            <a:ext cx="2610449" cy="1674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DB539C8-5969-26AF-A874-D9BE069915DF}"/>
              </a:ext>
            </a:extLst>
          </p:cNvPr>
          <p:cNvPicPr>
            <a:picLocks noChangeAspect="1"/>
          </p:cNvPicPr>
          <p:nvPr/>
        </p:nvPicPr>
        <p:blipFill rotWithShape="1">
          <a:blip r:embed="rId13"/>
          <a:srcRect l="18146" t="22472" r="69697" b="17850"/>
          <a:stretch/>
        </p:blipFill>
        <p:spPr>
          <a:xfrm>
            <a:off x="12219490" y="6968030"/>
            <a:ext cx="3562377" cy="4918208"/>
          </a:xfrm>
          <a:prstGeom prst="rect">
            <a:avLst/>
          </a:prstGeom>
        </p:spPr>
      </p:pic>
    </p:spTree>
    <p:extLst>
      <p:ext uri="{BB962C8B-B14F-4D97-AF65-F5344CB8AC3E}">
        <p14:creationId xmlns:p14="http://schemas.microsoft.com/office/powerpoint/2010/main" val="77431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56967-920D-BB21-1259-120921ADB284}"/>
              </a:ext>
            </a:extLst>
          </p:cNvPr>
          <p:cNvSpPr>
            <a:spLocks noGrp="1"/>
          </p:cNvSpPr>
          <p:nvPr>
            <p:ph idx="1"/>
          </p:nvPr>
        </p:nvSpPr>
        <p:spPr>
          <a:xfrm>
            <a:off x="806212" y="3422153"/>
            <a:ext cx="15246592" cy="8786779"/>
          </a:xfrm>
        </p:spPr>
        <p:txBody>
          <a:bodyPr>
            <a:normAutofit fontScale="40000" lnSpcReduction="20000"/>
          </a:bodyPr>
          <a:lstStyle/>
          <a:p>
            <a:pPr marL="0" indent="0" algn="l" fontAlgn="base">
              <a:buNone/>
            </a:pPr>
            <a:r>
              <a:rPr lang="en-GB" sz="6200" b="1" i="0" u="sng" dirty="0">
                <a:solidFill>
                  <a:srgbClr val="313131"/>
                </a:solidFill>
                <a:effectLst/>
              </a:rPr>
              <a:t>Why Whistlers?</a:t>
            </a:r>
            <a:br>
              <a:rPr lang="en-GB" sz="6200" b="0" i="0" dirty="0">
                <a:solidFill>
                  <a:srgbClr val="313131"/>
                </a:solidFill>
                <a:effectLst/>
              </a:rPr>
            </a:br>
            <a:r>
              <a:rPr lang="en-GB" sz="6200" b="0" i="0" dirty="0">
                <a:solidFill>
                  <a:srgbClr val="313131"/>
                </a:solidFill>
                <a:effectLst/>
              </a:rPr>
              <a:t>-Increase in girls’ participation has resulted in an increase in demand for referees.</a:t>
            </a:r>
          </a:p>
          <a:p>
            <a:pPr marL="0" indent="0" algn="l" fontAlgn="base">
              <a:buNone/>
            </a:pPr>
            <a:r>
              <a:rPr lang="en-GB" sz="6200" b="0" i="0" dirty="0">
                <a:solidFill>
                  <a:srgbClr val="313131"/>
                </a:solidFill>
                <a:effectLst/>
              </a:rPr>
              <a:t>-More young girls officiating to help role model and increase girls’ participation in football.</a:t>
            </a:r>
            <a:br>
              <a:rPr lang="en-GB" sz="6200" b="0" i="0" dirty="0">
                <a:solidFill>
                  <a:srgbClr val="313131"/>
                </a:solidFill>
                <a:effectLst/>
              </a:rPr>
            </a:br>
            <a:br>
              <a:rPr lang="en-GB" sz="6200" b="0" i="0" dirty="0">
                <a:solidFill>
                  <a:srgbClr val="313131"/>
                </a:solidFill>
                <a:effectLst/>
              </a:rPr>
            </a:br>
            <a:r>
              <a:rPr lang="en-GB" sz="6200" b="0" i="0" dirty="0">
                <a:solidFill>
                  <a:srgbClr val="313131"/>
                </a:solidFill>
                <a:effectLst/>
              </a:rPr>
              <a:t>-Improve the skills of young people who take on refereeing duties</a:t>
            </a:r>
            <a:br>
              <a:rPr lang="en-GB" sz="6200" b="0" i="0" dirty="0">
                <a:solidFill>
                  <a:srgbClr val="313131"/>
                </a:solidFill>
                <a:effectLst/>
              </a:rPr>
            </a:br>
            <a:br>
              <a:rPr lang="en-GB" sz="6200" b="0" i="0" dirty="0">
                <a:solidFill>
                  <a:srgbClr val="313131"/>
                </a:solidFill>
                <a:effectLst/>
              </a:rPr>
            </a:br>
            <a:r>
              <a:rPr lang="en-GB" sz="6200" b="0" i="0" dirty="0">
                <a:solidFill>
                  <a:srgbClr val="313131"/>
                </a:solidFill>
                <a:effectLst/>
              </a:rPr>
              <a:t>-Safe place to practice and develop their skills.</a:t>
            </a:r>
            <a:br>
              <a:rPr lang="en-GB" sz="6200" b="0" i="0" dirty="0">
                <a:solidFill>
                  <a:srgbClr val="313131"/>
                </a:solidFill>
                <a:effectLst/>
              </a:rPr>
            </a:br>
            <a:br>
              <a:rPr lang="en-GB" sz="6200" b="0" i="0" dirty="0">
                <a:solidFill>
                  <a:srgbClr val="313131"/>
                </a:solidFill>
                <a:effectLst/>
              </a:rPr>
            </a:br>
            <a:r>
              <a:rPr lang="en-GB" sz="6200" b="1" i="0" u="sng" dirty="0">
                <a:solidFill>
                  <a:srgbClr val="313131"/>
                </a:solidFill>
                <a:effectLst/>
              </a:rPr>
              <a:t>Who is Whistlers for?</a:t>
            </a:r>
            <a:endParaRPr lang="en-GB" sz="6200" b="0" i="0" dirty="0">
              <a:solidFill>
                <a:srgbClr val="313131"/>
              </a:solidFill>
              <a:effectLst/>
            </a:endParaRPr>
          </a:p>
          <a:p>
            <a:pPr marL="0" indent="0" algn="l" fontAlgn="base">
              <a:buNone/>
            </a:pPr>
            <a:r>
              <a:rPr lang="en-GB" sz="6200" b="0" i="0" dirty="0">
                <a:solidFill>
                  <a:srgbClr val="313131"/>
                </a:solidFill>
                <a:effectLst/>
              </a:rPr>
              <a:t>-Girls who are 11 to 14 years old in schools across England.</a:t>
            </a:r>
          </a:p>
          <a:p>
            <a:pPr marL="0" indent="0" fontAlgn="base">
              <a:buNone/>
            </a:pPr>
            <a:r>
              <a:rPr lang="en-GB" sz="6200" b="1" dirty="0">
                <a:solidFill>
                  <a:srgbClr val="3000F7"/>
                </a:solidFill>
              </a:rPr>
              <a:t>Dates for your diary (attendance only needed at one):</a:t>
            </a:r>
          </a:p>
          <a:p>
            <a:pPr marL="0" indent="0" algn="l" fontAlgn="base">
              <a:buNone/>
            </a:pPr>
            <a:r>
              <a:rPr lang="en-GB" sz="6200" b="1" i="0" dirty="0">
                <a:solidFill>
                  <a:srgbClr val="313131"/>
                </a:solidFill>
                <a:effectLst/>
              </a:rPr>
              <a:t>Tuesday 21st November from 3.30pm-5.30pm – </a:t>
            </a:r>
            <a:r>
              <a:rPr lang="en-GB" sz="6200" b="1" i="0" dirty="0">
                <a:solidFill>
                  <a:srgbClr val="313131"/>
                </a:solidFill>
                <a:effectLst/>
                <a:hlinkClick r:id="rId2"/>
              </a:rPr>
              <a:t>Link to book</a:t>
            </a:r>
            <a:endParaRPr lang="en-GB" sz="6200" b="1" i="0" dirty="0">
              <a:solidFill>
                <a:srgbClr val="313131"/>
              </a:solidFill>
              <a:effectLst/>
            </a:endParaRPr>
          </a:p>
          <a:p>
            <a:pPr marL="0" indent="0" algn="l" fontAlgn="base">
              <a:buNone/>
            </a:pPr>
            <a:r>
              <a:rPr lang="en-GB" sz="6200" b="1" i="0" dirty="0">
                <a:solidFill>
                  <a:srgbClr val="313131"/>
                </a:solidFill>
                <a:effectLst/>
              </a:rPr>
              <a:t>Thursday 23rd November from 3.30-5.30pm – </a:t>
            </a:r>
            <a:r>
              <a:rPr lang="en-GB" sz="6200" b="1" i="0" dirty="0">
                <a:solidFill>
                  <a:srgbClr val="313131"/>
                </a:solidFill>
                <a:effectLst/>
                <a:hlinkClick r:id="rId3"/>
              </a:rPr>
              <a:t>Link to book</a:t>
            </a:r>
            <a:endParaRPr lang="en-GB" sz="6200" b="1" i="0" dirty="0">
              <a:solidFill>
                <a:srgbClr val="313131"/>
              </a:solidFill>
              <a:effectLst/>
            </a:endParaRPr>
          </a:p>
          <a:p>
            <a:pPr marL="0" indent="0" algn="l" fontAlgn="base">
              <a:buNone/>
            </a:pPr>
            <a:r>
              <a:rPr lang="en-GB" sz="6200" b="1" i="0" dirty="0">
                <a:solidFill>
                  <a:srgbClr val="313131"/>
                </a:solidFill>
                <a:effectLst/>
              </a:rPr>
              <a:t>Wednesday 29th November from 3.30-5.30pm – </a:t>
            </a:r>
            <a:r>
              <a:rPr lang="en-GB" sz="6200" b="1" i="0" dirty="0">
                <a:solidFill>
                  <a:srgbClr val="313131"/>
                </a:solidFill>
                <a:effectLst/>
                <a:hlinkClick r:id="rId4"/>
              </a:rPr>
              <a:t>Link to book</a:t>
            </a:r>
            <a:endParaRPr lang="en-GB" sz="6200" b="1" i="0" dirty="0">
              <a:solidFill>
                <a:srgbClr val="313131"/>
              </a:solidFill>
              <a:effectLst/>
            </a:endParaRPr>
          </a:p>
          <a:p>
            <a:pPr marL="0" indent="0" algn="l" fontAlgn="base">
              <a:buNone/>
            </a:pPr>
            <a:r>
              <a:rPr lang="en-GB" sz="6200" b="1" i="0" dirty="0">
                <a:solidFill>
                  <a:srgbClr val="313131"/>
                </a:solidFill>
                <a:effectLst/>
              </a:rPr>
              <a:t>Monday 4th December from 3.30-5.30pm – </a:t>
            </a:r>
            <a:r>
              <a:rPr lang="en-GB" sz="6200" b="1" i="0" dirty="0">
                <a:solidFill>
                  <a:srgbClr val="313131"/>
                </a:solidFill>
                <a:effectLst/>
                <a:hlinkClick r:id="rId5"/>
              </a:rPr>
              <a:t>Link to book</a:t>
            </a:r>
            <a:endParaRPr lang="en-GB" sz="6200" b="1" i="0" dirty="0">
              <a:solidFill>
                <a:srgbClr val="313131"/>
              </a:solidFill>
              <a:effectLst/>
            </a:endParaRPr>
          </a:p>
          <a:p>
            <a:pPr marL="0" indent="0" algn="l" fontAlgn="base">
              <a:buNone/>
            </a:pPr>
            <a:r>
              <a:rPr lang="en-GB" sz="6200" b="1" i="0" dirty="0">
                <a:solidFill>
                  <a:srgbClr val="313131"/>
                </a:solidFill>
                <a:effectLst/>
              </a:rPr>
              <a:t>Tuesday 12th December from 3.30-5.30pm –</a:t>
            </a:r>
            <a:r>
              <a:rPr lang="en-GB" sz="6200" b="1" i="0" dirty="0">
                <a:solidFill>
                  <a:srgbClr val="313131"/>
                </a:solidFill>
                <a:effectLst/>
                <a:hlinkClick r:id="rId6"/>
              </a:rPr>
              <a:t>Link to book</a:t>
            </a:r>
            <a:endParaRPr lang="en-GB" sz="6200" b="1" i="0" dirty="0">
              <a:solidFill>
                <a:srgbClr val="313131"/>
              </a:solidFill>
              <a:effectLst/>
            </a:endParaRPr>
          </a:p>
          <a:p>
            <a:pPr marL="0" indent="0" algn="l" fontAlgn="base">
              <a:buNone/>
            </a:pPr>
            <a:r>
              <a:rPr lang="en-GB" sz="6200" b="1" i="0" dirty="0">
                <a:solidFill>
                  <a:srgbClr val="313131"/>
                </a:solidFill>
                <a:effectLst/>
              </a:rPr>
              <a:t>Thursday 25th January from 3.30-5.30pm – </a:t>
            </a:r>
            <a:r>
              <a:rPr lang="en-GB" sz="6200" b="1" i="0" dirty="0">
                <a:solidFill>
                  <a:srgbClr val="313131"/>
                </a:solidFill>
                <a:effectLst/>
                <a:hlinkClick r:id="rId7"/>
              </a:rPr>
              <a:t>Link to book</a:t>
            </a:r>
            <a:endParaRPr lang="en-GB" sz="6200" b="1" i="0" dirty="0">
              <a:solidFill>
                <a:srgbClr val="313131"/>
              </a:solidFill>
              <a:effectLst/>
            </a:endParaRPr>
          </a:p>
          <a:p>
            <a:pPr marL="0" indent="0" algn="l" fontAlgn="base">
              <a:buNone/>
            </a:pPr>
            <a:r>
              <a:rPr lang="en-GB" sz="6200" b="1" i="0" dirty="0">
                <a:solidFill>
                  <a:srgbClr val="313131"/>
                </a:solidFill>
                <a:effectLst/>
              </a:rPr>
              <a:t>Wednesday 7th February from 3.30-5.30pm – </a:t>
            </a:r>
            <a:r>
              <a:rPr lang="en-GB" sz="6200" b="1" i="0" dirty="0">
                <a:solidFill>
                  <a:srgbClr val="313131"/>
                </a:solidFill>
                <a:effectLst/>
                <a:hlinkClick r:id="rId8"/>
              </a:rPr>
              <a:t>Link to book</a:t>
            </a:r>
            <a:endParaRPr lang="en-GB" sz="6200" b="1" i="0" dirty="0">
              <a:solidFill>
                <a:srgbClr val="313131"/>
              </a:solidFill>
              <a:effectLst/>
            </a:endParaRPr>
          </a:p>
          <a:p>
            <a:pPr marL="0" indent="0" algn="l" fontAlgn="base">
              <a:buNone/>
            </a:pPr>
            <a:r>
              <a:rPr lang="en-GB" sz="6200" b="1" i="0" dirty="0">
                <a:solidFill>
                  <a:srgbClr val="313131"/>
                </a:solidFill>
                <a:effectLst/>
              </a:rPr>
              <a:t>Monday 12th February from 3.30-5.30pm – </a:t>
            </a:r>
            <a:r>
              <a:rPr lang="en-GB" sz="6200" b="1" i="0" dirty="0">
                <a:solidFill>
                  <a:srgbClr val="313131"/>
                </a:solidFill>
                <a:effectLst/>
                <a:hlinkClick r:id="rId9"/>
              </a:rPr>
              <a:t>Link to book</a:t>
            </a:r>
            <a:endParaRPr lang="en-GB" sz="6200" b="1" i="0" dirty="0">
              <a:solidFill>
                <a:srgbClr val="313131"/>
              </a:solidFill>
              <a:effectLst/>
            </a:endParaRPr>
          </a:p>
          <a:p>
            <a:pPr marL="0" indent="0" algn="l" fontAlgn="base">
              <a:buNone/>
            </a:pPr>
            <a:r>
              <a:rPr lang="en-GB" sz="6200" b="1" i="0" dirty="0">
                <a:solidFill>
                  <a:srgbClr val="313131"/>
                </a:solidFill>
                <a:effectLst/>
              </a:rPr>
              <a:t>Wednesday 6th March from 3.30-5.30pm –</a:t>
            </a:r>
            <a:r>
              <a:rPr lang="en-GB" sz="6200" b="1" i="0" dirty="0">
                <a:solidFill>
                  <a:srgbClr val="313131"/>
                </a:solidFill>
                <a:effectLst/>
                <a:hlinkClick r:id="rId10"/>
              </a:rPr>
              <a:t>Link to book</a:t>
            </a:r>
            <a:endParaRPr lang="en-GB" sz="6200" b="1" i="0" dirty="0">
              <a:solidFill>
                <a:srgbClr val="313131"/>
              </a:solidFill>
              <a:effectLst/>
            </a:endParaRPr>
          </a:p>
          <a:p>
            <a:pPr marL="0" indent="0" algn="l" fontAlgn="base">
              <a:buNone/>
            </a:pPr>
            <a:r>
              <a:rPr lang="en-GB" sz="6200" b="1" i="0" dirty="0">
                <a:solidFill>
                  <a:srgbClr val="313131"/>
                </a:solidFill>
                <a:effectLst/>
              </a:rPr>
              <a:t>Tuesday 12th March from 3.30pm-5.30pm – </a:t>
            </a:r>
            <a:r>
              <a:rPr lang="en-GB" sz="6200" b="1" dirty="0">
                <a:solidFill>
                  <a:srgbClr val="313131"/>
                </a:solidFill>
                <a:hlinkClick r:id="rId11"/>
              </a:rPr>
              <a:t>Link to book</a:t>
            </a:r>
            <a:endParaRPr lang="en-GB" sz="6200" i="0" dirty="0">
              <a:solidFill>
                <a:srgbClr val="313131"/>
              </a:solidFill>
              <a:effectLst/>
            </a:endParaRPr>
          </a:p>
        </p:txBody>
      </p:sp>
      <p:sp>
        <p:nvSpPr>
          <p:cNvPr id="4" name="Title 1">
            <a:extLst>
              <a:ext uri="{FF2B5EF4-FFF2-40B4-BE49-F238E27FC236}">
                <a16:creationId xmlns:a16="http://schemas.microsoft.com/office/drawing/2014/main" id="{FDAA3B00-C622-D41E-89CE-E9D1550AD6FE}"/>
              </a:ext>
            </a:extLst>
          </p:cNvPr>
          <p:cNvSpPr txBox="1">
            <a:spLocks/>
          </p:cNvSpPr>
          <p:nvPr/>
        </p:nvSpPr>
        <p:spPr>
          <a:xfrm>
            <a:off x="1117600" y="1268798"/>
            <a:ext cx="14020800" cy="2356556"/>
          </a:xfrm>
          <a:prstGeom prst="rect">
            <a:avLst/>
          </a:prstGeom>
        </p:spPr>
        <p:txBody>
          <a:bodyPr vert="horz" lIns="91440" tIns="45720" rIns="91440" bIns="45720" rtlCol="0" anchor="ctr">
            <a:normAutofit/>
          </a:bodyPr>
          <a:lst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a:lstStyle>
          <a:p>
            <a:endParaRPr lang="en-GB" sz="6600" b="1" dirty="0">
              <a:solidFill>
                <a:srgbClr val="3000F7"/>
              </a:solidFill>
            </a:endParaRPr>
          </a:p>
        </p:txBody>
      </p:sp>
      <p:pic>
        <p:nvPicPr>
          <p:cNvPr id="5" name="Picture 4" descr="A logo with purple letters&#10;&#10;Description automatically generated">
            <a:extLst>
              <a:ext uri="{FF2B5EF4-FFF2-40B4-BE49-F238E27FC236}">
                <a16:creationId xmlns:a16="http://schemas.microsoft.com/office/drawing/2014/main" id="{E6FC31EF-6680-43D6-9AF1-19DDDD5304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509523" y="305762"/>
            <a:ext cx="2484089" cy="888857"/>
          </a:xfrm>
          <a:prstGeom prst="rect">
            <a:avLst/>
          </a:prstGeom>
        </p:spPr>
      </p:pic>
      <p:sp>
        <p:nvSpPr>
          <p:cNvPr id="2" name="Title 1">
            <a:extLst>
              <a:ext uri="{FF2B5EF4-FFF2-40B4-BE49-F238E27FC236}">
                <a16:creationId xmlns:a16="http://schemas.microsoft.com/office/drawing/2014/main" id="{23D7A668-857C-DC3D-5798-97D2CD6BF0DF}"/>
              </a:ext>
            </a:extLst>
          </p:cNvPr>
          <p:cNvSpPr>
            <a:spLocks noGrp="1"/>
          </p:cNvSpPr>
          <p:nvPr>
            <p:ph type="title"/>
          </p:nvPr>
        </p:nvSpPr>
        <p:spPr>
          <a:xfrm>
            <a:off x="901217" y="1471994"/>
            <a:ext cx="14020800" cy="2356556"/>
          </a:xfrm>
        </p:spPr>
        <p:txBody>
          <a:bodyPr>
            <a:normAutofit fontScale="90000"/>
          </a:bodyPr>
          <a:lstStyle/>
          <a:p>
            <a:r>
              <a:rPr lang="en-GB" sz="6600" b="1" i="0" dirty="0">
                <a:solidFill>
                  <a:srgbClr val="3000F7"/>
                </a:solidFill>
                <a:effectLst/>
              </a:rPr>
              <a:t>Barclays Game on: Whistlers Teacher Training</a:t>
            </a:r>
            <a:br>
              <a:rPr lang="en-GB" sz="6600" b="1" i="0" dirty="0">
                <a:solidFill>
                  <a:srgbClr val="3000F7"/>
                </a:solidFill>
                <a:effectLst/>
              </a:rPr>
            </a:br>
            <a:r>
              <a:rPr lang="en-GB" sz="6600" b="1" i="0" dirty="0">
                <a:solidFill>
                  <a:srgbClr val="3000F7"/>
                </a:solidFill>
                <a:effectLst/>
              </a:rPr>
              <a:t> for secondary schools</a:t>
            </a:r>
            <a:endParaRPr lang="en-GB" sz="6600" b="1" dirty="0">
              <a:solidFill>
                <a:srgbClr val="3000F7"/>
              </a:solidFill>
            </a:endParaRPr>
          </a:p>
        </p:txBody>
      </p:sp>
      <p:pic>
        <p:nvPicPr>
          <p:cNvPr id="7" name="Picture 2">
            <a:extLst>
              <a:ext uri="{FF2B5EF4-FFF2-40B4-BE49-F238E27FC236}">
                <a16:creationId xmlns:a16="http://schemas.microsoft.com/office/drawing/2014/main" id="{9FF023FE-3E22-74F6-F2CC-3B1CBBC931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19333" y="86293"/>
            <a:ext cx="2610449" cy="16741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stlers by England Football">
            <a:extLst>
              <a:ext uri="{FF2B5EF4-FFF2-40B4-BE49-F238E27FC236}">
                <a16:creationId xmlns:a16="http://schemas.microsoft.com/office/drawing/2014/main" id="{C1073122-56AB-973A-2F1E-3C290FC5AF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67334" y="7307922"/>
            <a:ext cx="6197598" cy="211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46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B818-59F6-6F37-6A37-E2B71A63EB04}"/>
              </a:ext>
            </a:extLst>
          </p:cNvPr>
          <p:cNvSpPr>
            <a:spLocks noGrp="1"/>
          </p:cNvSpPr>
          <p:nvPr>
            <p:ph type="title"/>
          </p:nvPr>
        </p:nvSpPr>
        <p:spPr>
          <a:xfrm>
            <a:off x="1117600" y="3402433"/>
            <a:ext cx="14020800" cy="2356556"/>
          </a:xfrm>
        </p:spPr>
        <p:txBody>
          <a:bodyPr>
            <a:normAutofit fontScale="90000"/>
          </a:bodyPr>
          <a:lstStyle/>
          <a:p>
            <a:r>
              <a:rPr lang="en-GB" sz="7300" b="1" dirty="0">
                <a:solidFill>
                  <a:srgbClr val="3000F7"/>
                </a:solidFill>
                <a:latin typeface="+mn-lt"/>
              </a:rPr>
              <a:t>#LETGIRLSPLAY Biggest ever football session- 8</a:t>
            </a:r>
            <a:r>
              <a:rPr lang="en-GB" sz="7300" b="1" baseline="30000" dirty="0">
                <a:solidFill>
                  <a:srgbClr val="3000F7"/>
                </a:solidFill>
                <a:latin typeface="+mn-lt"/>
              </a:rPr>
              <a:t>th</a:t>
            </a:r>
            <a:r>
              <a:rPr lang="en-GB" sz="7300" b="1" dirty="0">
                <a:solidFill>
                  <a:srgbClr val="3000F7"/>
                </a:solidFill>
                <a:latin typeface="+mn-lt"/>
              </a:rPr>
              <a:t> March 2024</a:t>
            </a:r>
            <a:br>
              <a:rPr lang="en-GB" sz="8000" b="1" dirty="0">
                <a:solidFill>
                  <a:srgbClr val="3000F7"/>
                </a:solidFill>
              </a:rPr>
            </a:br>
            <a:br>
              <a:rPr lang="en-GB" sz="8000" b="1" dirty="0">
                <a:solidFill>
                  <a:srgbClr val="3000F7"/>
                </a:solidFill>
              </a:rPr>
            </a:br>
            <a:endParaRPr lang="en-GB" dirty="0"/>
          </a:p>
        </p:txBody>
      </p:sp>
      <p:sp>
        <p:nvSpPr>
          <p:cNvPr id="3" name="Content Placeholder 2">
            <a:extLst>
              <a:ext uri="{FF2B5EF4-FFF2-40B4-BE49-F238E27FC236}">
                <a16:creationId xmlns:a16="http://schemas.microsoft.com/office/drawing/2014/main" id="{3938BF3C-40F4-F103-8D8D-C8703311B7C1}"/>
              </a:ext>
            </a:extLst>
          </p:cNvPr>
          <p:cNvSpPr>
            <a:spLocks noGrp="1"/>
          </p:cNvSpPr>
          <p:nvPr>
            <p:ph idx="1"/>
          </p:nvPr>
        </p:nvSpPr>
        <p:spPr>
          <a:xfrm>
            <a:off x="901217" y="4580711"/>
            <a:ext cx="7226783" cy="6087289"/>
          </a:xfrm>
        </p:spPr>
        <p:txBody>
          <a:bodyPr>
            <a:normAutofit fontScale="77500" lnSpcReduction="20000"/>
          </a:bodyPr>
          <a:lstStyle/>
          <a:p>
            <a:pPr marL="0" indent="0">
              <a:buNone/>
            </a:pPr>
            <a:endParaRPr lang="en-GB" b="1" cap="all" dirty="0">
              <a:solidFill>
                <a:srgbClr val="011E41"/>
              </a:solidFill>
              <a:effectLst/>
            </a:endParaRPr>
          </a:p>
          <a:p>
            <a:r>
              <a:rPr lang="en-GB" sz="5600" b="0" i="0" dirty="0">
                <a:solidFill>
                  <a:srgbClr val="313131"/>
                </a:solidFill>
                <a:effectLst/>
              </a:rPr>
              <a:t> On Friday 8th March 2024, the Biggest Ever Football Session is back and what an incredible way to celebrate International Women’s Day at your school.</a:t>
            </a:r>
          </a:p>
          <a:p>
            <a:r>
              <a:rPr lang="en-GB" sz="5600" b="0" i="0" dirty="0">
                <a:solidFill>
                  <a:srgbClr val="313131"/>
                </a:solidFill>
                <a:effectLst/>
              </a:rPr>
              <a:t>To sign up your school today </a:t>
            </a:r>
            <a:r>
              <a:rPr lang="en-GB" sz="5600" b="0" i="0" dirty="0">
                <a:solidFill>
                  <a:srgbClr val="313131"/>
                </a:solidFill>
                <a:effectLst/>
                <a:hlinkClick r:id="rId2"/>
              </a:rPr>
              <a:t>click here </a:t>
            </a:r>
            <a:r>
              <a:rPr lang="en-GB" sz="5600" b="0" i="0" dirty="0">
                <a:solidFill>
                  <a:srgbClr val="313131"/>
                </a:solidFill>
                <a:effectLst/>
              </a:rPr>
              <a:t>and complete the short online form </a:t>
            </a:r>
            <a:endParaRPr lang="en-GB" sz="5200" b="1" cap="all" dirty="0">
              <a:solidFill>
                <a:srgbClr val="011E41"/>
              </a:solidFill>
            </a:endParaRPr>
          </a:p>
        </p:txBody>
      </p:sp>
      <p:pic>
        <p:nvPicPr>
          <p:cNvPr id="4" name="Picture 3" descr="A logo with purple letters&#10;&#10;Description automatically generated">
            <a:extLst>
              <a:ext uri="{FF2B5EF4-FFF2-40B4-BE49-F238E27FC236}">
                <a16:creationId xmlns:a16="http://schemas.microsoft.com/office/drawing/2014/main" id="{D2653B57-91E7-4928-C37F-2FE2ADF8B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9523" y="305762"/>
            <a:ext cx="2484089" cy="888857"/>
          </a:xfrm>
          <a:prstGeom prst="rect">
            <a:avLst/>
          </a:prstGeom>
        </p:spPr>
      </p:pic>
      <p:pic>
        <p:nvPicPr>
          <p:cNvPr id="7" name="Picture 6" descr="A group of people on a field&#10;&#10;Description automatically generated">
            <a:extLst>
              <a:ext uri="{FF2B5EF4-FFF2-40B4-BE49-F238E27FC236}">
                <a16:creationId xmlns:a16="http://schemas.microsoft.com/office/drawing/2014/main" id="{AB545E6B-F98F-5FF9-E4AB-0BDFE18F7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4383" y="5048034"/>
            <a:ext cx="7662412" cy="5306930"/>
          </a:xfrm>
          <a:prstGeom prst="rect">
            <a:avLst/>
          </a:prstGeom>
        </p:spPr>
      </p:pic>
      <p:pic>
        <p:nvPicPr>
          <p:cNvPr id="6" name="Picture 2">
            <a:extLst>
              <a:ext uri="{FF2B5EF4-FFF2-40B4-BE49-F238E27FC236}">
                <a16:creationId xmlns:a16="http://schemas.microsoft.com/office/drawing/2014/main" id="{CB70034F-090D-6E53-9290-C2F3612EB1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333" y="86293"/>
            <a:ext cx="2610449" cy="167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45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purple letters&#10;&#10;Description automatically generated">
            <a:extLst>
              <a:ext uri="{FF2B5EF4-FFF2-40B4-BE49-F238E27FC236}">
                <a16:creationId xmlns:a16="http://schemas.microsoft.com/office/drawing/2014/main" id="{1562E02C-5A65-BB84-AA02-8C93A0CFB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9523" y="305762"/>
            <a:ext cx="2484089" cy="888857"/>
          </a:xfrm>
          <a:prstGeom prst="rect">
            <a:avLst/>
          </a:prstGeom>
        </p:spPr>
      </p:pic>
      <p:sp>
        <p:nvSpPr>
          <p:cNvPr id="6" name="TextBox 5">
            <a:extLst>
              <a:ext uri="{FF2B5EF4-FFF2-40B4-BE49-F238E27FC236}">
                <a16:creationId xmlns:a16="http://schemas.microsoft.com/office/drawing/2014/main" id="{8039D49E-105B-44DB-B2E7-162F4EEB6F14}"/>
              </a:ext>
            </a:extLst>
          </p:cNvPr>
          <p:cNvSpPr txBox="1"/>
          <p:nvPr/>
        </p:nvSpPr>
        <p:spPr>
          <a:xfrm>
            <a:off x="662410" y="2224321"/>
            <a:ext cx="14931179" cy="4278094"/>
          </a:xfrm>
          <a:prstGeom prst="rect">
            <a:avLst/>
          </a:prstGeom>
          <a:solidFill>
            <a:schemeClr val="bg1"/>
          </a:solidFill>
        </p:spPr>
        <p:txBody>
          <a:bodyPr wrap="square">
            <a:spAutoFit/>
          </a:bodyPr>
          <a:lstStyle/>
          <a:p>
            <a:pPr algn="ctr" rtl="0"/>
            <a:r>
              <a:rPr lang="en-GB" sz="6600" b="1" dirty="0">
                <a:solidFill>
                  <a:srgbClr val="3000F7"/>
                </a:solidFill>
              </a:rPr>
              <a:t>Be Part Of The Movement…..</a:t>
            </a:r>
          </a:p>
          <a:p>
            <a:pPr algn="ctr" rtl="0"/>
            <a:r>
              <a:rPr lang="en-GB" sz="6600" b="1" dirty="0">
                <a:solidFill>
                  <a:srgbClr val="3000F7"/>
                </a:solidFill>
              </a:rPr>
              <a:t>Sign Your Pledge Today!</a:t>
            </a:r>
          </a:p>
          <a:p>
            <a:pPr algn="ctr"/>
            <a:endParaRPr lang="en-GB" sz="2800" dirty="0"/>
          </a:p>
          <a:p>
            <a:pPr algn="ctr"/>
            <a:r>
              <a:rPr lang="en-GB" sz="2800" b="1" dirty="0">
                <a:solidFill>
                  <a:srgbClr val="3000F7"/>
                </a:solidFill>
              </a:rPr>
              <a:t>Pledge </a:t>
            </a:r>
            <a:r>
              <a:rPr lang="en-GB" sz="2800" dirty="0"/>
              <a:t>to offer girls equal access to football within your school click</a:t>
            </a:r>
            <a:r>
              <a:rPr lang="en-GB" sz="2800" dirty="0">
                <a:hlinkClick r:id="rId3"/>
              </a:rPr>
              <a:t> here</a:t>
            </a:r>
            <a:endParaRPr lang="en-GB" sz="2800" dirty="0"/>
          </a:p>
          <a:p>
            <a:pPr rtl="0"/>
            <a:endParaRPr lang="en-GB" sz="2800" dirty="0"/>
          </a:p>
          <a:p>
            <a:pPr algn="ctr" rtl="0"/>
            <a:r>
              <a:rPr lang="en-GB" sz="2800" b="1" dirty="0">
                <a:solidFill>
                  <a:srgbClr val="3000F7"/>
                </a:solidFill>
              </a:rPr>
              <a:t>Email us at </a:t>
            </a:r>
            <a:r>
              <a:rPr lang="en-GB" sz="2800" b="1" dirty="0">
                <a:hlinkClick r:id="rId4"/>
              </a:rPr>
              <a:t>cyp@activeessex.org</a:t>
            </a:r>
            <a:r>
              <a:rPr lang="en-GB" sz="2800" b="1" dirty="0"/>
              <a:t> </a:t>
            </a:r>
            <a:r>
              <a:rPr lang="en-GB" sz="2800" b="1" dirty="0">
                <a:solidFill>
                  <a:srgbClr val="3000F7"/>
                </a:solidFill>
              </a:rPr>
              <a:t>if you require any help or visit our website:</a:t>
            </a:r>
          </a:p>
          <a:p>
            <a:pPr algn="ctr" rtl="0"/>
            <a:r>
              <a:rPr lang="en-GB" sz="2800" dirty="0">
                <a:hlinkClick r:id="rId5"/>
              </a:rPr>
              <a:t>Barclays Girls' Football School Partnership - Active Essex</a:t>
            </a:r>
            <a:endParaRPr lang="en-GB" sz="2800" b="1" dirty="0">
              <a:solidFill>
                <a:srgbClr val="3000F7"/>
              </a:solidFill>
            </a:endParaRPr>
          </a:p>
        </p:txBody>
      </p:sp>
      <p:pic>
        <p:nvPicPr>
          <p:cNvPr id="14" name="Picture 13">
            <a:extLst>
              <a:ext uri="{FF2B5EF4-FFF2-40B4-BE49-F238E27FC236}">
                <a16:creationId xmlns:a16="http://schemas.microsoft.com/office/drawing/2014/main" id="{AF3C7394-3740-B6CB-DEDE-42843E28A7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9333" y="86293"/>
            <a:ext cx="2610449" cy="16741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et Girls Play Awards 2022 - Norfolk FA">
            <a:extLst>
              <a:ext uri="{FF2B5EF4-FFF2-40B4-BE49-F238E27FC236}">
                <a16:creationId xmlns:a16="http://schemas.microsoft.com/office/drawing/2014/main" id="{F8D417FC-5418-C0E3-F459-16765B801A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903" y="7071814"/>
            <a:ext cx="10287000" cy="466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8880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4716</TotalTime>
  <Words>908</Words>
  <Application>Microsoft Office PowerPoint</Application>
  <PresentationFormat>Custom</PresentationFormat>
  <Paragraphs>85</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For Primary schools</vt:lpstr>
      <vt:lpstr>Barclays Game On: Go Teach for secondary schools</vt:lpstr>
      <vt:lpstr>Barclays Game on: Whistlers Teacher Training  for secondary schools</vt:lpstr>
      <vt:lpstr>#LETGIRLSPLAY Biggest ever football session- 8th March 2024  </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Lynch - Children &amp; Young People Projects Officer</dc:creator>
  <cp:lastModifiedBy>Zoe Lynch - Children &amp; Young People Projects Officer</cp:lastModifiedBy>
  <cp:revision>11</cp:revision>
  <dcterms:created xsi:type="dcterms:W3CDTF">2023-10-25T11:03:28Z</dcterms:created>
  <dcterms:modified xsi:type="dcterms:W3CDTF">2023-11-02T13:50:12Z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2023-10-25T11:22:48Z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137c6625-9157-4e26-9c4e-780c7d7a6517</vt:lpwstr>
  </property>
  <property fmtid="{D5CDD505-2E9C-101B-9397-08002B2CF9AE}" pid="8" name="MSIP_Label_39d8be9e-c8d9-4b9c-bd40-2c27cc7ea2e6_ContentBits">
    <vt:lpwstr>0</vt:lpwstr>
  </property>
</Properties>
</file>