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3"/>
    <p:sldMasterId id="2147483671" r:id="rId4"/>
    <p:sldMasterId id="2147483712" r:id="rId5"/>
    <p:sldMasterId id="2147483669" r:id="rId6"/>
    <p:sldMasterId id="2147483801" r:id="rId7"/>
    <p:sldMasterId id="2147483842" r:id="rId8"/>
    <p:sldMasterId id="2147483901" r:id="rId9"/>
    <p:sldMasterId id="2147483903" r:id="rId10"/>
    <p:sldMasterId id="2147483928" r:id="rId11"/>
  </p:sldMasterIdLst>
  <p:notesMasterIdLst>
    <p:notesMasterId r:id="rId26"/>
  </p:notesMasterIdLst>
  <p:sldIdLst>
    <p:sldId id="2090" r:id="rId12"/>
    <p:sldId id="280" r:id="rId13"/>
    <p:sldId id="281" r:id="rId14"/>
    <p:sldId id="2113" r:id="rId15"/>
    <p:sldId id="292" r:id="rId16"/>
    <p:sldId id="2151" r:id="rId17"/>
    <p:sldId id="2178" r:id="rId18"/>
    <p:sldId id="2192" r:id="rId19"/>
    <p:sldId id="2193" r:id="rId20"/>
    <p:sldId id="2194" r:id="rId21"/>
    <p:sldId id="2195" r:id="rId22"/>
    <p:sldId id="2196" r:id="rId23"/>
    <p:sldId id="2106" r:id="rId24"/>
    <p:sldId id="2124" r:id="rId25"/>
  </p:sldIdLst>
  <p:sldSz cx="9144000" cy="5143500" type="screen16x9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C"/>
    <a:srgbClr val="00AD91"/>
    <a:srgbClr val="99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C90A4-1F02-4269-9EA2-B22B9D103B2F}" v="2" dt="2024-06-05T10:14:55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76961" autoAdjust="0"/>
  </p:normalViewPr>
  <p:slideViewPr>
    <p:cSldViewPr snapToGrid="0">
      <p:cViewPr varScale="1">
        <p:scale>
          <a:sx n="116" d="100"/>
          <a:sy n="116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16209-6E10-4B4E-9C27-F5E8248FADE2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95BF-1BE9-44DE-8473-9119A519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5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09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0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8FA36-869F-6341-9098-CC903349CAD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71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8FA36-869F-6341-9098-CC903349CAD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166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92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46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9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2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lnSpc>
                <a:spcPct val="100000"/>
              </a:lnSpc>
              <a:defRPr sz="1200">
                <a:latin typeface="OpenSans"/>
                <a:ea typeface="OpenSans"/>
                <a:cs typeface="OpenSans"/>
                <a:sym typeface="OpenSans"/>
              </a:defRPr>
            </a:pPr>
            <a:endParaRPr lang="en-GB" sz="24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50DE5-87CE-BA4A-86CE-7EFD64B1C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7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5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4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2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6" name="Google Shape;976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03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95BF-1BE9-44DE-8473-9119A51945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8140-B750-4844-42D0-BB40505CF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257AE-9B6F-053B-9D1B-E4950927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6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6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74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1" indent="0">
              <a:buNone/>
              <a:defRPr sz="750"/>
            </a:lvl5pPr>
            <a:lvl6pPr marL="1714414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3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1" indent="0">
              <a:buNone/>
              <a:defRPr sz="750"/>
            </a:lvl5pPr>
            <a:lvl6pPr marL="1714414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3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0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5562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CD49-1794-CC62-DE9A-2F329F1A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994-4BC4-E60E-189C-E689293A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620C-44D7-7805-B664-93BF483A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5C85FF-4D6F-8E43-A735-749298477B0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A29A2-FB89-B994-D152-CDB87C9D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6F1C-40AF-8033-F185-BBDAF428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C53C198-259F-8449-95A1-99A26204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4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8140-B750-4844-42D0-BB40505CF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257AE-9B6F-053B-9D1B-E4950927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8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C3F3-537F-A64A-773A-2A0CEEB0A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AE597-F559-E516-D82B-B86B39024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308F4-28AB-F466-1B1C-F11245A2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589FF-45F8-7318-3144-2EC5A191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0C0AC-BB9C-CFBB-4940-3E2237AA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95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0EA6-7577-215D-0310-9CC1ABE2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E23A4-9EA1-9D5A-12E9-72B822BD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FC82-6127-15F5-8989-91EA3C3A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DF465-C3AA-E74C-6DE5-9489180F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5FA2-CA79-989F-CA24-7930EC62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91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DC12-7878-B93C-692B-F34CD113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72616-8AC6-248A-0660-7298EC51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3F28-104B-82F0-FEA3-BAB12BF8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5238-1526-7074-E095-84AD5824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5A728-9E95-2646-2B0C-F9EBF562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386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89C6-9D6D-1265-84D9-04B69680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5044-06C8-A680-874A-D32885E29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1CF5D-8D28-5360-EC3D-294C62F3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9A247-C73B-60EE-8593-C4327414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D46A7-9522-CCCB-1AC6-74979C86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89DD1-B16A-87DF-F331-203BA408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907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764E-4661-4B7C-DC24-1F786CC7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1C331-5187-8581-E09E-7CFFDCAA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D3D14-F493-4A40-1A90-3BACED9A1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01C4E-0294-F57A-4E6C-A9FA44923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2747E-1AF9-944B-5291-6F74EB07D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FB629-5347-75C0-836E-14EE9731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18649-A6D1-34A8-E672-E5B6B613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47D37-D633-EE77-25C6-CF6EE2B1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679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2CD4-FF43-90C2-FD17-0C26E7C2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2F912-C0C9-72C5-DD3B-C90E7536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85A7F-34F5-CE06-08B9-4A7EDE88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39A6B-5779-1A92-EA0C-DDE3AE8A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809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4AE39-8EEF-C38C-15FC-A58F541B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0BF81-9906-5BAC-64C5-6D53B6AB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E5F7B-7C17-65D6-5F9E-58B32E5B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193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805B-E660-0C57-8AA7-8584E2A7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0228-AE19-A125-A462-F44D4F13B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CC238-36C2-1302-CB17-E8556C3A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427A-CCA6-3D1A-865E-623BF885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5F28B-FABC-671E-FFFB-B158D203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F77DC-A746-A7FC-5966-FE9D7934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57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8140-B750-4844-42D0-BB40505CF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257AE-9B6F-053B-9D1B-E4950927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29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5C37-3283-115D-A06E-13946CFA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F46C1-A236-359F-EACE-39AAEBD03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A0DCF-1AC3-F71E-074E-1BD8196AF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60A69-0400-BB97-DE5A-D74009E4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51235-7A4D-1B57-DAB1-43376903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877CA-F36C-75A9-708D-AFA6D62A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432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EB67-9B76-7FEF-1230-62A088AD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E660-90F4-544D-8C1F-F51ED94E9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4952B-204D-BBF9-16AC-CF7AD5BC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BCA3-C75D-D6B3-9594-97F6AA83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DFFD9-85C4-E632-8B64-985F52C0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73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0E455-C9F0-A025-0593-7056A43B2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40F61-51FD-6B87-4D98-14A5016A7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B683B-F6A0-F4FC-F82A-B0224282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B0AC8-E8C2-0256-40C5-8056F781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143B5-EE5D-0672-72F9-A8BA61DD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142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02811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3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1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3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2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90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CD49-1794-CC62-DE9A-2F329F1A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994-4BC4-E60E-189C-E689293A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620C-44D7-7805-B664-93BF483A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5C85FF-4D6F-8E43-A735-749298477B0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A29A2-FB89-B994-D152-CDB87C9D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6F1C-40AF-8033-F185-BBDAF428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C53C198-259F-8449-95A1-99A26204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1" indent="0">
              <a:buNone/>
              <a:defRPr sz="750"/>
            </a:lvl5pPr>
            <a:lvl6pPr marL="1714414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3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50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1" indent="0">
              <a:buNone/>
              <a:defRPr sz="750"/>
            </a:lvl5pPr>
            <a:lvl6pPr marL="1714414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3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4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9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7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7"/>
            <a:ext cx="169964" cy="176213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309548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19689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3734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9902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8140-B750-4844-42D0-BB40505CF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257AE-9B6F-053B-9D1B-E4950927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CD49-1794-CC62-DE9A-2F329F1A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994-4BC4-E60E-189C-E689293A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620C-44D7-7805-B664-93BF483A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5C85FF-4D6F-8E43-A735-749298477B0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A29A2-FB89-B994-D152-CDB87C9D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6F1C-40AF-8033-F185-BBDAF428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C53C198-259F-8449-95A1-99A26204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8140-B750-4844-42D0-BB40505CF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257AE-9B6F-053B-9D1B-E4950927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hyperlink" Target="https://www.teachactive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hyperlink" Target="https://www.teachactive.org/" TargetMode="Externa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194850-C904-1DCD-1C49-DB3C127D0EA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01600">
            <a:solidFill>
              <a:srgbClr val="005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2D1EB07-2D83-6C9B-ADE4-61903BAECC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82" y="4450080"/>
            <a:ext cx="907738" cy="553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A0924C-096C-4433-8675-5C6927523F6B}"/>
              </a:ext>
            </a:extLst>
          </p:cNvPr>
          <p:cNvSpPr txBox="1"/>
          <p:nvPr userDrawn="1"/>
        </p:nvSpPr>
        <p:spPr>
          <a:xfrm>
            <a:off x="170180" y="4635261"/>
            <a:ext cx="7895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5F9C"/>
                </a:solidFill>
              </a:rPr>
              <a:t>1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2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3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4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5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6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7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</a:t>
            </a:r>
            <a:endParaRPr lang="en-US" sz="1500" dirty="0">
              <a:solidFill>
                <a:srgbClr val="005F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4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5E232496-5F0C-22E7-D45D-4A4E967F0D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56"/>
            <a:ext cx="9127066" cy="513244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194850-C904-1DCD-1C49-DB3C127D0EA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01600">
            <a:solidFill>
              <a:srgbClr val="005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2D1EB07-2D83-6C9B-ADE4-61903BAECC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82" y="4450080"/>
            <a:ext cx="907738" cy="553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50C94-6DA0-67E3-B811-16508FD01D51}"/>
              </a:ext>
            </a:extLst>
          </p:cNvPr>
          <p:cNvSpPr txBox="1"/>
          <p:nvPr userDrawn="1"/>
        </p:nvSpPr>
        <p:spPr>
          <a:xfrm>
            <a:off x="170180" y="4635261"/>
            <a:ext cx="78959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5F9C"/>
                </a:solidFill>
              </a:rPr>
              <a:t>1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2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3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4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5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6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  </a:t>
            </a:r>
            <a:r>
              <a:rPr lang="en-US" sz="1500" dirty="0">
                <a:solidFill>
                  <a:srgbClr val="005F9C"/>
                </a:solidFill>
              </a:rPr>
              <a:t>7  </a:t>
            </a:r>
            <a:r>
              <a:rPr lang="en-GB" sz="1500" dirty="0">
                <a:solidFill>
                  <a:srgbClr val="005F9C"/>
                </a:solidFill>
              </a:rPr>
              <a:t>+  -  × </a:t>
            </a:r>
            <a:r>
              <a:rPr lang="en-US" sz="1500" dirty="0">
                <a:solidFill>
                  <a:srgbClr val="005F9C"/>
                </a:solidFill>
              </a:rPr>
              <a:t> </a:t>
            </a:r>
            <a:r>
              <a:rPr lang="en-GB" sz="1500" dirty="0">
                <a:solidFill>
                  <a:srgbClr val="005F9C"/>
                </a:solidFill>
              </a:rPr>
              <a:t>÷  =</a:t>
            </a:r>
            <a:endParaRPr lang="en-US" sz="1500" dirty="0">
              <a:solidFill>
                <a:srgbClr val="005F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1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5E232496-5F0C-22E7-D45D-4A4E967F0D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56"/>
            <a:ext cx="9127066" cy="513244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194850-C904-1DCD-1C49-DB3C127D0EA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01600">
            <a:solidFill>
              <a:srgbClr val="005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3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4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4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9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96D0"/>
            </a:gs>
            <a:gs pos="70000">
              <a:srgbClr val="0D7CB7"/>
            </a:gs>
            <a:gs pos="100000">
              <a:srgbClr val="056AA6"/>
            </a:gs>
          </a:gsLst>
          <a:lin ang="162000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6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269" y="4306246"/>
            <a:ext cx="1048012" cy="635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798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BBE97-F4BC-75CE-D36C-6A632615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6A325-892E-4D12-1CC4-BE895170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15A0A-C3EE-EE0A-482E-CBF5D2057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BD74-2A5A-2547-A814-3F08EF408F6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29702-7065-1D76-45A7-2E9169A5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EEAC-971D-417B-D2F7-4DE090647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9217-524E-5F44-A9E4-029CDB77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C8B5-FFAA-214B-9DA4-14F76994A6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10FB5-AA26-B54D-9323-F71F1CE2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activ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activ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67;p14">
            <a:extLst>
              <a:ext uri="{FF2B5EF4-FFF2-40B4-BE49-F238E27FC236}">
                <a16:creationId xmlns:a16="http://schemas.microsoft.com/office/drawing/2014/main" id="{D20323D1-7122-50C3-B30B-A47EBD0C83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D8425B0-3170-D3D7-D4C6-25AC22F625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6" y="297575"/>
            <a:ext cx="1627663" cy="9924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9939A8-DBD4-A47A-875D-F71C4019DB8F}"/>
              </a:ext>
            </a:extLst>
          </p:cNvPr>
          <p:cNvSpPr txBox="1"/>
          <p:nvPr/>
        </p:nvSpPr>
        <p:spPr>
          <a:xfrm>
            <a:off x="273335" y="1762976"/>
            <a:ext cx="4838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Using physical activity as a catalyst to raising attitudes and attainment in Maths and English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E1BE3-F377-5F18-D6F4-4CB4CCA388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96" y="4520779"/>
            <a:ext cx="838571" cy="325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D37070-0CC8-A322-73F5-AFA1FD1FDA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140" y="4537711"/>
            <a:ext cx="1290527" cy="3251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7A045D-8A88-7641-2C5B-A0026AD9AC1F}"/>
              </a:ext>
            </a:extLst>
          </p:cNvPr>
          <p:cNvSpPr txBox="1"/>
          <p:nvPr/>
        </p:nvSpPr>
        <p:spPr>
          <a:xfrm>
            <a:off x="273335" y="4152404"/>
            <a:ext cx="483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Partnership With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E94ECA-F7CD-9454-EB73-A5837F349C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9806"/>
            <a:ext cx="2506687" cy="2178552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73AE3E-CAF3-4C6E-6423-127FAEF64C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564" y="2386726"/>
            <a:ext cx="3022002" cy="2776499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D9A348-426E-4896-74D0-CBE5A92BF5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271" y="-19806"/>
            <a:ext cx="2001128" cy="2897672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DEE644-E9E4-8043-8AD8-46DD6EE1F6E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970" y="3022943"/>
            <a:ext cx="1340429" cy="2141869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2679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8;p14">
            <a:extLst>
              <a:ext uri="{FF2B5EF4-FFF2-40B4-BE49-F238E27FC236}">
                <a16:creationId xmlns:a16="http://schemas.microsoft.com/office/drawing/2014/main" id="{8AE9980B-11A9-7311-7308-708AA53525CF}"/>
              </a:ext>
            </a:extLst>
          </p:cNvPr>
          <p:cNvSpPr txBox="1">
            <a:spLocks/>
          </p:cNvSpPr>
          <p:nvPr/>
        </p:nvSpPr>
        <p:spPr>
          <a:xfrm>
            <a:off x="629200" y="329052"/>
            <a:ext cx="85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AD91"/>
                </a:solidFill>
                <a:effectLst/>
                <a:uLnTx/>
                <a:uFillTx/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Attainment</a:t>
            </a:r>
          </a:p>
        </p:txBody>
      </p:sp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D6FE800F-C88D-7AA9-9DE8-B0C6495E8697}"/>
              </a:ext>
            </a:extLst>
          </p:cNvPr>
          <p:cNvSpPr txBox="1">
            <a:spLocks/>
          </p:cNvSpPr>
          <p:nvPr/>
        </p:nvSpPr>
        <p:spPr>
          <a:xfrm>
            <a:off x="629200" y="1426006"/>
            <a:ext cx="7911296" cy="3961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“A measurable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increase in attainment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“Teachers report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more progress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within lessons”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“Maths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results have increased 21%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 the space of 12 months”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“Active Maths has really supported children’s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recall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“Children are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retaining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 concepts”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“Children have made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exceptional progress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More work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produced!”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“Increased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understanding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29A54DD-FDB2-5135-9D34-E3703315E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352" y="51515"/>
            <a:ext cx="2899835" cy="2520235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12596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0D7CB7"/>
            </a:gs>
            <a:gs pos="100000">
              <a:srgbClr val="056AA6"/>
            </a:gs>
            <a:gs pos="0">
              <a:srgbClr val="1996D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A89C1-9475-C7E7-49FA-15B67C903EED}"/>
              </a:ext>
            </a:extLst>
          </p:cNvPr>
          <p:cNvSpPr txBox="1"/>
          <p:nvPr/>
        </p:nvSpPr>
        <p:spPr>
          <a:xfrm>
            <a:off x="0" y="26101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Holy Family Catholic School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9B7C455-DDC6-7911-FC7E-8F329313EB55}"/>
              </a:ext>
            </a:extLst>
          </p:cNvPr>
          <p:cNvSpPr/>
          <p:nvPr/>
        </p:nvSpPr>
        <p:spPr>
          <a:xfrm>
            <a:off x="301818" y="264018"/>
            <a:ext cx="970972" cy="970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9" name="TextBox 7">
            <a:extLst>
              <a:ext uri="{FF2B5EF4-FFF2-40B4-BE49-F238E27FC236}">
                <a16:creationId xmlns:a16="http://schemas.microsoft.com/office/drawing/2014/main" id="{DE940F1B-BC65-16FC-6940-F92BE1E0F38B}"/>
              </a:ext>
            </a:extLst>
          </p:cNvPr>
          <p:cNvSpPr txBox="1"/>
          <p:nvPr/>
        </p:nvSpPr>
        <p:spPr>
          <a:xfrm>
            <a:off x="301818" y="1466063"/>
            <a:ext cx="4651183" cy="110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27" bIns="91427">
            <a:spAutoFit/>
          </a:bodyPr>
          <a:lstStyle/>
          <a:p>
            <a:pPr marL="0" marR="0" lvl="0" indent="0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They are learning so many math's concepts without realising they’re doing maths. It’s fabulous to see so many smiling faces and increase in achievement in the subject.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 Medium" pitchFamily="2" charset="77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60" name="Picture Placeholder 9">
            <a:extLst>
              <a:ext uri="{FF2B5EF4-FFF2-40B4-BE49-F238E27FC236}">
                <a16:creationId xmlns:a16="http://schemas.microsoft.com/office/drawing/2014/main" id="{09AD48B4-5CF7-1093-C2F5-8B31837C28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150" y="1583416"/>
            <a:ext cx="3465675" cy="2124684"/>
          </a:xfrm>
          <a:custGeom>
            <a:avLst/>
            <a:gdLst>
              <a:gd name="connsiteX0" fmla="*/ 134311 w 2930562"/>
              <a:gd name="connsiteY0" fmla="*/ 0 h 1940348"/>
              <a:gd name="connsiteX1" fmla="*/ 2796251 w 2930562"/>
              <a:gd name="connsiteY1" fmla="*/ 0 h 1940348"/>
              <a:gd name="connsiteX2" fmla="*/ 2930562 w 2930562"/>
              <a:gd name="connsiteY2" fmla="*/ 134311 h 1940348"/>
              <a:gd name="connsiteX3" fmla="*/ 2930562 w 2930562"/>
              <a:gd name="connsiteY3" fmla="*/ 1806037 h 1940348"/>
              <a:gd name="connsiteX4" fmla="*/ 2796251 w 2930562"/>
              <a:gd name="connsiteY4" fmla="*/ 1940348 h 1940348"/>
              <a:gd name="connsiteX5" fmla="*/ 134311 w 2930562"/>
              <a:gd name="connsiteY5" fmla="*/ 1940348 h 1940348"/>
              <a:gd name="connsiteX6" fmla="*/ 0 w 2930562"/>
              <a:gd name="connsiteY6" fmla="*/ 1806037 h 1940348"/>
              <a:gd name="connsiteX7" fmla="*/ 0 w 2930562"/>
              <a:gd name="connsiteY7" fmla="*/ 134311 h 1940348"/>
              <a:gd name="connsiteX8" fmla="*/ 134311 w 2930562"/>
              <a:gd name="connsiteY8" fmla="*/ 0 h 19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0562" h="1940348">
                <a:moveTo>
                  <a:pt x="134311" y="0"/>
                </a:moveTo>
                <a:lnTo>
                  <a:pt x="2796251" y="0"/>
                </a:lnTo>
                <a:cubicBezTo>
                  <a:pt x="2870429" y="0"/>
                  <a:pt x="2930562" y="60133"/>
                  <a:pt x="2930562" y="134311"/>
                </a:cubicBezTo>
                <a:lnTo>
                  <a:pt x="2930562" y="1806037"/>
                </a:lnTo>
                <a:cubicBezTo>
                  <a:pt x="2930562" y="1880215"/>
                  <a:pt x="2870429" y="1940348"/>
                  <a:pt x="2796251" y="1940348"/>
                </a:cubicBezTo>
                <a:lnTo>
                  <a:pt x="134311" y="1940348"/>
                </a:lnTo>
                <a:cubicBezTo>
                  <a:pt x="60133" y="1940348"/>
                  <a:pt x="0" y="1880215"/>
                  <a:pt x="0" y="1806037"/>
                </a:cubicBezTo>
                <a:lnTo>
                  <a:pt x="0" y="134311"/>
                </a:lnTo>
                <a:cubicBezTo>
                  <a:pt x="0" y="60133"/>
                  <a:pt x="60133" y="0"/>
                  <a:pt x="134311" y="0"/>
                </a:cubicBezTo>
                <a:close/>
              </a:path>
            </a:pathLst>
          </a:custGeom>
        </p:spPr>
      </p:pic>
      <p:sp>
        <p:nvSpPr>
          <p:cNvPr id="64" name="TextBox 7">
            <a:extLst>
              <a:ext uri="{FF2B5EF4-FFF2-40B4-BE49-F238E27FC236}">
                <a16:creationId xmlns:a16="http://schemas.microsoft.com/office/drawing/2014/main" id="{68CF0F12-605E-1634-1CAD-F6CFA366AEE1}"/>
              </a:ext>
            </a:extLst>
          </p:cNvPr>
          <p:cNvSpPr txBox="1"/>
          <p:nvPr/>
        </p:nvSpPr>
        <p:spPr>
          <a:xfrm>
            <a:off x="301819" y="2838323"/>
            <a:ext cx="4887284" cy="2162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27" bIns="91427">
            <a:spAutoFit/>
          </a:bodyPr>
          <a:lstStyle/>
          <a:p>
            <a:pPr marL="228594" marR="0" lvl="0" indent="-228594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✓"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cs typeface="OpenSans"/>
                <a:sym typeface="OpenSans"/>
              </a:rPr>
              <a:t> Increase in attainment</a:t>
            </a:r>
          </a:p>
          <a:p>
            <a:pPr marL="228594" marR="0" lvl="0" indent="-228594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✓"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cs typeface="OpenSans"/>
                <a:sym typeface="OpenSans"/>
              </a:rPr>
              <a:t> Real impact with pupils</a:t>
            </a:r>
          </a:p>
          <a:p>
            <a:pPr marL="228594" marR="0" lvl="0" indent="-228594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✓"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cs typeface="OpenSans"/>
                <a:sym typeface="OpenSans"/>
              </a:rPr>
              <a:t>Increase in confidence and self esteem</a:t>
            </a:r>
          </a:p>
          <a:p>
            <a:pPr marL="228594" marR="0" lvl="0" indent="-228594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✓"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cs typeface="OpenSans"/>
                <a:sym typeface="OpenSans"/>
              </a:rPr>
              <a:t> Outstanding progress </a:t>
            </a:r>
          </a:p>
          <a:p>
            <a:pPr marL="0" marR="0" lvl="0" indent="0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cs typeface="OpenSans"/>
                <a:sym typeface="OpenSans"/>
              </a:rPr>
              <a:t>(* School top 2% of maths results nationwide)</a:t>
            </a:r>
          </a:p>
          <a:p>
            <a:pPr marL="228594" marR="0" lvl="0" indent="-228594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✓"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cs typeface="OpenSans"/>
                <a:sym typeface="OpenSans"/>
              </a:rPr>
              <a:t> Impact on teamwork, leadership and problem solving skills</a:t>
            </a:r>
          </a:p>
        </p:txBody>
      </p:sp>
      <p:pic>
        <p:nvPicPr>
          <p:cNvPr id="66" name="Picture 65" descr="Text&#10;&#10;Description automatically generated with medium confidence">
            <a:extLst>
              <a:ext uri="{FF2B5EF4-FFF2-40B4-BE49-F238E27FC236}">
                <a16:creationId xmlns:a16="http://schemas.microsoft.com/office/drawing/2014/main" id="{4989586F-96C9-EA9D-7488-83F4CE1C7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38" y="532668"/>
            <a:ext cx="872933" cy="33214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BBA3FB6B-6A4D-802F-3455-3255CD6B32B3}"/>
              </a:ext>
            </a:extLst>
          </p:cNvPr>
          <p:cNvGrpSpPr/>
          <p:nvPr/>
        </p:nvGrpSpPr>
        <p:grpSpPr>
          <a:xfrm>
            <a:off x="-1400107" y="-1400106"/>
            <a:ext cx="2800214" cy="2800212"/>
            <a:chOff x="4638802" y="1974840"/>
            <a:chExt cx="2939799" cy="293979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F37244B-07B4-1453-D01B-DC5BD009ADDF}"/>
                </a:ext>
              </a:extLst>
            </p:cNvPr>
            <p:cNvSpPr/>
            <p:nvPr/>
          </p:nvSpPr>
          <p:spPr>
            <a:xfrm>
              <a:off x="4638802" y="1974840"/>
              <a:ext cx="2939799" cy="293979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B0B1CB-2B84-E99F-DD60-D90ED64FCB08}"/>
                </a:ext>
              </a:extLst>
            </p:cNvPr>
            <p:cNvGrpSpPr/>
            <p:nvPr/>
          </p:nvGrpSpPr>
          <p:grpSpPr>
            <a:xfrm>
              <a:off x="4978400" y="2339838"/>
              <a:ext cx="2235200" cy="2235198"/>
              <a:chOff x="3716896" y="4792293"/>
              <a:chExt cx="830412" cy="830412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25C281E-9976-2626-6EB2-CB4693803AB3}"/>
                  </a:ext>
                </a:extLst>
              </p:cNvPr>
              <p:cNvSpPr/>
              <p:nvPr/>
            </p:nvSpPr>
            <p:spPr>
              <a:xfrm>
                <a:off x="3803490" y="4878887"/>
                <a:ext cx="657225" cy="65722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58850EE-8CA4-2B75-7FF6-6E86E10295AC}"/>
                  </a:ext>
                </a:extLst>
              </p:cNvPr>
              <p:cNvSpPr/>
              <p:nvPr/>
            </p:nvSpPr>
            <p:spPr>
              <a:xfrm>
                <a:off x="3716896" y="4792293"/>
                <a:ext cx="830412" cy="830412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72" name="TextBox 7">
            <a:extLst>
              <a:ext uri="{FF2B5EF4-FFF2-40B4-BE49-F238E27FC236}">
                <a16:creationId xmlns:a16="http://schemas.microsoft.com/office/drawing/2014/main" id="{2D69B32C-4844-5976-8DC2-6D76AA769162}"/>
              </a:ext>
            </a:extLst>
          </p:cNvPr>
          <p:cNvSpPr txBox="1"/>
          <p:nvPr/>
        </p:nvSpPr>
        <p:spPr>
          <a:xfrm>
            <a:off x="301818" y="2484406"/>
            <a:ext cx="4651183" cy="35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27" bIns="91427">
            <a:spAutoFit/>
          </a:bodyPr>
          <a:lstStyle/>
          <a:p>
            <a:pPr marL="0" marR="0" lvl="0" indent="0" algn="l" defTabSz="1828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 Medium" pitchFamily="2" charset="77"/>
                <a:ea typeface="Open Sans Bold"/>
                <a:cs typeface="Open Sans Bold"/>
                <a:sym typeface="Open Sans Bold"/>
              </a:rPr>
              <a:t> Steve Tindall, Headteacher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D47AE5-1787-7A9D-C715-5C1FED0356C9}"/>
              </a:ext>
            </a:extLst>
          </p:cNvPr>
          <p:cNvSpPr/>
          <p:nvPr/>
        </p:nvSpPr>
        <p:spPr>
          <a:xfrm>
            <a:off x="7415900" y="4312487"/>
            <a:ext cx="1584168" cy="679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F9A1A681-CD64-F3F8-3005-16CEFC6FEA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94" y="4461409"/>
            <a:ext cx="1283789" cy="3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6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0D7CB7"/>
            </a:gs>
            <a:gs pos="100000">
              <a:srgbClr val="056AA6"/>
            </a:gs>
            <a:gs pos="0">
              <a:srgbClr val="1996D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A89C1-9475-C7E7-49FA-15B67C903EED}"/>
              </a:ext>
            </a:extLst>
          </p:cNvPr>
          <p:cNvSpPr txBox="1"/>
          <p:nvPr/>
        </p:nvSpPr>
        <p:spPr>
          <a:xfrm>
            <a:off x="0" y="26101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Kensington Primary School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5BC552-53B7-EA77-3127-7B54C4342E1E}"/>
              </a:ext>
            </a:extLst>
          </p:cNvPr>
          <p:cNvSpPr/>
          <p:nvPr/>
        </p:nvSpPr>
        <p:spPr>
          <a:xfrm>
            <a:off x="301818" y="264018"/>
            <a:ext cx="970972" cy="970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5E0812E-B723-F54A-EA70-627E23631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80" y="532669"/>
            <a:ext cx="709648" cy="427669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A24ED1E-8E07-4ED5-3DBE-FEB651374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653" y="1571286"/>
            <a:ext cx="1668258" cy="1251194"/>
          </a:xfrm>
          <a:custGeom>
            <a:avLst/>
            <a:gdLst>
              <a:gd name="connsiteX0" fmla="*/ 134311 w 2930562"/>
              <a:gd name="connsiteY0" fmla="*/ 0 h 1940348"/>
              <a:gd name="connsiteX1" fmla="*/ 2796251 w 2930562"/>
              <a:gd name="connsiteY1" fmla="*/ 0 h 1940348"/>
              <a:gd name="connsiteX2" fmla="*/ 2930562 w 2930562"/>
              <a:gd name="connsiteY2" fmla="*/ 134311 h 1940348"/>
              <a:gd name="connsiteX3" fmla="*/ 2930562 w 2930562"/>
              <a:gd name="connsiteY3" fmla="*/ 1806037 h 1940348"/>
              <a:gd name="connsiteX4" fmla="*/ 2796251 w 2930562"/>
              <a:gd name="connsiteY4" fmla="*/ 1940348 h 1940348"/>
              <a:gd name="connsiteX5" fmla="*/ 134311 w 2930562"/>
              <a:gd name="connsiteY5" fmla="*/ 1940348 h 1940348"/>
              <a:gd name="connsiteX6" fmla="*/ 0 w 2930562"/>
              <a:gd name="connsiteY6" fmla="*/ 1806037 h 1940348"/>
              <a:gd name="connsiteX7" fmla="*/ 0 w 2930562"/>
              <a:gd name="connsiteY7" fmla="*/ 134311 h 1940348"/>
              <a:gd name="connsiteX8" fmla="*/ 134311 w 2930562"/>
              <a:gd name="connsiteY8" fmla="*/ 0 h 19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0562" h="1940348">
                <a:moveTo>
                  <a:pt x="134311" y="0"/>
                </a:moveTo>
                <a:lnTo>
                  <a:pt x="2796251" y="0"/>
                </a:lnTo>
                <a:cubicBezTo>
                  <a:pt x="2870429" y="0"/>
                  <a:pt x="2930562" y="60133"/>
                  <a:pt x="2930562" y="134311"/>
                </a:cubicBezTo>
                <a:lnTo>
                  <a:pt x="2930562" y="1806037"/>
                </a:lnTo>
                <a:cubicBezTo>
                  <a:pt x="2930562" y="1880215"/>
                  <a:pt x="2870429" y="1940348"/>
                  <a:pt x="2796251" y="1940348"/>
                </a:cubicBezTo>
                <a:lnTo>
                  <a:pt x="134311" y="1940348"/>
                </a:lnTo>
                <a:cubicBezTo>
                  <a:pt x="60133" y="1940348"/>
                  <a:pt x="0" y="1880215"/>
                  <a:pt x="0" y="1806037"/>
                </a:cubicBezTo>
                <a:lnTo>
                  <a:pt x="0" y="134311"/>
                </a:lnTo>
                <a:cubicBezTo>
                  <a:pt x="0" y="60133"/>
                  <a:pt x="60133" y="0"/>
                  <a:pt x="134311" y="0"/>
                </a:cubicBezTo>
                <a:close/>
              </a:path>
            </a:pathLst>
          </a:cu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96B73281-C610-DD37-1B34-2F23C0B47F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653" y="2934292"/>
            <a:ext cx="1668258" cy="1251194"/>
          </a:xfrm>
          <a:custGeom>
            <a:avLst/>
            <a:gdLst>
              <a:gd name="connsiteX0" fmla="*/ 134311 w 2930562"/>
              <a:gd name="connsiteY0" fmla="*/ 0 h 1940348"/>
              <a:gd name="connsiteX1" fmla="*/ 2796251 w 2930562"/>
              <a:gd name="connsiteY1" fmla="*/ 0 h 1940348"/>
              <a:gd name="connsiteX2" fmla="*/ 2930562 w 2930562"/>
              <a:gd name="connsiteY2" fmla="*/ 134311 h 1940348"/>
              <a:gd name="connsiteX3" fmla="*/ 2930562 w 2930562"/>
              <a:gd name="connsiteY3" fmla="*/ 1806037 h 1940348"/>
              <a:gd name="connsiteX4" fmla="*/ 2796251 w 2930562"/>
              <a:gd name="connsiteY4" fmla="*/ 1940348 h 1940348"/>
              <a:gd name="connsiteX5" fmla="*/ 134311 w 2930562"/>
              <a:gd name="connsiteY5" fmla="*/ 1940348 h 1940348"/>
              <a:gd name="connsiteX6" fmla="*/ 0 w 2930562"/>
              <a:gd name="connsiteY6" fmla="*/ 1806037 h 1940348"/>
              <a:gd name="connsiteX7" fmla="*/ 0 w 2930562"/>
              <a:gd name="connsiteY7" fmla="*/ 134311 h 1940348"/>
              <a:gd name="connsiteX8" fmla="*/ 134311 w 2930562"/>
              <a:gd name="connsiteY8" fmla="*/ 0 h 19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0562" h="1940348">
                <a:moveTo>
                  <a:pt x="134311" y="0"/>
                </a:moveTo>
                <a:lnTo>
                  <a:pt x="2796251" y="0"/>
                </a:lnTo>
                <a:cubicBezTo>
                  <a:pt x="2870429" y="0"/>
                  <a:pt x="2930562" y="60133"/>
                  <a:pt x="2930562" y="134311"/>
                </a:cubicBezTo>
                <a:lnTo>
                  <a:pt x="2930562" y="1806037"/>
                </a:lnTo>
                <a:cubicBezTo>
                  <a:pt x="2930562" y="1880215"/>
                  <a:pt x="2870429" y="1940348"/>
                  <a:pt x="2796251" y="1940348"/>
                </a:cubicBezTo>
                <a:lnTo>
                  <a:pt x="134311" y="1940348"/>
                </a:lnTo>
                <a:cubicBezTo>
                  <a:pt x="60133" y="1940348"/>
                  <a:pt x="0" y="1880215"/>
                  <a:pt x="0" y="1806037"/>
                </a:cubicBezTo>
                <a:lnTo>
                  <a:pt x="0" y="134311"/>
                </a:lnTo>
                <a:cubicBezTo>
                  <a:pt x="0" y="60133"/>
                  <a:pt x="60133" y="0"/>
                  <a:pt x="134311" y="0"/>
                </a:cubicBezTo>
                <a:close/>
              </a:path>
            </a:pathLst>
          </a:custGeom>
        </p:spPr>
      </p:pic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AD70F690-9A03-37A6-2161-A66C0CC0C9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567" y="1571286"/>
            <a:ext cx="1668258" cy="1251194"/>
          </a:xfrm>
          <a:custGeom>
            <a:avLst/>
            <a:gdLst>
              <a:gd name="connsiteX0" fmla="*/ 134311 w 2930562"/>
              <a:gd name="connsiteY0" fmla="*/ 0 h 1940348"/>
              <a:gd name="connsiteX1" fmla="*/ 2796251 w 2930562"/>
              <a:gd name="connsiteY1" fmla="*/ 0 h 1940348"/>
              <a:gd name="connsiteX2" fmla="*/ 2930562 w 2930562"/>
              <a:gd name="connsiteY2" fmla="*/ 134311 h 1940348"/>
              <a:gd name="connsiteX3" fmla="*/ 2930562 w 2930562"/>
              <a:gd name="connsiteY3" fmla="*/ 1806037 h 1940348"/>
              <a:gd name="connsiteX4" fmla="*/ 2796251 w 2930562"/>
              <a:gd name="connsiteY4" fmla="*/ 1940348 h 1940348"/>
              <a:gd name="connsiteX5" fmla="*/ 134311 w 2930562"/>
              <a:gd name="connsiteY5" fmla="*/ 1940348 h 1940348"/>
              <a:gd name="connsiteX6" fmla="*/ 0 w 2930562"/>
              <a:gd name="connsiteY6" fmla="*/ 1806037 h 1940348"/>
              <a:gd name="connsiteX7" fmla="*/ 0 w 2930562"/>
              <a:gd name="connsiteY7" fmla="*/ 134311 h 1940348"/>
              <a:gd name="connsiteX8" fmla="*/ 134311 w 2930562"/>
              <a:gd name="connsiteY8" fmla="*/ 0 h 19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0562" h="1940348">
                <a:moveTo>
                  <a:pt x="134311" y="0"/>
                </a:moveTo>
                <a:lnTo>
                  <a:pt x="2796251" y="0"/>
                </a:lnTo>
                <a:cubicBezTo>
                  <a:pt x="2870429" y="0"/>
                  <a:pt x="2930562" y="60133"/>
                  <a:pt x="2930562" y="134311"/>
                </a:cubicBezTo>
                <a:lnTo>
                  <a:pt x="2930562" y="1806037"/>
                </a:lnTo>
                <a:cubicBezTo>
                  <a:pt x="2930562" y="1880215"/>
                  <a:pt x="2870429" y="1940348"/>
                  <a:pt x="2796251" y="1940348"/>
                </a:cubicBezTo>
                <a:lnTo>
                  <a:pt x="134311" y="1940348"/>
                </a:lnTo>
                <a:cubicBezTo>
                  <a:pt x="60133" y="1940348"/>
                  <a:pt x="0" y="1880215"/>
                  <a:pt x="0" y="1806037"/>
                </a:cubicBezTo>
                <a:lnTo>
                  <a:pt x="0" y="134311"/>
                </a:lnTo>
                <a:cubicBezTo>
                  <a:pt x="0" y="60133"/>
                  <a:pt x="60133" y="0"/>
                  <a:pt x="134311" y="0"/>
                </a:cubicBezTo>
                <a:close/>
              </a:path>
            </a:pathLst>
          </a:custGeom>
        </p:spPr>
      </p:pic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id="{88EEEEA0-F81B-D252-76A3-15B9E67A64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567" y="2934292"/>
            <a:ext cx="1668258" cy="1251194"/>
          </a:xfrm>
          <a:custGeom>
            <a:avLst/>
            <a:gdLst>
              <a:gd name="connsiteX0" fmla="*/ 134311 w 2930562"/>
              <a:gd name="connsiteY0" fmla="*/ 0 h 1940348"/>
              <a:gd name="connsiteX1" fmla="*/ 2796251 w 2930562"/>
              <a:gd name="connsiteY1" fmla="*/ 0 h 1940348"/>
              <a:gd name="connsiteX2" fmla="*/ 2930562 w 2930562"/>
              <a:gd name="connsiteY2" fmla="*/ 134311 h 1940348"/>
              <a:gd name="connsiteX3" fmla="*/ 2930562 w 2930562"/>
              <a:gd name="connsiteY3" fmla="*/ 1806037 h 1940348"/>
              <a:gd name="connsiteX4" fmla="*/ 2796251 w 2930562"/>
              <a:gd name="connsiteY4" fmla="*/ 1940348 h 1940348"/>
              <a:gd name="connsiteX5" fmla="*/ 134311 w 2930562"/>
              <a:gd name="connsiteY5" fmla="*/ 1940348 h 1940348"/>
              <a:gd name="connsiteX6" fmla="*/ 0 w 2930562"/>
              <a:gd name="connsiteY6" fmla="*/ 1806037 h 1940348"/>
              <a:gd name="connsiteX7" fmla="*/ 0 w 2930562"/>
              <a:gd name="connsiteY7" fmla="*/ 134311 h 1940348"/>
              <a:gd name="connsiteX8" fmla="*/ 134311 w 2930562"/>
              <a:gd name="connsiteY8" fmla="*/ 0 h 19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0562" h="1940348">
                <a:moveTo>
                  <a:pt x="134311" y="0"/>
                </a:moveTo>
                <a:lnTo>
                  <a:pt x="2796251" y="0"/>
                </a:lnTo>
                <a:cubicBezTo>
                  <a:pt x="2870429" y="0"/>
                  <a:pt x="2930562" y="60133"/>
                  <a:pt x="2930562" y="134311"/>
                </a:cubicBezTo>
                <a:lnTo>
                  <a:pt x="2930562" y="1806037"/>
                </a:lnTo>
                <a:cubicBezTo>
                  <a:pt x="2930562" y="1880215"/>
                  <a:pt x="2870429" y="1940348"/>
                  <a:pt x="2796251" y="1940348"/>
                </a:cubicBezTo>
                <a:lnTo>
                  <a:pt x="134311" y="1940348"/>
                </a:lnTo>
                <a:cubicBezTo>
                  <a:pt x="60133" y="1940348"/>
                  <a:pt x="0" y="1880215"/>
                  <a:pt x="0" y="1806037"/>
                </a:cubicBezTo>
                <a:lnTo>
                  <a:pt x="0" y="134311"/>
                </a:lnTo>
                <a:cubicBezTo>
                  <a:pt x="0" y="60133"/>
                  <a:pt x="60133" y="0"/>
                  <a:pt x="134311" y="0"/>
                </a:cubicBezTo>
                <a:close/>
              </a:path>
            </a:pathLst>
          </a:cu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C29CFE7D-B6A3-B4A9-348A-0AB02282534A}"/>
              </a:ext>
            </a:extLst>
          </p:cNvPr>
          <p:cNvSpPr txBox="1"/>
          <p:nvPr/>
        </p:nvSpPr>
        <p:spPr>
          <a:xfrm>
            <a:off x="313123" y="3148262"/>
            <a:ext cx="4887284" cy="141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27" bIns="91427">
            <a:spAutoFit/>
          </a:bodyPr>
          <a:lstStyle/>
          <a:p>
            <a:pPr marL="285743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ea typeface="+mn-ea"/>
                <a:cs typeface="Arial"/>
                <a:sym typeface="Arial"/>
              </a:rPr>
              <a:t>Winner of ‘Primary School of the Year’ </a:t>
            </a:r>
          </a:p>
          <a:p>
            <a:pPr marL="285743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ea typeface="+mn-ea"/>
                <a:cs typeface="Arial"/>
                <a:sym typeface="Arial"/>
              </a:rPr>
              <a:t>TES ‘Health and Wellbeing School of the Year’ </a:t>
            </a:r>
          </a:p>
          <a:p>
            <a:pPr marL="285743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ea typeface="+mn-ea"/>
                <a:cs typeface="Arial"/>
                <a:sym typeface="Arial"/>
              </a:rPr>
              <a:t>School went from RI to Outstanding</a:t>
            </a:r>
          </a:p>
          <a:p>
            <a:pPr marL="285743" marR="0" lvl="0" indent="-285743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77"/>
                <a:ea typeface="+mn-ea"/>
                <a:cs typeface="Arial"/>
                <a:sym typeface="Arial"/>
              </a:rPr>
              <a:t>Headteacher Ben Levinson awarded OBE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61E6BE9-CF3C-19D0-E70E-89B8BFEB4D2D}"/>
              </a:ext>
            </a:extLst>
          </p:cNvPr>
          <p:cNvSpPr/>
          <p:nvPr/>
        </p:nvSpPr>
        <p:spPr>
          <a:xfrm>
            <a:off x="7415900" y="4312487"/>
            <a:ext cx="1584168" cy="679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D9224A4-50AD-2951-0BB0-F1A7AD9A3E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94" y="4461409"/>
            <a:ext cx="1283789" cy="375743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B0F6AF55-7CD6-0072-0801-D6D31B68CE29}"/>
              </a:ext>
            </a:extLst>
          </p:cNvPr>
          <p:cNvSpPr txBox="1"/>
          <p:nvPr/>
        </p:nvSpPr>
        <p:spPr>
          <a:xfrm>
            <a:off x="301818" y="1466063"/>
            <a:ext cx="4651183" cy="1261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27" bIns="91427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 Medium" pitchFamily="2" charset="77"/>
                <a:ea typeface="+mn-ea"/>
                <a:cs typeface="Arial"/>
                <a:sym typeface="Arial"/>
              </a:rPr>
              <a:t>Teach Active provides a structure and resource to help teachers. It really helps children to engage and focus on their learning – who we find are then more likely to retain that information.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 Medium" pitchFamily="2" charset="77"/>
                <a:ea typeface="+mn-ea"/>
                <a:cs typeface="Arial"/>
                <a:sym typeface="Arial"/>
              </a:rPr>
              <a:t>I would recommend Teach Active to any school.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7A83B90-E873-69B7-FD4D-CD79C43BF1FA}"/>
              </a:ext>
            </a:extLst>
          </p:cNvPr>
          <p:cNvSpPr txBox="1"/>
          <p:nvPr/>
        </p:nvSpPr>
        <p:spPr>
          <a:xfrm>
            <a:off x="313122" y="2594276"/>
            <a:ext cx="4651183" cy="42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27" bIns="91427">
            <a:spAutoFit/>
          </a:bodyPr>
          <a:lstStyle/>
          <a:p>
            <a:pPr marL="0" marR="0" lvl="0" indent="0" algn="l" defTabSz="914378" rtl="0" eaLnBrk="1" fontAlgn="auto" latinLnBrk="0" hangingPunct="0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 Medium" pitchFamily="2" charset="77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Ben Levinson OBE, Headteacher</a:t>
            </a:r>
            <a:endParaRPr kumimoji="0" lang="en-GB" sz="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 Medium" pitchFamily="2" charset="77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9EEFC-4D12-BE31-B6ED-92DC774DD864}"/>
              </a:ext>
            </a:extLst>
          </p:cNvPr>
          <p:cNvGrpSpPr/>
          <p:nvPr/>
        </p:nvGrpSpPr>
        <p:grpSpPr>
          <a:xfrm>
            <a:off x="-1400107" y="-1400106"/>
            <a:ext cx="2800214" cy="2800212"/>
            <a:chOff x="4638802" y="1974840"/>
            <a:chExt cx="2939799" cy="29397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5862E0-E651-0918-B120-455F201FFEB3}"/>
                </a:ext>
              </a:extLst>
            </p:cNvPr>
            <p:cNvSpPr/>
            <p:nvPr/>
          </p:nvSpPr>
          <p:spPr>
            <a:xfrm>
              <a:off x="4638802" y="1974840"/>
              <a:ext cx="2939799" cy="2939798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FAD43CB-D3DC-A272-F886-7B522A9DA536}"/>
                </a:ext>
              </a:extLst>
            </p:cNvPr>
            <p:cNvGrpSpPr/>
            <p:nvPr/>
          </p:nvGrpSpPr>
          <p:grpSpPr>
            <a:xfrm>
              <a:off x="4978400" y="2339838"/>
              <a:ext cx="2235200" cy="2235198"/>
              <a:chOff x="3716896" y="4792293"/>
              <a:chExt cx="830412" cy="83041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95EF18E-2E2D-ADE9-1339-1205993FABFB}"/>
                  </a:ext>
                </a:extLst>
              </p:cNvPr>
              <p:cNvSpPr/>
              <p:nvPr/>
            </p:nvSpPr>
            <p:spPr>
              <a:xfrm>
                <a:off x="3803490" y="4878887"/>
                <a:ext cx="657225" cy="657225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294C8EC-675B-AA34-5450-EC601207E8E3}"/>
                  </a:ext>
                </a:extLst>
              </p:cNvPr>
              <p:cNvSpPr/>
              <p:nvPr/>
            </p:nvSpPr>
            <p:spPr>
              <a:xfrm>
                <a:off x="3716896" y="4792293"/>
                <a:ext cx="830412" cy="830412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861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" descr="Image">
            <a:extLst>
              <a:ext uri="{FF2B5EF4-FFF2-40B4-BE49-F238E27FC236}">
                <a16:creationId xmlns:a16="http://schemas.microsoft.com/office/drawing/2014/main" id="{5F5465DE-F538-5541-8613-124FC371D37E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" y="651"/>
            <a:ext cx="9143230" cy="514268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">
            <a:extLst>
              <a:ext uri="{FF2B5EF4-FFF2-40B4-BE49-F238E27FC236}">
                <a16:creationId xmlns:a16="http://schemas.microsoft.com/office/drawing/2014/main" id="{06EAF9E9-50B3-CC4F-87ED-7BF839AD4B92}"/>
              </a:ext>
            </a:extLst>
          </p:cNvPr>
          <p:cNvSpPr/>
          <p:nvPr/>
        </p:nvSpPr>
        <p:spPr>
          <a:xfrm>
            <a:off x="183543" y="190655"/>
            <a:ext cx="8762430" cy="476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osts immune system">
            <a:extLst>
              <a:ext uri="{FF2B5EF4-FFF2-40B4-BE49-F238E27FC236}">
                <a16:creationId xmlns:a16="http://schemas.microsoft.com/office/drawing/2014/main" id="{2F91C908-9932-EC47-BC58-ED8B7672D247}"/>
              </a:ext>
            </a:extLst>
          </p:cNvPr>
          <p:cNvSpPr txBox="1"/>
          <p:nvPr/>
        </p:nvSpPr>
        <p:spPr>
          <a:xfrm>
            <a:off x="5877133" y="2824238"/>
            <a:ext cx="1657503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4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0088B8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Boosts immune system</a:t>
            </a:r>
          </a:p>
        </p:txBody>
      </p:sp>
      <p:sp>
        <p:nvSpPr>
          <p:cNvPr id="16" name="Increases energy levels">
            <a:extLst>
              <a:ext uri="{FF2B5EF4-FFF2-40B4-BE49-F238E27FC236}">
                <a16:creationId xmlns:a16="http://schemas.microsoft.com/office/drawing/2014/main" id="{F242B419-40FD-6043-AB0F-1ABD9948F264}"/>
              </a:ext>
            </a:extLst>
          </p:cNvPr>
          <p:cNvSpPr txBox="1"/>
          <p:nvPr/>
        </p:nvSpPr>
        <p:spPr>
          <a:xfrm>
            <a:off x="1504200" y="1508928"/>
            <a:ext cx="1657503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2">
                    <a:satOff val="-55555"/>
                    <a:lumOff val="18333"/>
                  </a:schemeClr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Increases energy levels</a:t>
            </a:r>
          </a:p>
        </p:txBody>
      </p:sp>
      <p:sp>
        <p:nvSpPr>
          <p:cNvPr id="17" name="Develops stronger bones &amp; joints">
            <a:extLst>
              <a:ext uri="{FF2B5EF4-FFF2-40B4-BE49-F238E27FC236}">
                <a16:creationId xmlns:a16="http://schemas.microsoft.com/office/drawing/2014/main" id="{90B96985-8CB5-554D-AF95-52BB2AB183E9}"/>
              </a:ext>
            </a:extLst>
          </p:cNvPr>
          <p:cNvSpPr txBox="1"/>
          <p:nvPr/>
        </p:nvSpPr>
        <p:spPr>
          <a:xfrm>
            <a:off x="5593667" y="3975904"/>
            <a:ext cx="2338780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5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Develops stronger bones &amp; joints</a:t>
            </a:r>
          </a:p>
        </p:txBody>
      </p:sp>
      <p:sp>
        <p:nvSpPr>
          <p:cNvPr id="18" name="Improves reflexes">
            <a:extLst>
              <a:ext uri="{FF2B5EF4-FFF2-40B4-BE49-F238E27FC236}">
                <a16:creationId xmlns:a16="http://schemas.microsoft.com/office/drawing/2014/main" id="{E18626B4-0358-CB44-B8F8-AF90B1DF4ED9}"/>
              </a:ext>
            </a:extLst>
          </p:cNvPr>
          <p:cNvSpPr txBox="1"/>
          <p:nvPr/>
        </p:nvSpPr>
        <p:spPr>
          <a:xfrm>
            <a:off x="2262761" y="3714193"/>
            <a:ext cx="126476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reflexes</a:t>
            </a:r>
          </a:p>
        </p:txBody>
      </p:sp>
      <p:sp>
        <p:nvSpPr>
          <p:cNvPr id="20" name="Reduces fatigue">
            <a:extLst>
              <a:ext uri="{FF2B5EF4-FFF2-40B4-BE49-F238E27FC236}">
                <a16:creationId xmlns:a16="http://schemas.microsoft.com/office/drawing/2014/main" id="{9EA20758-1150-5748-AD99-2721D6E0CE26}"/>
              </a:ext>
            </a:extLst>
          </p:cNvPr>
          <p:cNvSpPr txBox="1"/>
          <p:nvPr/>
        </p:nvSpPr>
        <p:spPr>
          <a:xfrm>
            <a:off x="1811440" y="1783172"/>
            <a:ext cx="115255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2">
                    <a:satOff val="-55555"/>
                    <a:lumOff val="18333"/>
                  </a:schemeClr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Reduces fatigue</a:t>
            </a:r>
          </a:p>
        </p:txBody>
      </p:sp>
      <p:sp>
        <p:nvSpPr>
          <p:cNvPr id="22" name="Improves sleep">
            <a:extLst>
              <a:ext uri="{FF2B5EF4-FFF2-40B4-BE49-F238E27FC236}">
                <a16:creationId xmlns:a16="http://schemas.microsoft.com/office/drawing/2014/main" id="{901D4E30-8C56-E04D-98BB-A07A14E55FBC}"/>
              </a:ext>
            </a:extLst>
          </p:cNvPr>
          <p:cNvSpPr txBox="1"/>
          <p:nvPr/>
        </p:nvSpPr>
        <p:spPr>
          <a:xfrm>
            <a:off x="2013346" y="2055445"/>
            <a:ext cx="1088437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2">
                    <a:satOff val="-55555"/>
                    <a:lumOff val="18333"/>
                  </a:schemeClr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sleep</a:t>
            </a:r>
          </a:p>
        </p:txBody>
      </p:sp>
      <p:sp>
        <p:nvSpPr>
          <p:cNvPr id="23" name="Improves brain functioning">
            <a:extLst>
              <a:ext uri="{FF2B5EF4-FFF2-40B4-BE49-F238E27FC236}">
                <a16:creationId xmlns:a16="http://schemas.microsoft.com/office/drawing/2014/main" id="{61413CBB-7C22-D14F-A8B0-103EF3E8796B}"/>
              </a:ext>
            </a:extLst>
          </p:cNvPr>
          <p:cNvSpPr txBox="1"/>
          <p:nvPr/>
        </p:nvSpPr>
        <p:spPr>
          <a:xfrm>
            <a:off x="1912257" y="617080"/>
            <a:ext cx="1897953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94175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brain functioning</a:t>
            </a:r>
          </a:p>
        </p:txBody>
      </p:sp>
      <p:sp>
        <p:nvSpPr>
          <p:cNvPr id="24" name="Helps reduce obesity">
            <a:extLst>
              <a:ext uri="{FF2B5EF4-FFF2-40B4-BE49-F238E27FC236}">
                <a16:creationId xmlns:a16="http://schemas.microsoft.com/office/drawing/2014/main" id="{FD7ED97A-47D9-AB4C-A570-7B8805F7E29F}"/>
              </a:ext>
            </a:extLst>
          </p:cNvPr>
          <p:cNvSpPr txBox="1"/>
          <p:nvPr/>
        </p:nvSpPr>
        <p:spPr>
          <a:xfrm>
            <a:off x="1939970" y="3267317"/>
            <a:ext cx="148918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Helps reduce obesity</a:t>
            </a:r>
          </a:p>
        </p:txBody>
      </p:sp>
      <p:sp>
        <p:nvSpPr>
          <p:cNvPr id="25" name="Increases confidence">
            <a:extLst>
              <a:ext uri="{FF2B5EF4-FFF2-40B4-BE49-F238E27FC236}">
                <a16:creationId xmlns:a16="http://schemas.microsoft.com/office/drawing/2014/main" id="{83EA5E83-81D5-AC44-A208-096C0D29A8FB}"/>
              </a:ext>
            </a:extLst>
          </p:cNvPr>
          <p:cNvSpPr txBox="1"/>
          <p:nvPr/>
        </p:nvSpPr>
        <p:spPr>
          <a:xfrm>
            <a:off x="5547092" y="612319"/>
            <a:ext cx="150521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6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Increases confidence</a:t>
            </a:r>
          </a:p>
        </p:txBody>
      </p:sp>
      <p:sp>
        <p:nvSpPr>
          <p:cNvPr id="26" name="Reduce anxiety">
            <a:extLst>
              <a:ext uri="{FF2B5EF4-FFF2-40B4-BE49-F238E27FC236}">
                <a16:creationId xmlns:a16="http://schemas.microsoft.com/office/drawing/2014/main" id="{F7DDC447-4B0A-5842-BB94-EE558A313D96}"/>
              </a:ext>
            </a:extLst>
          </p:cNvPr>
          <p:cNvSpPr txBox="1"/>
          <p:nvPr/>
        </p:nvSpPr>
        <p:spPr>
          <a:xfrm>
            <a:off x="5764660" y="883957"/>
            <a:ext cx="1096452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6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Reduce anxiety</a:t>
            </a:r>
          </a:p>
        </p:txBody>
      </p:sp>
      <p:sp>
        <p:nvSpPr>
          <p:cNvPr id="27" name="Improves breathing">
            <a:extLst>
              <a:ext uri="{FF2B5EF4-FFF2-40B4-BE49-F238E27FC236}">
                <a16:creationId xmlns:a16="http://schemas.microsoft.com/office/drawing/2014/main" id="{DB2BD21F-F49F-774C-B8A8-277E173A6559}"/>
              </a:ext>
            </a:extLst>
          </p:cNvPr>
          <p:cNvSpPr txBox="1"/>
          <p:nvPr/>
        </p:nvSpPr>
        <p:spPr>
          <a:xfrm>
            <a:off x="5660857" y="3309543"/>
            <a:ext cx="137697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4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0088B8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breathing</a:t>
            </a:r>
          </a:p>
        </p:txBody>
      </p:sp>
      <p:sp>
        <p:nvSpPr>
          <p:cNvPr id="28" name="Helps to maintain weight">
            <a:extLst>
              <a:ext uri="{FF2B5EF4-FFF2-40B4-BE49-F238E27FC236}">
                <a16:creationId xmlns:a16="http://schemas.microsoft.com/office/drawing/2014/main" id="{CCC30D13-DCFC-6041-9618-0F1A2FD35889}"/>
              </a:ext>
            </a:extLst>
          </p:cNvPr>
          <p:cNvSpPr txBox="1"/>
          <p:nvPr/>
        </p:nvSpPr>
        <p:spPr>
          <a:xfrm>
            <a:off x="1745045" y="2999640"/>
            <a:ext cx="1737653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Helps to maintain weight</a:t>
            </a:r>
          </a:p>
        </p:txBody>
      </p:sp>
      <p:sp>
        <p:nvSpPr>
          <p:cNvPr id="29" name="Improves posture">
            <a:extLst>
              <a:ext uri="{FF2B5EF4-FFF2-40B4-BE49-F238E27FC236}">
                <a16:creationId xmlns:a16="http://schemas.microsoft.com/office/drawing/2014/main" id="{6F733053-E0EB-9E45-9959-C0837FEF8F05}"/>
              </a:ext>
            </a:extLst>
          </p:cNvPr>
          <p:cNvSpPr txBox="1"/>
          <p:nvPr/>
        </p:nvSpPr>
        <p:spPr>
          <a:xfrm>
            <a:off x="5593667" y="3711383"/>
            <a:ext cx="124873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5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posture</a:t>
            </a:r>
          </a:p>
        </p:txBody>
      </p:sp>
      <p:sp>
        <p:nvSpPr>
          <p:cNvPr id="30" name="Improves cholesterol levels">
            <a:extLst>
              <a:ext uri="{FF2B5EF4-FFF2-40B4-BE49-F238E27FC236}">
                <a16:creationId xmlns:a16="http://schemas.microsoft.com/office/drawing/2014/main" id="{D509F8D3-559D-4E4B-B958-46BCDA5DBED0}"/>
              </a:ext>
            </a:extLst>
          </p:cNvPr>
          <p:cNvSpPr txBox="1"/>
          <p:nvPr/>
        </p:nvSpPr>
        <p:spPr>
          <a:xfrm>
            <a:off x="5753008" y="3078618"/>
            <a:ext cx="1930014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4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0088B8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cholesterol levels</a:t>
            </a:r>
          </a:p>
        </p:txBody>
      </p:sp>
      <p:sp>
        <p:nvSpPr>
          <p:cNvPr id="31" name="Reduces coronary heart disease">
            <a:extLst>
              <a:ext uri="{FF2B5EF4-FFF2-40B4-BE49-F238E27FC236}">
                <a16:creationId xmlns:a16="http://schemas.microsoft.com/office/drawing/2014/main" id="{684A9B92-C7C0-F742-AFF4-A74C20162098}"/>
              </a:ext>
            </a:extLst>
          </p:cNvPr>
          <p:cNvSpPr txBox="1"/>
          <p:nvPr/>
        </p:nvSpPr>
        <p:spPr>
          <a:xfrm>
            <a:off x="5817466" y="2564476"/>
            <a:ext cx="2258630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4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0088B8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Reduces coronary heart disease</a:t>
            </a:r>
          </a:p>
        </p:txBody>
      </p:sp>
      <p:sp>
        <p:nvSpPr>
          <p:cNvPr id="32" name="Improves concentration">
            <a:extLst>
              <a:ext uri="{FF2B5EF4-FFF2-40B4-BE49-F238E27FC236}">
                <a16:creationId xmlns:a16="http://schemas.microsoft.com/office/drawing/2014/main" id="{541C11C9-D0A1-1240-BA56-AB24BC355491}"/>
              </a:ext>
            </a:extLst>
          </p:cNvPr>
          <p:cNvSpPr txBox="1"/>
          <p:nvPr/>
        </p:nvSpPr>
        <p:spPr>
          <a:xfrm>
            <a:off x="1777547" y="1134934"/>
            <a:ext cx="1673533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concentration</a:t>
            </a:r>
          </a:p>
        </p:txBody>
      </p:sp>
      <p:sp>
        <p:nvSpPr>
          <p:cNvPr id="33" name="Develops focus">
            <a:extLst>
              <a:ext uri="{FF2B5EF4-FFF2-40B4-BE49-F238E27FC236}">
                <a16:creationId xmlns:a16="http://schemas.microsoft.com/office/drawing/2014/main" id="{C4415FD6-CCF4-9543-B832-3D91C203F07D}"/>
              </a:ext>
            </a:extLst>
          </p:cNvPr>
          <p:cNvSpPr txBox="1"/>
          <p:nvPr/>
        </p:nvSpPr>
        <p:spPr>
          <a:xfrm>
            <a:off x="2941070" y="359728"/>
            <a:ext cx="110446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94175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Develops focus</a:t>
            </a:r>
          </a:p>
        </p:txBody>
      </p:sp>
      <p:sp>
        <p:nvSpPr>
          <p:cNvPr id="34" name="Improves memory">
            <a:extLst>
              <a:ext uri="{FF2B5EF4-FFF2-40B4-BE49-F238E27FC236}">
                <a16:creationId xmlns:a16="http://schemas.microsoft.com/office/drawing/2014/main" id="{86A6A6CC-EDAA-3B46-9E05-C8431FA5EDA4}"/>
              </a:ext>
            </a:extLst>
          </p:cNvPr>
          <p:cNvSpPr txBox="1"/>
          <p:nvPr/>
        </p:nvSpPr>
        <p:spPr>
          <a:xfrm>
            <a:off x="2199905" y="883957"/>
            <a:ext cx="128079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94175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memory</a:t>
            </a:r>
          </a:p>
        </p:txBody>
      </p:sp>
      <p:sp>
        <p:nvSpPr>
          <p:cNvPr id="35" name="Improves body image">
            <a:extLst>
              <a:ext uri="{FF2B5EF4-FFF2-40B4-BE49-F238E27FC236}">
                <a16:creationId xmlns:a16="http://schemas.microsoft.com/office/drawing/2014/main" id="{14EC6BAF-7246-F54A-84A4-415D4EB5D334}"/>
              </a:ext>
            </a:extLst>
          </p:cNvPr>
          <p:cNvSpPr txBox="1"/>
          <p:nvPr/>
        </p:nvSpPr>
        <p:spPr>
          <a:xfrm>
            <a:off x="5841838" y="1918306"/>
            <a:ext cx="152124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body image</a:t>
            </a:r>
          </a:p>
        </p:txBody>
      </p:sp>
      <p:sp>
        <p:nvSpPr>
          <p:cNvPr id="36" name="Reduces stress">
            <a:extLst>
              <a:ext uri="{FF2B5EF4-FFF2-40B4-BE49-F238E27FC236}">
                <a16:creationId xmlns:a16="http://schemas.microsoft.com/office/drawing/2014/main" id="{EDC08479-72CD-C34A-9F93-EC1FE33A3620}"/>
              </a:ext>
            </a:extLst>
          </p:cNvPr>
          <p:cNvSpPr txBox="1"/>
          <p:nvPr/>
        </p:nvSpPr>
        <p:spPr>
          <a:xfrm>
            <a:off x="5856645" y="1658542"/>
            <a:ext cx="110446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6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Reduces stress</a:t>
            </a:r>
          </a:p>
        </p:txBody>
      </p:sp>
      <p:sp>
        <p:nvSpPr>
          <p:cNvPr id="37" name="Improves mood">
            <a:extLst>
              <a:ext uri="{FF2B5EF4-FFF2-40B4-BE49-F238E27FC236}">
                <a16:creationId xmlns:a16="http://schemas.microsoft.com/office/drawing/2014/main" id="{7E6AC65A-3A2B-8849-8321-99CBEC2D4CA3}"/>
              </a:ext>
            </a:extLst>
          </p:cNvPr>
          <p:cNvSpPr txBox="1"/>
          <p:nvPr/>
        </p:nvSpPr>
        <p:spPr>
          <a:xfrm>
            <a:off x="5901092" y="1398780"/>
            <a:ext cx="1112482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6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mood</a:t>
            </a:r>
          </a:p>
        </p:txBody>
      </p:sp>
      <p:sp>
        <p:nvSpPr>
          <p:cNvPr id="38" name="Lifts self esteem">
            <a:extLst>
              <a:ext uri="{FF2B5EF4-FFF2-40B4-BE49-F238E27FC236}">
                <a16:creationId xmlns:a16="http://schemas.microsoft.com/office/drawing/2014/main" id="{9544A963-29DC-6746-BABC-33F13DF85621}"/>
              </a:ext>
            </a:extLst>
          </p:cNvPr>
          <p:cNvSpPr txBox="1"/>
          <p:nvPr/>
        </p:nvSpPr>
        <p:spPr>
          <a:xfrm>
            <a:off x="5313755" y="359728"/>
            <a:ext cx="116858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6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Lifts self esteem</a:t>
            </a:r>
          </a:p>
        </p:txBody>
      </p:sp>
      <p:sp>
        <p:nvSpPr>
          <p:cNvPr id="39" name="Helps coordination">
            <a:extLst>
              <a:ext uri="{FF2B5EF4-FFF2-40B4-BE49-F238E27FC236}">
                <a16:creationId xmlns:a16="http://schemas.microsoft.com/office/drawing/2014/main" id="{34E73497-0491-D749-8B45-3133C8C42ECE}"/>
              </a:ext>
            </a:extLst>
          </p:cNvPr>
          <p:cNvSpPr txBox="1"/>
          <p:nvPr/>
        </p:nvSpPr>
        <p:spPr>
          <a:xfrm>
            <a:off x="2178281" y="3971545"/>
            <a:ext cx="1344918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1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Helps coordination</a:t>
            </a:r>
          </a:p>
        </p:txBody>
      </p:sp>
      <p:sp>
        <p:nvSpPr>
          <p:cNvPr id="40" name="Improves social skills">
            <a:extLst>
              <a:ext uri="{FF2B5EF4-FFF2-40B4-BE49-F238E27FC236}">
                <a16:creationId xmlns:a16="http://schemas.microsoft.com/office/drawing/2014/main" id="{4DFB9979-D778-A24B-8D50-D69264D6790A}"/>
              </a:ext>
            </a:extLst>
          </p:cNvPr>
          <p:cNvSpPr txBox="1"/>
          <p:nvPr/>
        </p:nvSpPr>
        <p:spPr>
          <a:xfrm>
            <a:off x="5901092" y="1139017"/>
            <a:ext cx="1529263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6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social skills</a:t>
            </a:r>
          </a:p>
        </p:txBody>
      </p:sp>
      <p:sp>
        <p:nvSpPr>
          <p:cNvPr id="41" name="Develops gross motor skills">
            <a:extLst>
              <a:ext uri="{FF2B5EF4-FFF2-40B4-BE49-F238E27FC236}">
                <a16:creationId xmlns:a16="http://schemas.microsoft.com/office/drawing/2014/main" id="{7064C978-DBB5-6740-A1EC-0B6ED1BA9B95}"/>
              </a:ext>
            </a:extLst>
          </p:cNvPr>
          <p:cNvSpPr txBox="1"/>
          <p:nvPr/>
        </p:nvSpPr>
        <p:spPr>
          <a:xfrm>
            <a:off x="1835917" y="4228897"/>
            <a:ext cx="1962074" cy="227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5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Develops gross motor skills</a:t>
            </a:r>
          </a:p>
        </p:txBody>
      </p:sp>
      <p:sp>
        <p:nvSpPr>
          <p:cNvPr id="42" name="Promotes a healthy…">
            <a:extLst>
              <a:ext uri="{FF2B5EF4-FFF2-40B4-BE49-F238E27FC236}">
                <a16:creationId xmlns:a16="http://schemas.microsoft.com/office/drawing/2014/main" id="{25C01CE4-9B15-D144-9BD1-1CE14DE7B683}"/>
              </a:ext>
            </a:extLst>
          </p:cNvPr>
          <p:cNvSpPr txBox="1"/>
          <p:nvPr/>
        </p:nvSpPr>
        <p:spPr>
          <a:xfrm>
            <a:off x="1860884" y="2344754"/>
            <a:ext cx="1630157" cy="434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49" tIns="19049" rIns="19049" bIns="19049" anchor="ctr">
            <a:spAutoFit/>
          </a:bodyPr>
          <a:lstStyle/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ED7D31">
                    <a:satOff val="-55555"/>
                    <a:lumOff val="18333"/>
                  </a:srgbClr>
                </a:solidFill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Promotes a healthy</a:t>
            </a:r>
            <a:r>
              <a:rPr kumimoji="0" lang="en-GB" sz="1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,</a:t>
            </a:r>
          </a:p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ED7D31">
                    <a:satOff val="-55555"/>
                    <a:lumOff val="18333"/>
                  </a:srgbClr>
                </a:solidFill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active lifestyles</a:t>
            </a:r>
          </a:p>
        </p:txBody>
      </p:sp>
      <p:pic>
        <p:nvPicPr>
          <p:cNvPr id="43" name="run.png" descr="run.png">
            <a:extLst>
              <a:ext uri="{FF2B5EF4-FFF2-40B4-BE49-F238E27FC236}">
                <a16:creationId xmlns:a16="http://schemas.microsoft.com/office/drawing/2014/main" id="{6B6147E7-7CDF-C14A-BF20-BEF60CA394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645" y="1730280"/>
            <a:ext cx="791412" cy="685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scales.png" descr="scales.png">
            <a:extLst>
              <a:ext uri="{FF2B5EF4-FFF2-40B4-BE49-F238E27FC236}">
                <a16:creationId xmlns:a16="http://schemas.microsoft.com/office/drawing/2014/main" id="{2E01008B-32DE-B74B-BF62-7DBD9FC44F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749" y="2746522"/>
            <a:ext cx="690747" cy="732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brain.png" descr="brain.png">
            <a:extLst>
              <a:ext uri="{FF2B5EF4-FFF2-40B4-BE49-F238E27FC236}">
                <a16:creationId xmlns:a16="http://schemas.microsoft.com/office/drawing/2014/main" id="{96998131-BF36-C244-BBAD-F57C3FB1A1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065" y="498842"/>
            <a:ext cx="668132" cy="692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smile.png" descr="smile.png">
            <a:extLst>
              <a:ext uri="{FF2B5EF4-FFF2-40B4-BE49-F238E27FC236}">
                <a16:creationId xmlns:a16="http://schemas.microsoft.com/office/drawing/2014/main" id="{F70C9998-B214-8549-82DA-FD7C959531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9906" y="776352"/>
            <a:ext cx="725056" cy="751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muscle.png" descr="muscle.png">
            <a:extLst>
              <a:ext uri="{FF2B5EF4-FFF2-40B4-BE49-F238E27FC236}">
                <a16:creationId xmlns:a16="http://schemas.microsoft.com/office/drawing/2014/main" id="{E8B0E729-96B6-944C-A24C-E78390DC0B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3050" y="3150189"/>
            <a:ext cx="597986" cy="695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target.png" descr="target.png">
            <a:extLst>
              <a:ext uri="{FF2B5EF4-FFF2-40B4-BE49-F238E27FC236}">
                <a16:creationId xmlns:a16="http://schemas.microsoft.com/office/drawing/2014/main" id="{913C2EF2-1FE7-1447-8F65-9EF9585BA5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283" y="3831850"/>
            <a:ext cx="791412" cy="640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heart.png" descr="heart.png">
            <a:extLst>
              <a:ext uri="{FF2B5EF4-FFF2-40B4-BE49-F238E27FC236}">
                <a16:creationId xmlns:a16="http://schemas.microsoft.com/office/drawing/2014/main" id="{32B97117-24EE-D440-B1CA-FB631DF06A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005" y="2008416"/>
            <a:ext cx="584782" cy="81568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Circle">
            <a:extLst>
              <a:ext uri="{FF2B5EF4-FFF2-40B4-BE49-F238E27FC236}">
                <a16:creationId xmlns:a16="http://schemas.microsoft.com/office/drawing/2014/main" id="{AB6C0038-2BAF-9342-AB83-ED017420CB8F}"/>
              </a:ext>
            </a:extLst>
          </p:cNvPr>
          <p:cNvSpPr/>
          <p:nvPr/>
        </p:nvSpPr>
        <p:spPr>
          <a:xfrm>
            <a:off x="3565332" y="1837693"/>
            <a:ext cx="118708" cy="11870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F0ED828D-A7CD-1B44-92D2-AFB67C78740E}"/>
              </a:ext>
            </a:extLst>
          </p:cNvPr>
          <p:cNvSpPr/>
          <p:nvPr/>
        </p:nvSpPr>
        <p:spPr>
          <a:xfrm>
            <a:off x="4985691" y="1452981"/>
            <a:ext cx="118708" cy="118708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ircle">
            <a:extLst>
              <a:ext uri="{FF2B5EF4-FFF2-40B4-BE49-F238E27FC236}">
                <a16:creationId xmlns:a16="http://schemas.microsoft.com/office/drawing/2014/main" id="{946F2DF8-A2E4-1A44-97B8-F09DBEDD4BC0}"/>
              </a:ext>
            </a:extLst>
          </p:cNvPr>
          <p:cNvSpPr/>
          <p:nvPr/>
        </p:nvSpPr>
        <p:spPr>
          <a:xfrm>
            <a:off x="4213775" y="845083"/>
            <a:ext cx="118708" cy="11870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ircle">
            <a:extLst>
              <a:ext uri="{FF2B5EF4-FFF2-40B4-BE49-F238E27FC236}">
                <a16:creationId xmlns:a16="http://schemas.microsoft.com/office/drawing/2014/main" id="{D9194151-C3E6-C048-9F2E-452D24088B98}"/>
              </a:ext>
            </a:extLst>
          </p:cNvPr>
          <p:cNvSpPr/>
          <p:nvPr/>
        </p:nvSpPr>
        <p:spPr>
          <a:xfrm>
            <a:off x="4134827" y="3083053"/>
            <a:ext cx="118708" cy="11870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ircle">
            <a:extLst>
              <a:ext uri="{FF2B5EF4-FFF2-40B4-BE49-F238E27FC236}">
                <a16:creationId xmlns:a16="http://schemas.microsoft.com/office/drawing/2014/main" id="{5906F281-DD97-9144-A162-6D30D54C0AAD}"/>
              </a:ext>
            </a:extLst>
          </p:cNvPr>
          <p:cNvSpPr/>
          <p:nvPr/>
        </p:nvSpPr>
        <p:spPr>
          <a:xfrm>
            <a:off x="4907881" y="2538592"/>
            <a:ext cx="118708" cy="118708"/>
          </a:xfrm>
          <a:prstGeom prst="ellipse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ircle">
            <a:extLst>
              <a:ext uri="{FF2B5EF4-FFF2-40B4-BE49-F238E27FC236}">
                <a16:creationId xmlns:a16="http://schemas.microsoft.com/office/drawing/2014/main" id="{88A11C45-1AC8-284E-9E29-195E6BE339BB}"/>
              </a:ext>
            </a:extLst>
          </p:cNvPr>
          <p:cNvSpPr/>
          <p:nvPr/>
        </p:nvSpPr>
        <p:spPr>
          <a:xfrm>
            <a:off x="4863087" y="4046383"/>
            <a:ext cx="118708" cy="118708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ircle">
            <a:extLst>
              <a:ext uri="{FF2B5EF4-FFF2-40B4-BE49-F238E27FC236}">
                <a16:creationId xmlns:a16="http://schemas.microsoft.com/office/drawing/2014/main" id="{49F6CAE8-3C80-5148-B193-57A80E82E6DE}"/>
              </a:ext>
            </a:extLst>
          </p:cNvPr>
          <p:cNvSpPr/>
          <p:nvPr/>
        </p:nvSpPr>
        <p:spPr>
          <a:xfrm flipV="1">
            <a:off x="4016119" y="4046383"/>
            <a:ext cx="118708" cy="118708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bg1"/>
            </a:solidFill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Improves blood flow">
            <a:extLst>
              <a:ext uri="{FF2B5EF4-FFF2-40B4-BE49-F238E27FC236}">
                <a16:creationId xmlns:a16="http://schemas.microsoft.com/office/drawing/2014/main" id="{C5A6999C-A38F-5041-8A0A-83A895AE75A3}"/>
              </a:ext>
            </a:extLst>
          </p:cNvPr>
          <p:cNvSpPr txBox="1"/>
          <p:nvPr/>
        </p:nvSpPr>
        <p:spPr>
          <a:xfrm>
            <a:off x="5765702" y="2333291"/>
            <a:ext cx="1431789" cy="22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noAutofit/>
          </a:bodyPr>
          <a:lstStyle>
            <a:lvl1pPr algn="l">
              <a:lnSpc>
                <a:spcPct val="120000"/>
              </a:lnSpc>
              <a:defRPr sz="3000">
                <a:solidFill>
                  <a:schemeClr val="accent4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0" u="none" strike="noStrike" kern="1200" cap="none" spc="0" normalizeH="0" baseline="0" noProof="0" dirty="0">
                <a:ln>
                  <a:noFill/>
                </a:ln>
                <a:solidFill>
                  <a:srgbClr val="0088B8"/>
                </a:solidFill>
                <a:effectLst/>
                <a:uLnTx/>
                <a:uFillTx/>
                <a:latin typeface="Quicksand Medium" pitchFamily="2" charset="77"/>
                <a:cs typeface="OpenSans"/>
                <a:sym typeface="OpenSans"/>
              </a:rPr>
              <a:t>Improves blood 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C5401-78F1-C94F-8B52-2EDB6CCE742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954" y="321122"/>
            <a:ext cx="2078333" cy="4553649"/>
          </a:xfrm>
          <a:prstGeom prst="rect">
            <a:avLst/>
          </a:prstGeom>
        </p:spPr>
      </p:pic>
      <p:sp>
        <p:nvSpPr>
          <p:cNvPr id="65" name="Circle">
            <a:extLst>
              <a:ext uri="{FF2B5EF4-FFF2-40B4-BE49-F238E27FC236}">
                <a16:creationId xmlns:a16="http://schemas.microsoft.com/office/drawing/2014/main" id="{4BEB7FAE-6772-4140-95D0-4772AEDFCD4F}"/>
              </a:ext>
            </a:extLst>
          </p:cNvPr>
          <p:cNvSpPr/>
          <p:nvPr/>
        </p:nvSpPr>
        <p:spPr>
          <a:xfrm>
            <a:off x="3581888" y="1798706"/>
            <a:ext cx="118708" cy="118708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ircle">
            <a:extLst>
              <a:ext uri="{FF2B5EF4-FFF2-40B4-BE49-F238E27FC236}">
                <a16:creationId xmlns:a16="http://schemas.microsoft.com/office/drawing/2014/main" id="{2E643CCC-3B87-7349-AA32-DB5047A5440A}"/>
              </a:ext>
            </a:extLst>
          </p:cNvPr>
          <p:cNvSpPr/>
          <p:nvPr/>
        </p:nvSpPr>
        <p:spPr>
          <a:xfrm>
            <a:off x="4957709" y="1248489"/>
            <a:ext cx="118708" cy="11870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ircle">
            <a:extLst>
              <a:ext uri="{FF2B5EF4-FFF2-40B4-BE49-F238E27FC236}">
                <a16:creationId xmlns:a16="http://schemas.microsoft.com/office/drawing/2014/main" id="{71155E93-6014-9147-A7E5-ECE168584E5B}"/>
              </a:ext>
            </a:extLst>
          </p:cNvPr>
          <p:cNvSpPr/>
          <p:nvPr/>
        </p:nvSpPr>
        <p:spPr>
          <a:xfrm>
            <a:off x="4052545" y="3062736"/>
            <a:ext cx="118708" cy="1187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Circle">
            <a:extLst>
              <a:ext uri="{FF2B5EF4-FFF2-40B4-BE49-F238E27FC236}">
                <a16:creationId xmlns:a16="http://schemas.microsoft.com/office/drawing/2014/main" id="{68D91EBA-759A-714A-81C2-E38A1A22C7E1}"/>
              </a:ext>
            </a:extLst>
          </p:cNvPr>
          <p:cNvSpPr/>
          <p:nvPr/>
        </p:nvSpPr>
        <p:spPr>
          <a:xfrm>
            <a:off x="4909020" y="2615547"/>
            <a:ext cx="118708" cy="118708"/>
          </a:xfrm>
          <a:prstGeom prst="ellipse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ircle">
            <a:extLst>
              <a:ext uri="{FF2B5EF4-FFF2-40B4-BE49-F238E27FC236}">
                <a16:creationId xmlns:a16="http://schemas.microsoft.com/office/drawing/2014/main" id="{FC6142EE-FD95-3D44-A15C-BEE31435D719}"/>
              </a:ext>
            </a:extLst>
          </p:cNvPr>
          <p:cNvSpPr/>
          <p:nvPr/>
        </p:nvSpPr>
        <p:spPr>
          <a:xfrm>
            <a:off x="4781163" y="3773319"/>
            <a:ext cx="118708" cy="118708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Circle">
            <a:extLst>
              <a:ext uri="{FF2B5EF4-FFF2-40B4-BE49-F238E27FC236}">
                <a16:creationId xmlns:a16="http://schemas.microsoft.com/office/drawing/2014/main" id="{5A8AA268-1C77-2442-8722-D281A7419475}"/>
              </a:ext>
            </a:extLst>
          </p:cNvPr>
          <p:cNvSpPr/>
          <p:nvPr/>
        </p:nvSpPr>
        <p:spPr>
          <a:xfrm flipV="1">
            <a:off x="4043040" y="3892026"/>
            <a:ext cx="118708" cy="118708"/>
          </a:xfrm>
          <a:prstGeom prst="ellipse">
            <a:avLst/>
          </a:prstGeom>
          <a:solidFill>
            <a:srgbClr val="7030A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">
            <a:extLst>
              <a:ext uri="{FF2B5EF4-FFF2-40B4-BE49-F238E27FC236}">
                <a16:creationId xmlns:a16="http://schemas.microsoft.com/office/drawing/2014/main" id="{804CD9D1-2C4E-754B-8665-B679FA22FDFE}"/>
              </a:ext>
            </a:extLst>
          </p:cNvPr>
          <p:cNvSpPr/>
          <p:nvPr/>
        </p:nvSpPr>
        <p:spPr>
          <a:xfrm flipV="1">
            <a:off x="3632916" y="917860"/>
            <a:ext cx="538338" cy="3181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Circle">
            <a:extLst>
              <a:ext uri="{FF2B5EF4-FFF2-40B4-BE49-F238E27FC236}">
                <a16:creationId xmlns:a16="http://schemas.microsoft.com/office/drawing/2014/main" id="{28625FEA-B70E-6440-A707-DC95E997FD15}"/>
              </a:ext>
            </a:extLst>
          </p:cNvPr>
          <p:cNvSpPr/>
          <p:nvPr/>
        </p:nvSpPr>
        <p:spPr>
          <a:xfrm>
            <a:off x="4102394" y="872860"/>
            <a:ext cx="118708" cy="11870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">
            <a:extLst>
              <a:ext uri="{FF2B5EF4-FFF2-40B4-BE49-F238E27FC236}">
                <a16:creationId xmlns:a16="http://schemas.microsoft.com/office/drawing/2014/main" id="{474E8FF3-356D-394C-B909-157A2B17161F}"/>
              </a:ext>
            </a:extLst>
          </p:cNvPr>
          <p:cNvSpPr/>
          <p:nvPr/>
        </p:nvSpPr>
        <p:spPr>
          <a:xfrm flipV="1">
            <a:off x="5015769" y="1292146"/>
            <a:ext cx="736608" cy="3139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">
            <a:extLst>
              <a:ext uri="{FF2B5EF4-FFF2-40B4-BE49-F238E27FC236}">
                <a16:creationId xmlns:a16="http://schemas.microsoft.com/office/drawing/2014/main" id="{710ED1C7-BE6B-EB4B-B42B-FA84DB9C6B36}"/>
              </a:ext>
            </a:extLst>
          </p:cNvPr>
          <p:cNvSpPr/>
          <p:nvPr/>
        </p:nvSpPr>
        <p:spPr>
          <a:xfrm flipV="1">
            <a:off x="3092384" y="1844646"/>
            <a:ext cx="538338" cy="3181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">
            <a:extLst>
              <a:ext uri="{FF2B5EF4-FFF2-40B4-BE49-F238E27FC236}">
                <a16:creationId xmlns:a16="http://schemas.microsoft.com/office/drawing/2014/main" id="{F11CA420-0C6C-4548-B217-25731CBC06AD}"/>
              </a:ext>
            </a:extLst>
          </p:cNvPr>
          <p:cNvSpPr/>
          <p:nvPr/>
        </p:nvSpPr>
        <p:spPr>
          <a:xfrm flipV="1">
            <a:off x="4931768" y="2661532"/>
            <a:ext cx="736608" cy="3139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">
            <a:extLst>
              <a:ext uri="{FF2B5EF4-FFF2-40B4-BE49-F238E27FC236}">
                <a16:creationId xmlns:a16="http://schemas.microsoft.com/office/drawing/2014/main" id="{810871C4-1640-9645-B2F9-7B743AD73C2D}"/>
              </a:ext>
            </a:extLst>
          </p:cNvPr>
          <p:cNvSpPr/>
          <p:nvPr/>
        </p:nvSpPr>
        <p:spPr>
          <a:xfrm flipV="1">
            <a:off x="3567479" y="3110591"/>
            <a:ext cx="538338" cy="318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">
            <a:extLst>
              <a:ext uri="{FF2B5EF4-FFF2-40B4-BE49-F238E27FC236}">
                <a16:creationId xmlns:a16="http://schemas.microsoft.com/office/drawing/2014/main" id="{2BE58F4B-6748-6D46-85A7-2F5B54C5B8D7}"/>
              </a:ext>
            </a:extLst>
          </p:cNvPr>
          <p:cNvSpPr/>
          <p:nvPr/>
        </p:nvSpPr>
        <p:spPr>
          <a:xfrm flipV="1">
            <a:off x="3588687" y="3942157"/>
            <a:ext cx="538338" cy="31817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">
            <a:extLst>
              <a:ext uri="{FF2B5EF4-FFF2-40B4-BE49-F238E27FC236}">
                <a16:creationId xmlns:a16="http://schemas.microsoft.com/office/drawing/2014/main" id="{86812831-3D20-6142-8594-A328F5E64E2A}"/>
              </a:ext>
            </a:extLst>
          </p:cNvPr>
          <p:cNvSpPr/>
          <p:nvPr/>
        </p:nvSpPr>
        <p:spPr>
          <a:xfrm flipV="1">
            <a:off x="4872525" y="3824079"/>
            <a:ext cx="538338" cy="3181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55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67" grpId="0" animBg="1"/>
      <p:bldP spid="73" grpId="0" animBg="1"/>
      <p:bldP spid="74" grpId="0" animBg="1"/>
      <p:bldP spid="76" grpId="0" animBg="1"/>
      <p:bldP spid="78" grpId="0" animBg="1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7EC3C133-A83A-9C05-6425-9F6647CB25E5}"/>
              </a:ext>
            </a:extLst>
          </p:cNvPr>
          <p:cNvSpPr txBox="1">
            <a:spLocks/>
          </p:cNvSpPr>
          <p:nvPr/>
        </p:nvSpPr>
        <p:spPr>
          <a:xfrm>
            <a:off x="-119273" y="252236"/>
            <a:ext cx="9144003" cy="1558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F9C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F9C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5A380-0219-7B84-FE3F-578B3BA50133}"/>
              </a:ext>
            </a:extLst>
          </p:cNvPr>
          <p:cNvSpPr txBox="1"/>
          <p:nvPr/>
        </p:nvSpPr>
        <p:spPr>
          <a:xfrm>
            <a:off x="188841" y="3575488"/>
            <a:ext cx="85078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“Unhealthy and unhappy children don’t learn”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Gilroy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right Futures Educational Trust on X: &quot;We're proud to be part of the  @well_schools movement which aims to place wellbeing at the heart of schools  to drive the future of education. Watch">
            <a:extLst>
              <a:ext uri="{FF2B5EF4-FFF2-40B4-BE49-F238E27FC236}">
                <a16:creationId xmlns:a16="http://schemas.microsoft.com/office/drawing/2014/main" id="{C4A3539A-FCD0-2997-2745-795F2436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279" y="4114097"/>
            <a:ext cx="1381539" cy="5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6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01928A-3683-8581-27B7-97CAF42B33B2}"/>
              </a:ext>
            </a:extLst>
          </p:cNvPr>
          <p:cNvSpPr/>
          <p:nvPr/>
        </p:nvSpPr>
        <p:spPr>
          <a:xfrm>
            <a:off x="423104" y="446487"/>
            <a:ext cx="4244589" cy="3684379"/>
          </a:xfrm>
          <a:prstGeom prst="roundRect">
            <a:avLst>
              <a:gd name="adj" fmla="val 5647"/>
            </a:avLst>
          </a:prstGeom>
          <a:solidFill>
            <a:srgbClr val="E65125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“In 1971, the average age that children began to watch TV was 4 years old; today it is just 5 months old and more than 90% of children start watching TV before the age of 2.…">
            <a:extLst>
              <a:ext uri="{FF2B5EF4-FFF2-40B4-BE49-F238E27FC236}">
                <a16:creationId xmlns:a16="http://schemas.microsoft.com/office/drawing/2014/main" id="{C429F11E-BA58-332A-310E-E7AD87E65B8F}"/>
              </a:ext>
            </a:extLst>
          </p:cNvPr>
          <p:cNvSpPr txBox="1"/>
          <p:nvPr/>
        </p:nvSpPr>
        <p:spPr>
          <a:xfrm>
            <a:off x="635808" y="952843"/>
            <a:ext cx="3868459" cy="317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2000 lesson plans and resources designed to deliver the Maths curriculum through physically active learning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Covers every objective under the maths curriculum 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Mapped to the national curriculum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Foundation Stage to Year 6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Complements any scheme of work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2AE69E4-2EA5-9DEF-E89B-4FB2A84E7E8D}"/>
              </a:ext>
            </a:extLst>
          </p:cNvPr>
          <p:cNvSpPr txBox="1"/>
          <p:nvPr/>
        </p:nvSpPr>
        <p:spPr>
          <a:xfrm>
            <a:off x="635808" y="514020"/>
            <a:ext cx="4031885" cy="52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Sans"/>
              </a:rPr>
              <a:t>Active Maths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Sans"/>
            </a:endParaRPr>
          </a:p>
        </p:txBody>
      </p:sp>
      <p:sp>
        <p:nvSpPr>
          <p:cNvPr id="6" name="Between the ages of seven and nine, children’s interest in maths dips">
            <a:extLst>
              <a:ext uri="{FF2B5EF4-FFF2-40B4-BE49-F238E27FC236}">
                <a16:creationId xmlns:a16="http://schemas.microsoft.com/office/drawing/2014/main" id="{14D41F97-18A9-72FE-4E7B-3A40668200FA}"/>
              </a:ext>
            </a:extLst>
          </p:cNvPr>
          <p:cNvSpPr txBox="1"/>
          <p:nvPr/>
        </p:nvSpPr>
        <p:spPr>
          <a:xfrm>
            <a:off x="5048753" y="665097"/>
            <a:ext cx="3670037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1828800">
              <a:spcBef>
                <a:spcPts val="2000"/>
              </a:spcBef>
              <a:buFont typeface="Arial"/>
              <a:defRPr sz="4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Times"/>
              </a:rPr>
              <a:t>“100% of teachers said they had seen a positive impact on children’s learning.”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Times"/>
              </a:rPr>
              <a:t>Nigel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Times"/>
              </a:rPr>
              <a:t>Mosaid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Times"/>
              </a:rPr>
              <a:t>, 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Times"/>
              </a:rPr>
              <a:t>St Oswald’s Primary School, Liverpool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Times"/>
            </a:endParaRPr>
          </a:p>
        </p:txBody>
      </p:sp>
      <p:sp>
        <p:nvSpPr>
          <p:cNvPr id="7" name="Between the ages of seven and nine, children’s interest in maths dips">
            <a:extLst>
              <a:ext uri="{FF2B5EF4-FFF2-40B4-BE49-F238E27FC236}">
                <a16:creationId xmlns:a16="http://schemas.microsoft.com/office/drawing/2014/main" id="{5A09C8EC-4788-4A90-97C5-1AE153304E61}"/>
              </a:ext>
            </a:extLst>
          </p:cNvPr>
          <p:cNvSpPr txBox="1"/>
          <p:nvPr/>
        </p:nvSpPr>
        <p:spPr>
          <a:xfrm>
            <a:off x="5048753" y="2288677"/>
            <a:ext cx="4031887" cy="165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1828800">
              <a:spcBef>
                <a:spcPts val="2000"/>
              </a:spcBef>
              <a:buFont typeface="Arial"/>
              <a:defRPr sz="4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“Proven to increase attainment... outstanding progress and achievement 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in SATs levels.”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Steve Tindall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Holy Family Catholic Primary School, Surrey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Times"/>
            </a:endParaRPr>
          </a:p>
        </p:txBody>
      </p:sp>
      <p:pic>
        <p:nvPicPr>
          <p:cNvPr id="8" name="Picture 7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31500048-7C6E-7FEB-8564-C9429E4E2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67" y="3450980"/>
            <a:ext cx="939021" cy="12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D1CCB3-A986-8D04-F4CD-038989C31439}"/>
              </a:ext>
            </a:extLst>
          </p:cNvPr>
          <p:cNvSpPr/>
          <p:nvPr/>
        </p:nvSpPr>
        <p:spPr>
          <a:xfrm>
            <a:off x="428347" y="474862"/>
            <a:ext cx="4307344" cy="3911600"/>
          </a:xfrm>
          <a:prstGeom prst="roundRect">
            <a:avLst>
              <a:gd name="adj" fmla="val 5647"/>
            </a:avLst>
          </a:prstGeom>
          <a:solidFill>
            <a:srgbClr val="995099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“In 1971, the average age that children began to watch TV was 4 years old; today it is just 5 months old and more than 90% of children start watching TV before the age of 2.…">
            <a:extLst>
              <a:ext uri="{FF2B5EF4-FFF2-40B4-BE49-F238E27FC236}">
                <a16:creationId xmlns:a16="http://schemas.microsoft.com/office/drawing/2014/main" id="{942E6DC3-8FC6-7F3D-E880-76D8D1537AEF}"/>
              </a:ext>
            </a:extLst>
          </p:cNvPr>
          <p:cNvSpPr txBox="1"/>
          <p:nvPr/>
        </p:nvSpPr>
        <p:spPr>
          <a:xfrm>
            <a:off x="607589" y="1180543"/>
            <a:ext cx="4031886" cy="303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1500 lesson plans and resources designed to deliver the English curriculum through physically active learning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Covers key reading skills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(all texts included)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Covers writing objectives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(all areas of spag)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Foundation Stage to Year 6</a:t>
            </a:r>
          </a:p>
          <a:p>
            <a:pPr marL="228586" marR="0" lvl="0" indent="-228586" algn="l" defTabSz="228600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Complements any scheme of work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D72619C-2B80-336D-FD9C-7B8A495FAC5D}"/>
              </a:ext>
            </a:extLst>
          </p:cNvPr>
          <p:cNvSpPr txBox="1"/>
          <p:nvPr/>
        </p:nvSpPr>
        <p:spPr>
          <a:xfrm>
            <a:off x="607589" y="586350"/>
            <a:ext cx="4031885" cy="52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OpenSans"/>
                <a:ea typeface="OpenSans"/>
                <a:cs typeface="OpenSans"/>
                <a:sym typeface="OpenSans"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penSans"/>
              </a:rPr>
              <a:t>Active English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penSans"/>
            </a:endParaRP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E68F0351-9776-DCCA-1A92-BE2212AD9E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154" y="3323544"/>
            <a:ext cx="1202646" cy="1280028"/>
          </a:xfrm>
          <a:prstGeom prst="rect">
            <a:avLst/>
          </a:prstGeom>
        </p:spPr>
      </p:pic>
      <p:sp>
        <p:nvSpPr>
          <p:cNvPr id="9" name="Between the ages of seven and nine, children’s interest in maths dips">
            <a:extLst>
              <a:ext uri="{FF2B5EF4-FFF2-40B4-BE49-F238E27FC236}">
                <a16:creationId xmlns:a16="http://schemas.microsoft.com/office/drawing/2014/main" id="{8B15E7B0-E225-AC18-13F1-0CB96AE862EB}"/>
              </a:ext>
            </a:extLst>
          </p:cNvPr>
          <p:cNvSpPr txBox="1"/>
          <p:nvPr/>
        </p:nvSpPr>
        <p:spPr>
          <a:xfrm>
            <a:off x="5130800" y="1017721"/>
            <a:ext cx="3727690" cy="228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1828800">
              <a:spcBef>
                <a:spcPts val="2000"/>
              </a:spcBef>
              <a:buFont typeface="Arial"/>
              <a:defRPr sz="4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“Not only will it impact on your data, your standards, your outcomes – but you will also see a renewed vigour, enthusiasm and enjoyment across both pupils and staff.”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Nicola Booth,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Gwladys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Times"/>
              </a:rPr>
              <a:t> Street Primary and Nursery School, Liverpool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5124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62F325E-D736-5649-AF8F-3FDE9248938C}"/>
              </a:ext>
            </a:extLst>
          </p:cNvPr>
          <p:cNvSpPr/>
          <p:nvPr/>
        </p:nvSpPr>
        <p:spPr>
          <a:xfrm>
            <a:off x="55633" y="2500579"/>
            <a:ext cx="9040454" cy="14234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49" tIns="19049" rIns="19049" bIns="19049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ssion Outcomes">
            <a:extLst>
              <a:ext uri="{FF2B5EF4-FFF2-40B4-BE49-F238E27FC236}">
                <a16:creationId xmlns:a16="http://schemas.microsoft.com/office/drawing/2014/main" id="{210F6EFD-AA3B-0844-BCBD-4F19B9EA4C64}"/>
              </a:ext>
            </a:extLst>
          </p:cNvPr>
          <p:cNvSpPr txBox="1"/>
          <p:nvPr/>
        </p:nvSpPr>
        <p:spPr>
          <a:xfrm>
            <a:off x="390449" y="2390718"/>
            <a:ext cx="2024868" cy="54332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49" tIns="19049" rIns="19049" bIns="19049" anchor="ctr">
            <a:noAutofit/>
          </a:bodyPr>
          <a:lstStyle>
            <a:lvl1pPr algn="l">
              <a:lnSpc>
                <a:spcPct val="90000"/>
              </a:lnSpc>
              <a:defRPr sz="65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75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Physical Activity</a:t>
            </a:r>
          </a:p>
        </p:txBody>
      </p:sp>
      <p:sp>
        <p:nvSpPr>
          <p:cNvPr id="15" name="Session Outcomes">
            <a:extLst>
              <a:ext uri="{FF2B5EF4-FFF2-40B4-BE49-F238E27FC236}">
                <a16:creationId xmlns:a16="http://schemas.microsoft.com/office/drawing/2014/main" id="{D8A7FADF-D41F-AF40-8E30-D5D2096829CD}"/>
              </a:ext>
            </a:extLst>
          </p:cNvPr>
          <p:cNvSpPr txBox="1"/>
          <p:nvPr/>
        </p:nvSpPr>
        <p:spPr>
          <a:xfrm>
            <a:off x="2717563" y="2390718"/>
            <a:ext cx="1673445" cy="54332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49" tIns="19049" rIns="19049" bIns="19049" anchor="ctr">
            <a:noAutofit/>
          </a:bodyPr>
          <a:lstStyle>
            <a:lvl1pPr algn="l">
              <a:lnSpc>
                <a:spcPct val="90000"/>
              </a:lnSpc>
              <a:defRPr sz="65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75" b="1" i="0" u="none" strike="noStrike" kern="1200" cap="none" spc="0" normalizeH="0" baseline="0" noProof="0" dirty="0">
                <a:ln>
                  <a:noFill/>
                </a:ln>
                <a:solidFill>
                  <a:srgbClr val="E651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Attitudes</a:t>
            </a:r>
          </a:p>
        </p:txBody>
      </p:sp>
      <p:sp>
        <p:nvSpPr>
          <p:cNvPr id="16" name="Session Outcomes">
            <a:extLst>
              <a:ext uri="{FF2B5EF4-FFF2-40B4-BE49-F238E27FC236}">
                <a16:creationId xmlns:a16="http://schemas.microsoft.com/office/drawing/2014/main" id="{C18B893A-FDE3-2644-8BA1-32A557D2E031}"/>
              </a:ext>
            </a:extLst>
          </p:cNvPr>
          <p:cNvSpPr txBox="1"/>
          <p:nvPr/>
        </p:nvSpPr>
        <p:spPr>
          <a:xfrm>
            <a:off x="4693254" y="2390718"/>
            <a:ext cx="2024868" cy="54332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49" tIns="19049" rIns="19049" bIns="19049" anchor="ctr">
            <a:noAutofit/>
          </a:bodyPr>
          <a:lstStyle>
            <a:lvl1pPr algn="l">
              <a:lnSpc>
                <a:spcPct val="90000"/>
              </a:lnSpc>
              <a:defRPr sz="65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75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Attainment</a:t>
            </a:r>
          </a:p>
        </p:txBody>
      </p:sp>
      <p:sp>
        <p:nvSpPr>
          <p:cNvPr id="17" name="Session Outcomes">
            <a:extLst>
              <a:ext uri="{FF2B5EF4-FFF2-40B4-BE49-F238E27FC236}">
                <a16:creationId xmlns:a16="http://schemas.microsoft.com/office/drawing/2014/main" id="{26EAF545-B33D-6546-AFD9-87F7AF533657}"/>
              </a:ext>
            </a:extLst>
          </p:cNvPr>
          <p:cNvSpPr txBox="1"/>
          <p:nvPr/>
        </p:nvSpPr>
        <p:spPr>
          <a:xfrm>
            <a:off x="6796745" y="2390718"/>
            <a:ext cx="2024868" cy="54332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49" tIns="19049" rIns="19049" bIns="19049" anchor="ctr">
            <a:noAutofit/>
          </a:bodyPr>
          <a:lstStyle>
            <a:lvl1pPr algn="l">
              <a:lnSpc>
                <a:spcPct val="90000"/>
              </a:lnSpc>
              <a:defRPr sz="65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marL="0" marR="0" lvl="0" indent="0" algn="l" defTabSz="1714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75" b="1" i="0" u="none" strike="noStrike" kern="1200" cap="none" spc="0" normalizeH="0" baseline="0" noProof="0" dirty="0">
                <a:ln>
                  <a:noFill/>
                </a:ln>
                <a:solidFill>
                  <a:srgbClr val="3A84F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Whole Child</a:t>
            </a:r>
          </a:p>
        </p:txBody>
      </p:sp>
      <p:sp>
        <p:nvSpPr>
          <p:cNvPr id="19" name="To have a good understanding and knowledge of how active maths can:…">
            <a:extLst>
              <a:ext uri="{FF2B5EF4-FFF2-40B4-BE49-F238E27FC236}">
                <a16:creationId xmlns:a16="http://schemas.microsoft.com/office/drawing/2014/main" id="{D26ADD3C-B17F-2B42-84F7-10F922501A4A}"/>
              </a:ext>
            </a:extLst>
          </p:cNvPr>
          <p:cNvSpPr txBox="1"/>
          <p:nvPr/>
        </p:nvSpPr>
        <p:spPr>
          <a:xfrm>
            <a:off x="390449" y="2899678"/>
            <a:ext cx="1766223" cy="295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49" tIns="19049" rIns="19049" bIns="19049" anchor="ctr">
            <a:spAutoFit/>
          </a:bodyPr>
          <a:lstStyle/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Physical Health</a:t>
            </a:r>
            <a:endParaRPr kumimoji="0" lang="en-GB" sz="15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Open Sans Bold"/>
            </a:endParaRPr>
          </a:p>
        </p:txBody>
      </p:sp>
      <p:sp>
        <p:nvSpPr>
          <p:cNvPr id="20" name="To have a good understanding and knowledge of how active maths can:…">
            <a:extLst>
              <a:ext uri="{FF2B5EF4-FFF2-40B4-BE49-F238E27FC236}">
                <a16:creationId xmlns:a16="http://schemas.microsoft.com/office/drawing/2014/main" id="{3B68E33C-D60E-094D-85F5-D0DA2F2A589F}"/>
              </a:ext>
            </a:extLst>
          </p:cNvPr>
          <p:cNvSpPr txBox="1"/>
          <p:nvPr/>
        </p:nvSpPr>
        <p:spPr>
          <a:xfrm>
            <a:off x="2731854" y="2899657"/>
            <a:ext cx="1809544" cy="849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49" tIns="19049" rIns="19049" bIns="19049" anchor="ctr">
            <a:spAutoFit/>
          </a:bodyPr>
          <a:lstStyle/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Engagement</a:t>
            </a:r>
          </a:p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Behaviour</a:t>
            </a:r>
          </a:p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Attention</a:t>
            </a:r>
          </a:p>
        </p:txBody>
      </p:sp>
      <p:sp>
        <p:nvSpPr>
          <p:cNvPr id="21" name="To have a good understanding and knowledge of how active maths can:…">
            <a:extLst>
              <a:ext uri="{FF2B5EF4-FFF2-40B4-BE49-F238E27FC236}">
                <a16:creationId xmlns:a16="http://schemas.microsoft.com/office/drawing/2014/main" id="{4106503A-0D5A-294A-AEBE-C8CAE2716C09}"/>
              </a:ext>
            </a:extLst>
          </p:cNvPr>
          <p:cNvSpPr txBox="1"/>
          <p:nvPr/>
        </p:nvSpPr>
        <p:spPr>
          <a:xfrm>
            <a:off x="4693256" y="2899649"/>
            <a:ext cx="1840041" cy="112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49" tIns="19049" rIns="19049" bIns="19049" anchor="ctr">
            <a:spAutoFit/>
          </a:bodyPr>
          <a:lstStyle/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Brain Function</a:t>
            </a:r>
          </a:p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Cognition</a:t>
            </a:r>
          </a:p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Academic </a:t>
            </a:r>
          </a:p>
          <a:p>
            <a:pPr marL="0" marR="0" lvl="0" indent="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   Performance</a:t>
            </a:r>
          </a:p>
        </p:txBody>
      </p:sp>
      <p:sp>
        <p:nvSpPr>
          <p:cNvPr id="22" name="To have a good understanding and knowledge of how active maths can:…">
            <a:extLst>
              <a:ext uri="{FF2B5EF4-FFF2-40B4-BE49-F238E27FC236}">
                <a16:creationId xmlns:a16="http://schemas.microsoft.com/office/drawing/2014/main" id="{A8519971-1AEB-D141-A9F2-32405DFFB1DD}"/>
              </a:ext>
            </a:extLst>
          </p:cNvPr>
          <p:cNvSpPr txBox="1"/>
          <p:nvPr/>
        </p:nvSpPr>
        <p:spPr>
          <a:xfrm>
            <a:off x="6796746" y="2899667"/>
            <a:ext cx="2377733" cy="572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49" tIns="19049" rIns="19049" bIns="19049" anchor="ctr">
            <a:spAutoFit/>
          </a:bodyPr>
          <a:lstStyle/>
          <a:p>
            <a:pPr marL="85720" marR="0" lvl="0" indent="-85720" algn="l" defTabSz="1714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OpenSans"/>
              <a:buChar char="✓"/>
              <a:tabLst/>
              <a:defRPr sz="4000">
                <a:solidFill>
                  <a:srgbClr val="ED7D3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 Mental Health /   	  		Social Development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ED753B-5745-C345-AA66-A8EA6A89A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9" y="1280646"/>
            <a:ext cx="1169051" cy="109443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4EC6E83-D991-F545-A20F-821AE82527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919" y="1273249"/>
            <a:ext cx="1673445" cy="987145"/>
          </a:xfrm>
          <a:prstGeom prst="rect">
            <a:avLst/>
          </a:prstGeom>
        </p:spPr>
      </p:pic>
      <p:pic>
        <p:nvPicPr>
          <p:cNvPr id="8" name="Picture 7" descr="A clock with a face&#10;&#10;Description automatically generated with medium confidence">
            <a:extLst>
              <a:ext uri="{FF2B5EF4-FFF2-40B4-BE49-F238E27FC236}">
                <a16:creationId xmlns:a16="http://schemas.microsoft.com/office/drawing/2014/main" id="{6BCD309B-AA0F-C745-9B2F-74AEE8E615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489" y="1272201"/>
            <a:ext cx="1313264" cy="909978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D60B2B21-C1A4-1C4D-A313-A4D2AE33DE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94" y="1272202"/>
            <a:ext cx="1065916" cy="98819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2C86EB36-C2C3-FE43-BFE4-633B3FD0CE63}"/>
              </a:ext>
            </a:extLst>
          </p:cNvPr>
          <p:cNvSpPr/>
          <p:nvPr/>
        </p:nvSpPr>
        <p:spPr>
          <a:xfrm>
            <a:off x="596" y="168"/>
            <a:ext cx="4807398" cy="773731"/>
          </a:xfrm>
          <a:custGeom>
            <a:avLst/>
            <a:gdLst>
              <a:gd name="connsiteX0" fmla="*/ 0 w 17364636"/>
              <a:gd name="connsiteY0" fmla="*/ 0 h 2063415"/>
              <a:gd name="connsiteX1" fmla="*/ 17364636 w 17364636"/>
              <a:gd name="connsiteY1" fmla="*/ 0 h 2063415"/>
              <a:gd name="connsiteX2" fmla="*/ 17364636 w 17364636"/>
              <a:gd name="connsiteY2" fmla="*/ 2063415 h 2063415"/>
              <a:gd name="connsiteX3" fmla="*/ 0 w 17364636"/>
              <a:gd name="connsiteY3" fmla="*/ 2063415 h 2063415"/>
              <a:gd name="connsiteX4" fmla="*/ 0 w 17364636"/>
              <a:gd name="connsiteY4" fmla="*/ 0 h 2063415"/>
              <a:gd name="connsiteX0" fmla="*/ 0 w 17364636"/>
              <a:gd name="connsiteY0" fmla="*/ 0 h 2063415"/>
              <a:gd name="connsiteX1" fmla="*/ 17364636 w 17364636"/>
              <a:gd name="connsiteY1" fmla="*/ 0 h 2063415"/>
              <a:gd name="connsiteX2" fmla="*/ 16346541 w 17364636"/>
              <a:gd name="connsiteY2" fmla="*/ 2063415 h 2063415"/>
              <a:gd name="connsiteX3" fmla="*/ 0 w 17364636"/>
              <a:gd name="connsiteY3" fmla="*/ 2063415 h 2063415"/>
              <a:gd name="connsiteX4" fmla="*/ 0 w 17364636"/>
              <a:gd name="connsiteY4" fmla="*/ 0 h 2063415"/>
              <a:gd name="connsiteX0" fmla="*/ 0 w 17364636"/>
              <a:gd name="connsiteY0" fmla="*/ 0 h 2063415"/>
              <a:gd name="connsiteX1" fmla="*/ 17364636 w 17364636"/>
              <a:gd name="connsiteY1" fmla="*/ 0 h 2063415"/>
              <a:gd name="connsiteX2" fmla="*/ 15224751 w 17364636"/>
              <a:gd name="connsiteY2" fmla="*/ 2063415 h 2063415"/>
              <a:gd name="connsiteX3" fmla="*/ 0 w 17364636"/>
              <a:gd name="connsiteY3" fmla="*/ 2063415 h 2063415"/>
              <a:gd name="connsiteX4" fmla="*/ 0 w 17364636"/>
              <a:gd name="connsiteY4" fmla="*/ 0 h 2063415"/>
              <a:gd name="connsiteX0" fmla="*/ 0 w 17364636"/>
              <a:gd name="connsiteY0" fmla="*/ 0 h 2063415"/>
              <a:gd name="connsiteX1" fmla="*/ 17364636 w 17364636"/>
              <a:gd name="connsiteY1" fmla="*/ 0 h 2063415"/>
              <a:gd name="connsiteX2" fmla="*/ 15432140 w 17364636"/>
              <a:gd name="connsiteY2" fmla="*/ 2063415 h 2063415"/>
              <a:gd name="connsiteX3" fmla="*/ 0 w 17364636"/>
              <a:gd name="connsiteY3" fmla="*/ 2063415 h 2063415"/>
              <a:gd name="connsiteX4" fmla="*/ 0 w 17364636"/>
              <a:gd name="connsiteY4" fmla="*/ 0 h 2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4636" h="2063415">
                <a:moveTo>
                  <a:pt x="0" y="0"/>
                </a:moveTo>
                <a:lnTo>
                  <a:pt x="17364636" y="0"/>
                </a:lnTo>
                <a:lnTo>
                  <a:pt x="15432140" y="2063415"/>
                </a:lnTo>
                <a:lnTo>
                  <a:pt x="0" y="2063415"/>
                </a:lnTo>
                <a:lnTo>
                  <a:pt x="0" y="0"/>
                </a:lnTo>
                <a:close/>
              </a:path>
            </a:pathLst>
          </a:custGeom>
          <a:solidFill>
            <a:srgbClr val="005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ssion Outcomes">
            <a:extLst>
              <a:ext uri="{FF2B5EF4-FFF2-40B4-BE49-F238E27FC236}">
                <a16:creationId xmlns:a16="http://schemas.microsoft.com/office/drawing/2014/main" id="{8CFD9557-C7F7-B94A-8803-7E89E4E70CB5}"/>
              </a:ext>
            </a:extLst>
          </p:cNvPr>
          <p:cNvSpPr txBox="1"/>
          <p:nvPr/>
        </p:nvSpPr>
        <p:spPr>
          <a:xfrm>
            <a:off x="597" y="168"/>
            <a:ext cx="4289958" cy="7737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19049" tIns="19049" rIns="19049" bIns="19049" anchor="ctr">
            <a:noAutofit/>
          </a:bodyPr>
          <a:lstStyle>
            <a:lvl1pPr algn="l">
              <a:lnSpc>
                <a:spcPct val="90000"/>
              </a:lnSpc>
              <a:defRPr sz="65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marL="0" marR="0" lvl="0" indent="0" algn="ctr" defTabSz="1714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Things we already know…</a:t>
            </a:r>
          </a:p>
        </p:txBody>
      </p:sp>
      <p:sp>
        <p:nvSpPr>
          <p:cNvPr id="31" name="Parallelogram 3">
            <a:extLst>
              <a:ext uri="{FF2B5EF4-FFF2-40B4-BE49-F238E27FC236}">
                <a16:creationId xmlns:a16="http://schemas.microsoft.com/office/drawing/2014/main" id="{4D29EA2F-DDD2-7C4F-9543-211A82A498AB}"/>
              </a:ext>
            </a:extLst>
          </p:cNvPr>
          <p:cNvSpPr/>
          <p:nvPr/>
        </p:nvSpPr>
        <p:spPr>
          <a:xfrm rot="10800000">
            <a:off x="6511910" y="4668915"/>
            <a:ext cx="2632091" cy="142345"/>
          </a:xfrm>
          <a:custGeom>
            <a:avLst/>
            <a:gdLst>
              <a:gd name="connsiteX0" fmla="*/ 0 w 12852400"/>
              <a:gd name="connsiteY0" fmla="*/ 3200400 h 3200400"/>
              <a:gd name="connsiteX1" fmla="*/ 800100 w 12852400"/>
              <a:gd name="connsiteY1" fmla="*/ 0 h 3200400"/>
              <a:gd name="connsiteX2" fmla="*/ 12852400 w 12852400"/>
              <a:gd name="connsiteY2" fmla="*/ 0 h 3200400"/>
              <a:gd name="connsiteX3" fmla="*/ 12052300 w 12852400"/>
              <a:gd name="connsiteY3" fmla="*/ 3200400 h 3200400"/>
              <a:gd name="connsiteX4" fmla="*/ 0 w 12852400"/>
              <a:gd name="connsiteY4" fmla="*/ 3200400 h 3200400"/>
              <a:gd name="connsiteX0" fmla="*/ 949187 w 12052300"/>
              <a:gd name="connsiteY0" fmla="*/ 3180522 h 3200400"/>
              <a:gd name="connsiteX1" fmla="*/ 0 w 12052300"/>
              <a:gd name="connsiteY1" fmla="*/ 0 h 3200400"/>
              <a:gd name="connsiteX2" fmla="*/ 12052300 w 12052300"/>
              <a:gd name="connsiteY2" fmla="*/ 0 h 3200400"/>
              <a:gd name="connsiteX3" fmla="*/ 11252200 w 12052300"/>
              <a:gd name="connsiteY3" fmla="*/ 3200400 h 3200400"/>
              <a:gd name="connsiteX4" fmla="*/ 949187 w 12052300"/>
              <a:gd name="connsiteY4" fmla="*/ 3180522 h 3200400"/>
              <a:gd name="connsiteX0" fmla="*/ 432352 w 11535465"/>
              <a:gd name="connsiteY0" fmla="*/ 3180522 h 3200400"/>
              <a:gd name="connsiteX1" fmla="*/ 0 w 11535465"/>
              <a:gd name="connsiteY1" fmla="*/ 39756 h 3200400"/>
              <a:gd name="connsiteX2" fmla="*/ 11535465 w 11535465"/>
              <a:gd name="connsiteY2" fmla="*/ 0 h 3200400"/>
              <a:gd name="connsiteX3" fmla="*/ 10735365 w 11535465"/>
              <a:gd name="connsiteY3" fmla="*/ 3200400 h 3200400"/>
              <a:gd name="connsiteX4" fmla="*/ 432352 w 11535465"/>
              <a:gd name="connsiteY4" fmla="*/ 3180522 h 3200400"/>
              <a:gd name="connsiteX0" fmla="*/ 0 w 11540435"/>
              <a:gd name="connsiteY0" fmla="*/ 3220279 h 3220279"/>
              <a:gd name="connsiteX1" fmla="*/ 4970 w 11540435"/>
              <a:gd name="connsiteY1" fmla="*/ 39756 h 3220279"/>
              <a:gd name="connsiteX2" fmla="*/ 11540435 w 11540435"/>
              <a:gd name="connsiteY2" fmla="*/ 0 h 3220279"/>
              <a:gd name="connsiteX3" fmla="*/ 10740335 w 11540435"/>
              <a:gd name="connsiteY3" fmla="*/ 3200400 h 3220279"/>
              <a:gd name="connsiteX4" fmla="*/ 0 w 11540435"/>
              <a:gd name="connsiteY4" fmla="*/ 3220279 h 3220279"/>
              <a:gd name="connsiteX0" fmla="*/ 0 w 12889317"/>
              <a:gd name="connsiteY0" fmla="*/ 3180523 h 3180523"/>
              <a:gd name="connsiteX1" fmla="*/ 4970 w 12889317"/>
              <a:gd name="connsiteY1" fmla="*/ 0 h 3180523"/>
              <a:gd name="connsiteX2" fmla="*/ 12889317 w 12889317"/>
              <a:gd name="connsiteY2" fmla="*/ 19879 h 3180523"/>
              <a:gd name="connsiteX3" fmla="*/ 10740335 w 12889317"/>
              <a:gd name="connsiteY3" fmla="*/ 3160644 h 3180523"/>
              <a:gd name="connsiteX4" fmla="*/ 0 w 12889317"/>
              <a:gd name="connsiteY4" fmla="*/ 3180523 h 3180523"/>
              <a:gd name="connsiteX0" fmla="*/ 0 w 15434341"/>
              <a:gd name="connsiteY0" fmla="*/ 3180523 h 3180523"/>
              <a:gd name="connsiteX1" fmla="*/ 4970 w 15434341"/>
              <a:gd name="connsiteY1" fmla="*/ 0 h 3180523"/>
              <a:gd name="connsiteX2" fmla="*/ 15434341 w 15434341"/>
              <a:gd name="connsiteY2" fmla="*/ 47485 h 3180523"/>
              <a:gd name="connsiteX3" fmla="*/ 10740335 w 15434341"/>
              <a:gd name="connsiteY3" fmla="*/ 3160644 h 3180523"/>
              <a:gd name="connsiteX4" fmla="*/ 0 w 15434341"/>
              <a:gd name="connsiteY4" fmla="*/ 3180523 h 318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341" h="3180523">
                <a:moveTo>
                  <a:pt x="0" y="3180523"/>
                </a:moveTo>
                <a:cubicBezTo>
                  <a:pt x="1657" y="2120349"/>
                  <a:pt x="3313" y="1060174"/>
                  <a:pt x="4970" y="0"/>
                </a:cubicBezTo>
                <a:lnTo>
                  <a:pt x="15434341" y="47485"/>
                </a:lnTo>
                <a:lnTo>
                  <a:pt x="10740335" y="3160644"/>
                </a:lnTo>
                <a:lnTo>
                  <a:pt x="0" y="3180523"/>
                </a:lnTo>
                <a:close/>
              </a:path>
            </a:pathLst>
          </a:custGeom>
          <a:solidFill>
            <a:srgbClr val="005F9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49" tIns="19049" rIns="19049" bIns="19049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yst_white.png" descr="yst_white.png">
            <a:extLst>
              <a:ext uri="{FF2B5EF4-FFF2-40B4-BE49-F238E27FC236}">
                <a16:creationId xmlns:a16="http://schemas.microsoft.com/office/drawing/2014/main" id="{A8DF89C1-0732-7F4D-AD41-3857B9FBFF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8029" y="4623732"/>
            <a:ext cx="736980" cy="27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A96D4DE2-DCEE-9742-BCEE-B8C6D8D7BB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529" y="4523013"/>
            <a:ext cx="736981" cy="449559"/>
          </a:xfrm>
          <a:prstGeom prst="rect">
            <a:avLst/>
          </a:prstGeom>
        </p:spPr>
      </p:pic>
      <p:sp>
        <p:nvSpPr>
          <p:cNvPr id="35" name="Shape 843">
            <a:extLst>
              <a:ext uri="{FF2B5EF4-FFF2-40B4-BE49-F238E27FC236}">
                <a16:creationId xmlns:a16="http://schemas.microsoft.com/office/drawing/2014/main" id="{8844D316-BA91-D948-B7AE-C095D1EC3462}"/>
              </a:ext>
            </a:extLst>
          </p:cNvPr>
          <p:cNvSpPr txBox="1"/>
          <p:nvPr/>
        </p:nvSpPr>
        <p:spPr>
          <a:xfrm>
            <a:off x="8118029" y="4523015"/>
            <a:ext cx="703585" cy="6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49" tIns="19049" rIns="19049" bIns="19049" anchor="ctr">
            <a:noAutofit/>
          </a:bodyPr>
          <a:lstStyle>
            <a:lvl1pPr algn="l" defTabSz="1828800">
              <a:lnSpc>
                <a:spcPct val="90000"/>
              </a:lnSpc>
              <a:defRPr sz="6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Bold"/>
              </a:rPr>
              <a:t>In partnership with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3B5C7-C87A-4D7B-864D-2D7C4D9BA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" y="168"/>
            <a:ext cx="9088070" cy="5112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97798-678C-4DBC-9A43-08F7A2ED6D5A}"/>
              </a:ext>
            </a:extLst>
          </p:cNvPr>
          <p:cNvSpPr txBox="1"/>
          <p:nvPr/>
        </p:nvSpPr>
        <p:spPr>
          <a:xfrm>
            <a:off x="102124" y="224494"/>
            <a:ext cx="4086904" cy="369332"/>
          </a:xfrm>
          <a:prstGeom prst="rect">
            <a:avLst/>
          </a:prstGeom>
          <a:solidFill>
            <a:srgbClr val="005F9C"/>
          </a:solidFill>
        </p:spPr>
        <p:txBody>
          <a:bodyPr wrap="square" rtlCol="0">
            <a:spAutoFit/>
          </a:bodyPr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7BBBE-D94C-4496-8042-30F08AEE7DDF}"/>
              </a:ext>
            </a:extLst>
          </p:cNvPr>
          <p:cNvSpPr txBox="1"/>
          <p:nvPr/>
        </p:nvSpPr>
        <p:spPr>
          <a:xfrm>
            <a:off x="102124" y="154301"/>
            <a:ext cx="408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Benefits </a:t>
            </a:r>
          </a:p>
        </p:txBody>
      </p:sp>
    </p:spTree>
    <p:extLst>
      <p:ext uri="{BB962C8B-B14F-4D97-AF65-F5344CB8AC3E}">
        <p14:creationId xmlns:p14="http://schemas.microsoft.com/office/powerpoint/2010/main" val="172057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F70A6-69A6-03F4-DA41-6197B8DEBE88}"/>
              </a:ext>
            </a:extLst>
          </p:cNvPr>
          <p:cNvSpPr txBox="1"/>
          <p:nvPr/>
        </p:nvSpPr>
        <p:spPr>
          <a:xfrm>
            <a:off x="0" y="84657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Creating an active school day can benefit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children in many ways…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DFD5D-D3FF-5915-210D-68B3357B68E4}"/>
              </a:ext>
            </a:extLst>
          </p:cNvPr>
          <p:cNvSpPr/>
          <p:nvPr/>
        </p:nvSpPr>
        <p:spPr>
          <a:xfrm>
            <a:off x="47501" y="3155810"/>
            <a:ext cx="9048999" cy="1141114"/>
          </a:xfrm>
          <a:prstGeom prst="rect">
            <a:avLst/>
          </a:prstGeom>
          <a:solidFill>
            <a:srgbClr val="02B7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62C8D8-D403-AC49-B245-3DE006FA2120}"/>
              </a:ext>
            </a:extLst>
          </p:cNvPr>
          <p:cNvSpPr/>
          <p:nvPr/>
        </p:nvSpPr>
        <p:spPr>
          <a:xfrm>
            <a:off x="894280" y="2332281"/>
            <a:ext cx="1624947" cy="1525711"/>
          </a:xfrm>
          <a:prstGeom prst="roundRect">
            <a:avLst>
              <a:gd name="adj" fmla="val 116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4FE5EC-16D0-546E-4073-1A152DFAE4D1}"/>
              </a:ext>
            </a:extLst>
          </p:cNvPr>
          <p:cNvSpPr/>
          <p:nvPr/>
        </p:nvSpPr>
        <p:spPr>
          <a:xfrm>
            <a:off x="2801088" y="2332281"/>
            <a:ext cx="1624947" cy="1525711"/>
          </a:xfrm>
          <a:prstGeom prst="roundRect">
            <a:avLst>
              <a:gd name="adj" fmla="val 116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036AAE-F610-BF9D-D5CB-160A4D8493B9}"/>
              </a:ext>
            </a:extLst>
          </p:cNvPr>
          <p:cNvSpPr/>
          <p:nvPr/>
        </p:nvSpPr>
        <p:spPr>
          <a:xfrm>
            <a:off x="4707896" y="2332281"/>
            <a:ext cx="1624947" cy="1525711"/>
          </a:xfrm>
          <a:prstGeom prst="roundRect">
            <a:avLst>
              <a:gd name="adj" fmla="val 116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9F81B1B-F795-A847-BDDD-DA9F80DEA877}"/>
              </a:ext>
            </a:extLst>
          </p:cNvPr>
          <p:cNvSpPr/>
          <p:nvPr/>
        </p:nvSpPr>
        <p:spPr>
          <a:xfrm>
            <a:off x="6614704" y="2332281"/>
            <a:ext cx="1624947" cy="1525711"/>
          </a:xfrm>
          <a:prstGeom prst="roundRect">
            <a:avLst>
              <a:gd name="adj" fmla="val 1168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41A6C-0D01-83EF-9250-16D91C0634E3}"/>
              </a:ext>
            </a:extLst>
          </p:cNvPr>
          <p:cNvSpPr txBox="1"/>
          <p:nvPr/>
        </p:nvSpPr>
        <p:spPr>
          <a:xfrm>
            <a:off x="886730" y="3407164"/>
            <a:ext cx="1624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B7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49166-4E92-295C-B0FF-0762A6300988}"/>
              </a:ext>
            </a:extLst>
          </p:cNvPr>
          <p:cNvSpPr txBox="1"/>
          <p:nvPr/>
        </p:nvSpPr>
        <p:spPr>
          <a:xfrm>
            <a:off x="2816109" y="3407163"/>
            <a:ext cx="1609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B7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Social Wellbeing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EF2C6-D0E4-AEC8-5492-12B3639DA615}"/>
              </a:ext>
            </a:extLst>
          </p:cNvPr>
          <p:cNvSpPr txBox="1"/>
          <p:nvPr/>
        </p:nvSpPr>
        <p:spPr>
          <a:xfrm>
            <a:off x="4707895" y="3406080"/>
            <a:ext cx="162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B7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Mental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C2DDB-1820-0948-5D60-21531CE820A5}"/>
              </a:ext>
            </a:extLst>
          </p:cNvPr>
          <p:cNvSpPr txBox="1"/>
          <p:nvPr/>
        </p:nvSpPr>
        <p:spPr>
          <a:xfrm>
            <a:off x="6607163" y="3406079"/>
            <a:ext cx="162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B7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Brain Function</a:t>
            </a:r>
          </a:p>
        </p:txBody>
      </p:sp>
      <p:pic>
        <p:nvPicPr>
          <p:cNvPr id="14" name="Picture 13" descr="A blue heart with a heartbeat line&#10;&#10;Description automatically generated with low confidence">
            <a:extLst>
              <a:ext uri="{FF2B5EF4-FFF2-40B4-BE49-F238E27FC236}">
                <a16:creationId xmlns:a16="http://schemas.microsoft.com/office/drawing/2014/main" id="{965FC533-3837-7D64-5D60-45743265D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508" y="2584327"/>
            <a:ext cx="923393" cy="752118"/>
          </a:xfrm>
          <a:prstGeom prst="rect">
            <a:avLst/>
          </a:prstGeom>
        </p:spPr>
      </p:pic>
      <p:pic>
        <p:nvPicPr>
          <p:cNvPr id="15" name="Picture 14" descr="A picture containing font, graphics, graphic design, circle&#10;&#10;Description automatically generated">
            <a:extLst>
              <a:ext uri="{FF2B5EF4-FFF2-40B4-BE49-F238E27FC236}">
                <a16:creationId xmlns:a16="http://schemas.microsoft.com/office/drawing/2014/main" id="{758039EC-B8F4-BABF-8483-019C99C29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920" y="2584327"/>
            <a:ext cx="759282" cy="752118"/>
          </a:xfrm>
          <a:prstGeom prst="rect">
            <a:avLst/>
          </a:prstGeom>
        </p:spPr>
      </p:pic>
      <p:pic>
        <p:nvPicPr>
          <p:cNvPr id="16" name="Picture 15" descr="A picture containing graphics, symbol, font, screenshot&#10;&#10;Description automatically generated">
            <a:extLst>
              <a:ext uri="{FF2B5EF4-FFF2-40B4-BE49-F238E27FC236}">
                <a16:creationId xmlns:a16="http://schemas.microsoft.com/office/drawing/2014/main" id="{C7C5B178-ECD2-34E1-68C9-0EBB0063B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13" y="2583819"/>
            <a:ext cx="844258" cy="752118"/>
          </a:xfrm>
          <a:prstGeom prst="rect">
            <a:avLst/>
          </a:prstGeom>
        </p:spPr>
      </p:pic>
      <p:pic>
        <p:nvPicPr>
          <p:cNvPr id="17" name="Picture 16" descr="A blue brain with a white cross&#10;&#10;Description automatically generated with medium confidence">
            <a:extLst>
              <a:ext uri="{FF2B5EF4-FFF2-40B4-BE49-F238E27FC236}">
                <a16:creationId xmlns:a16="http://schemas.microsoft.com/office/drawing/2014/main" id="{7B014BBB-79D8-6A43-389E-FCC4C43FB3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907" y="2639379"/>
            <a:ext cx="724540" cy="7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D7B6FA2E-191F-18FD-6CEC-10E74A89FF84}"/>
              </a:ext>
            </a:extLst>
          </p:cNvPr>
          <p:cNvSpPr txBox="1">
            <a:spLocks/>
          </p:cNvSpPr>
          <p:nvPr/>
        </p:nvSpPr>
        <p:spPr>
          <a:xfrm>
            <a:off x="629200" y="277317"/>
            <a:ext cx="84672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D91"/>
                </a:solidFill>
                <a:effectLst/>
                <a:uLnTx/>
                <a:uFillTx/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We are not unlocking our children’s potential</a:t>
            </a:r>
          </a:p>
        </p:txBody>
      </p:sp>
      <p:pic>
        <p:nvPicPr>
          <p:cNvPr id="5" name="Picture 2" descr="Unhappier">
            <a:extLst>
              <a:ext uri="{FF2B5EF4-FFF2-40B4-BE49-F238E27FC236}">
                <a16:creationId xmlns:a16="http://schemas.microsoft.com/office/drawing/2014/main" id="{F1CA3481-5378-C35A-E297-B6073A8D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01" y="1334538"/>
            <a:ext cx="2048400" cy="20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B4E3F-780A-E04B-EBB3-D8B026A1D680}"/>
              </a:ext>
            </a:extLst>
          </p:cNvPr>
          <p:cNvSpPr txBox="1"/>
          <p:nvPr/>
        </p:nvSpPr>
        <p:spPr>
          <a:xfrm>
            <a:off x="519051" y="3581109"/>
            <a:ext cx="2505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generation of children are the least active</a:t>
            </a:r>
          </a:p>
        </p:txBody>
      </p:sp>
      <p:pic>
        <p:nvPicPr>
          <p:cNvPr id="7" name="Picture 2" descr="Unhealthier">
            <a:extLst>
              <a:ext uri="{FF2B5EF4-FFF2-40B4-BE49-F238E27FC236}">
                <a16:creationId xmlns:a16="http://schemas.microsoft.com/office/drawing/2014/main" id="{888FA55C-D162-F20C-114A-E9B50E50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800" y="1334538"/>
            <a:ext cx="2048400" cy="20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F0B63A-D63F-4A9D-73CB-999F4227FC8A}"/>
              </a:ext>
            </a:extLst>
          </p:cNvPr>
          <p:cNvSpPr txBox="1"/>
          <p:nvPr/>
        </p:nvSpPr>
        <p:spPr>
          <a:xfrm>
            <a:off x="3024651" y="3627276"/>
            <a:ext cx="29890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than half of young people are meeting minimum physical activity levels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005F9C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4" descr="More Disconnected">
            <a:extLst>
              <a:ext uri="{FF2B5EF4-FFF2-40B4-BE49-F238E27FC236}">
                <a16:creationId xmlns:a16="http://schemas.microsoft.com/office/drawing/2014/main" id="{C653B3AC-6DB3-A2C5-4982-E1AB527F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900" y="1334538"/>
            <a:ext cx="2048400" cy="20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9CDFCE-5F73-C2C3-54D4-737033EFAAA3}"/>
              </a:ext>
            </a:extLst>
          </p:cNvPr>
          <p:cNvSpPr txBox="1"/>
          <p:nvPr/>
        </p:nvSpPr>
        <p:spPr>
          <a:xfrm>
            <a:off x="6117300" y="3627276"/>
            <a:ext cx="2505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of the school 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sedentary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005F9C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Google Shape;68;p14">
            <a:extLst>
              <a:ext uri="{FF2B5EF4-FFF2-40B4-BE49-F238E27FC236}">
                <a16:creationId xmlns:a16="http://schemas.microsoft.com/office/drawing/2014/main" id="{D6F5A83E-41C1-9A21-1057-D247D3F0610E}"/>
              </a:ext>
            </a:extLst>
          </p:cNvPr>
          <p:cNvSpPr txBox="1">
            <a:spLocks/>
          </p:cNvSpPr>
          <p:nvPr/>
        </p:nvSpPr>
        <p:spPr>
          <a:xfrm>
            <a:off x="629199" y="761838"/>
            <a:ext cx="84672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*Data sourced from The Youth Sport Trust – Annual Report 2023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60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8;p14">
            <a:extLst>
              <a:ext uri="{FF2B5EF4-FFF2-40B4-BE49-F238E27FC236}">
                <a16:creationId xmlns:a16="http://schemas.microsoft.com/office/drawing/2014/main" id="{6B216A20-39E6-0756-7D23-D64526E6C9D6}"/>
              </a:ext>
            </a:extLst>
          </p:cNvPr>
          <p:cNvSpPr txBox="1">
            <a:spLocks/>
          </p:cNvSpPr>
          <p:nvPr/>
        </p:nvSpPr>
        <p:spPr>
          <a:xfrm>
            <a:off x="528598" y="175928"/>
            <a:ext cx="84672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D91"/>
                </a:solidFill>
                <a:effectLst/>
                <a:uLnTx/>
                <a:uFillTx/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Active Learning is the solution!</a:t>
            </a:r>
          </a:p>
        </p:txBody>
      </p:sp>
      <p:pic>
        <p:nvPicPr>
          <p:cNvPr id="2" name="Picture 2" descr="Physical activity in lessons improves students' attainment | UCL ...">
            <a:extLst>
              <a:ext uri="{FF2B5EF4-FFF2-40B4-BE49-F238E27FC236}">
                <a16:creationId xmlns:a16="http://schemas.microsoft.com/office/drawing/2014/main" id="{FFFA16A9-42C7-B100-604D-D5E71234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7575">
            <a:off x="700833" y="983142"/>
            <a:ext cx="3406205" cy="2128877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 reasons you should make your lessons more active - Anna Whiteley ...">
            <a:extLst>
              <a:ext uri="{FF2B5EF4-FFF2-40B4-BE49-F238E27FC236}">
                <a16:creationId xmlns:a16="http://schemas.microsoft.com/office/drawing/2014/main" id="{BA893E4E-8B8F-3B4B-2A8F-152FDAB3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9041">
            <a:off x="4742284" y="1088160"/>
            <a:ext cx="3125563" cy="2083709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7FB13-5B9B-2A3C-A4C0-DAF5541F1AC1}"/>
              </a:ext>
            </a:extLst>
          </p:cNvPr>
          <p:cNvSpPr txBox="1"/>
          <p:nvPr/>
        </p:nvSpPr>
        <p:spPr>
          <a:xfrm>
            <a:off x="525431" y="3192810"/>
            <a:ext cx="80868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8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spc="-34" dirty="0">
                <a:solidFill>
                  <a:srgbClr val="00B0F0"/>
                </a:solidFill>
                <a:latin typeface="Quicksand Bold"/>
                <a:cs typeface="Quicksand Bold"/>
                <a:sym typeface="Quicksand Bold"/>
              </a:rPr>
              <a:t>Teach Active</a:t>
            </a:r>
            <a:r>
              <a:rPr kumimoji="0" lang="en-US" sz="3200" b="0" i="1" u="none" strike="noStrike" kern="0" cap="none" spc="-34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Quicksand Bold"/>
                <a:ea typeface="+mn-ea"/>
                <a:cs typeface="Quicksand Bold"/>
                <a:sym typeface="Quicksand Bold"/>
              </a:rPr>
              <a:t> is the “most impactful” and “most sustainable” strategy </a:t>
            </a:r>
            <a:endParaRPr kumimoji="0" lang="en-US" sz="2800" b="0" i="1" u="none" strike="noStrike" kern="0" cap="none" spc="-34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Quicksand Bold"/>
              <a:ea typeface="+mn-ea"/>
              <a:cs typeface="Quicksand Bold"/>
              <a:sym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5363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96D0"/>
            </a:gs>
            <a:gs pos="70000">
              <a:srgbClr val="0D7CB7"/>
            </a:gs>
            <a:gs pos="100000">
              <a:srgbClr val="056AA6"/>
            </a:gs>
          </a:gsLst>
          <a:lin ang="16200000" scaled="0"/>
        </a:gra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6"/>
          <p:cNvSpPr txBox="1"/>
          <p:nvPr/>
        </p:nvSpPr>
        <p:spPr>
          <a:xfrm>
            <a:off x="0" y="290027"/>
            <a:ext cx="91440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Benefits of Physically Active Learning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9" name="Google Shape;979;p46"/>
          <p:cNvSpPr txBox="1"/>
          <p:nvPr/>
        </p:nvSpPr>
        <p:spPr>
          <a:xfrm>
            <a:off x="300308" y="1395939"/>
            <a:ext cx="2236980" cy="77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4" tIns="50794" rIns="50794" bIns="50794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Promotes collaboration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Develops social skills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980" name="Google Shape;980;p46"/>
          <p:cNvSpPr txBox="1"/>
          <p:nvPr/>
        </p:nvSpPr>
        <p:spPr>
          <a:xfrm>
            <a:off x="5715594" y="1060269"/>
            <a:ext cx="2100647" cy="252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4" tIns="50794" rIns="50794" bIns="50794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Strengthens learning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Improves memory and retrieval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Enhances learner motivation and morale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Improves behaviour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Improves health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981" name="Google Shape;981;p46"/>
          <p:cNvCxnSpPr/>
          <p:nvPr/>
        </p:nvCxnSpPr>
        <p:spPr>
          <a:xfrm>
            <a:off x="3350103" y="1296293"/>
            <a:ext cx="946768" cy="26703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2" name="Google Shape;982;p46"/>
          <p:cNvCxnSpPr/>
          <p:nvPr/>
        </p:nvCxnSpPr>
        <p:spPr>
          <a:xfrm>
            <a:off x="2540899" y="1636158"/>
            <a:ext cx="1755972" cy="22369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3" name="Google Shape;983;p46"/>
          <p:cNvCxnSpPr/>
          <p:nvPr/>
        </p:nvCxnSpPr>
        <p:spPr>
          <a:xfrm>
            <a:off x="2270114" y="2008391"/>
            <a:ext cx="2237151" cy="19132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4" name="Google Shape;984;p46"/>
          <p:cNvCxnSpPr/>
          <p:nvPr/>
        </p:nvCxnSpPr>
        <p:spPr>
          <a:xfrm>
            <a:off x="3204447" y="2585730"/>
            <a:ext cx="109242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5" name="Google Shape;985;p46"/>
          <p:cNvCxnSpPr/>
          <p:nvPr/>
        </p:nvCxnSpPr>
        <p:spPr>
          <a:xfrm rot="10800000" flipH="1">
            <a:off x="2855237" y="2890423"/>
            <a:ext cx="1441635" cy="43697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6" name="Google Shape;986;p46"/>
          <p:cNvCxnSpPr/>
          <p:nvPr/>
        </p:nvCxnSpPr>
        <p:spPr>
          <a:xfrm rot="10800000" flipH="1">
            <a:off x="2921226" y="3276436"/>
            <a:ext cx="1375646" cy="44746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7" name="Google Shape;987;p46"/>
          <p:cNvCxnSpPr/>
          <p:nvPr/>
        </p:nvCxnSpPr>
        <p:spPr>
          <a:xfrm flipH="1">
            <a:off x="4815911" y="1296292"/>
            <a:ext cx="861504" cy="32608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8" name="Google Shape;988;p46"/>
          <p:cNvCxnSpPr/>
          <p:nvPr/>
        </p:nvCxnSpPr>
        <p:spPr>
          <a:xfrm flipH="1">
            <a:off x="5116252" y="1711867"/>
            <a:ext cx="561165" cy="14168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9" name="Google Shape;989;p46"/>
          <p:cNvCxnSpPr/>
          <p:nvPr/>
        </p:nvCxnSpPr>
        <p:spPr>
          <a:xfrm>
            <a:off x="4714808" y="2338647"/>
            <a:ext cx="935482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0" name="Google Shape;990;p46"/>
          <p:cNvCxnSpPr/>
          <p:nvPr/>
        </p:nvCxnSpPr>
        <p:spPr>
          <a:xfrm>
            <a:off x="4824004" y="2904203"/>
            <a:ext cx="813476" cy="6937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1" name="Google Shape;991;p46"/>
          <p:cNvCxnSpPr/>
          <p:nvPr/>
        </p:nvCxnSpPr>
        <p:spPr>
          <a:xfrm>
            <a:off x="4815911" y="3325603"/>
            <a:ext cx="834378" cy="4859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2" name="Google Shape;992;p46" descr="A picture containing text, vector graphics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452" y="1103721"/>
            <a:ext cx="1221096" cy="2710834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46"/>
          <p:cNvSpPr txBox="1"/>
          <p:nvPr/>
        </p:nvSpPr>
        <p:spPr>
          <a:xfrm>
            <a:off x="1181007" y="995248"/>
            <a:ext cx="2236980" cy="36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4" tIns="50794" rIns="50794" bIns="50794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Promotes responsibility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5" name="Google Shape;995;p46"/>
          <p:cNvSpPr txBox="1"/>
          <p:nvPr/>
        </p:nvSpPr>
        <p:spPr>
          <a:xfrm>
            <a:off x="286092" y="2337488"/>
            <a:ext cx="2946048" cy="61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4" tIns="50794" rIns="50794" bIns="50794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Enhances social skills, emotional intelligence and resilience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6" name="Google Shape;996;p46"/>
          <p:cNvSpPr txBox="1"/>
          <p:nvPr/>
        </p:nvSpPr>
        <p:spPr>
          <a:xfrm>
            <a:off x="1113123" y="3101763"/>
            <a:ext cx="2236980" cy="77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4" tIns="50794" rIns="50794" bIns="50794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Changes attitudes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Raises attainment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2" descr="Loughborough University rebrands again following student protests - Design  Week">
            <a:extLst>
              <a:ext uri="{FF2B5EF4-FFF2-40B4-BE49-F238E27FC236}">
                <a16:creationId xmlns:a16="http://schemas.microsoft.com/office/drawing/2014/main" id="{72BBA864-5DE1-E169-6062-82039595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50" y="4293032"/>
            <a:ext cx="2014914" cy="7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8;p14">
            <a:extLst>
              <a:ext uri="{FF2B5EF4-FFF2-40B4-BE49-F238E27FC236}">
                <a16:creationId xmlns:a16="http://schemas.microsoft.com/office/drawing/2014/main" id="{8AE9980B-11A9-7311-7308-708AA53525CF}"/>
              </a:ext>
            </a:extLst>
          </p:cNvPr>
          <p:cNvSpPr txBox="1">
            <a:spLocks/>
          </p:cNvSpPr>
          <p:nvPr/>
        </p:nvSpPr>
        <p:spPr>
          <a:xfrm>
            <a:off x="629200" y="329052"/>
            <a:ext cx="85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AD91"/>
                </a:solidFill>
                <a:effectLst/>
                <a:uLnTx/>
                <a:uFillTx/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Attitudes</a:t>
            </a:r>
          </a:p>
        </p:txBody>
      </p:sp>
      <p:sp>
        <p:nvSpPr>
          <p:cNvPr id="13" name="Google Shape;69;p14">
            <a:extLst>
              <a:ext uri="{FF2B5EF4-FFF2-40B4-BE49-F238E27FC236}">
                <a16:creationId xmlns:a16="http://schemas.microsoft.com/office/drawing/2014/main" id="{26D19A3B-158A-E816-D8BE-73B806B06F09}"/>
              </a:ext>
            </a:extLst>
          </p:cNvPr>
          <p:cNvSpPr txBox="1">
            <a:spLocks/>
          </p:cNvSpPr>
          <p:nvPr/>
        </p:nvSpPr>
        <p:spPr>
          <a:xfrm>
            <a:off x="591543" y="1337726"/>
            <a:ext cx="7911296" cy="411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“Children are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enjoying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 their lessons more”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“Active Maths has supported 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 love of learning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“We have seen an increase in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confidence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“They voted Active Maths as their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favourite lesson!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“Children are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significantly happier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“It is great to see such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engagement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“Better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attitudes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 towards work”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“It makes me happy to see children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loving maths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F9C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8029181-A32B-E9B9-7691-7622CC5A3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656" y="1913414"/>
            <a:ext cx="3466287" cy="318469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2141859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u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2D3288F5F624F849A2AA3E4B977D7" ma:contentTypeVersion="16" ma:contentTypeDescription="Create a new document." ma:contentTypeScope="" ma:versionID="4c8cb616f83cfb3659255ea30bcfcf33">
  <xsd:schema xmlns:xsd="http://www.w3.org/2001/XMLSchema" xmlns:xs="http://www.w3.org/2001/XMLSchema" xmlns:p="http://schemas.microsoft.com/office/2006/metadata/properties" xmlns:ns2="37a651c0-bffc-4e35-b88f-1c3b6f79ce95" xmlns:ns3="ec531499-dd3e-4066-b692-bd45a04787ad" targetNamespace="http://schemas.microsoft.com/office/2006/metadata/properties" ma:root="true" ma:fieldsID="eff841cef988a7b01029e5ed09691df5" ns2:_="" ns3:_="">
    <xsd:import namespace="37a651c0-bffc-4e35-b88f-1c3b6f79ce95"/>
    <xsd:import namespace="ec531499-dd3e-4066-b692-bd45a0478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51c0-bffc-4e35-b88f-1c3b6f79c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3a1aa99-48ae-4888-ba2e-1f4acce80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31499-dd3e-4066-b692-bd45a0478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0f4bd9c-4525-4c77-9e23-616dbb70843a}" ma:internalName="TaxCatchAll" ma:showField="CatchAllData" ma:web="ec531499-dd3e-4066-b692-bd45a0478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EF275D-DFC3-4C73-8FEB-782F39626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651c0-bffc-4e35-b88f-1c3b6f79ce95"/>
    <ds:schemaRef ds:uri="ec531499-dd3e-4066-b692-bd45a0478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C65E54-1A7D-4CB3-AC01-3EC3B4DA7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755</Words>
  <Application>Microsoft Office PowerPoint</Application>
  <PresentationFormat>On-screen Show (16:9)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Arial</vt:lpstr>
      <vt:lpstr>Calibri</vt:lpstr>
      <vt:lpstr>Calibri Light</vt:lpstr>
      <vt:lpstr>Gilroy</vt:lpstr>
      <vt:lpstr>Helvetica Light</vt:lpstr>
      <vt:lpstr>Open Sans</vt:lpstr>
      <vt:lpstr>Open Sans SemiBold</vt:lpstr>
      <vt:lpstr>OpenSans</vt:lpstr>
      <vt:lpstr>Quicksand</vt:lpstr>
      <vt:lpstr>Quicksand Bold</vt:lpstr>
      <vt:lpstr>Quicksand Medium</vt:lpstr>
      <vt:lpstr>Wingdings</vt:lpstr>
      <vt:lpstr>Custom Design</vt:lpstr>
      <vt:lpstr>2_Custom Design</vt:lpstr>
      <vt:lpstr>3_Custom Design</vt:lpstr>
      <vt:lpstr>1_Custom Design</vt:lpstr>
      <vt:lpstr>1_Office Theme</vt:lpstr>
      <vt:lpstr>4_Custom Design</vt:lpstr>
      <vt:lpstr>1_Blue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Harris</dc:creator>
  <cp:lastModifiedBy>Jack Berry - Active Essex Marketing Assistant</cp:lastModifiedBy>
  <cp:revision>154</cp:revision>
  <cp:lastPrinted>2023-11-08T13:50:09Z</cp:lastPrinted>
  <dcterms:created xsi:type="dcterms:W3CDTF">2023-08-16T08:56:40Z</dcterms:created>
  <dcterms:modified xsi:type="dcterms:W3CDTF">2024-06-17T10:13:20Z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2024-06-17T10:13:20Z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9c75b9ea-9b0f-4f73-acbf-ab1bdee5a9bb</vt:lpwstr>
  </property>
  <property fmtid="{D5CDD505-2E9C-101B-9397-08002B2CF9AE}" pid="8" name="MSIP_Label_39d8be9e-c8d9-4b9c-bd40-2c27cc7ea2e6_ContentBits">
    <vt:lpwstr>0</vt:lpwstr>
  </property>
</Properties>
</file>