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24" roundtripDataSignature="AMtx7mg+TK0fiAupjbV+u/XPRFa9KDVrC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slide" Target="slides/slide18.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24" Type="http://customschemas.google.com/relationships/presentationmetadata" Target="metadata"/><Relationship Id="rId12" Type="http://schemas.openxmlformats.org/officeDocument/2006/relationships/slide" Target="slides/slide8.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9" name="Google Shape;8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0" name="Google Shape;90;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0: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0" name="Google Shape;170;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deficits in executive function are associated with unhealthy weight and addiction issues; high levels are associated with academic achievement and overall quality of life</a:t>
            </a:r>
            <a:endParaRPr/>
          </a:p>
        </p:txBody>
      </p:sp>
      <p:sp>
        <p:nvSpPr>
          <p:cNvPr id="177" name="Google Shape;177;p1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4" name="Google Shape;184;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Highlight the decline in YP wellbeing before and since COVID</a:t>
            </a:r>
            <a:endParaRPr/>
          </a:p>
          <a:p>
            <a:pPr indent="0" lvl="0" marL="0" rtl="0" algn="l">
              <a:spcBef>
                <a:spcPts val="0"/>
              </a:spcBef>
              <a:spcAft>
                <a:spcPts val="0"/>
              </a:spcAft>
              <a:buNone/>
            </a:pPr>
            <a:r>
              <a:t/>
            </a:r>
            <a:endParaRPr/>
          </a:p>
        </p:txBody>
      </p:sp>
      <p:sp>
        <p:nvSpPr>
          <p:cNvPr id="185" name="Google Shape;185;p1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Six activities</a:t>
            </a:r>
            <a:endParaRPr/>
          </a:p>
          <a:p>
            <a:pPr indent="0" lvl="0" marL="0" rtl="0" algn="l">
              <a:spcBef>
                <a:spcPts val="0"/>
              </a:spcBef>
              <a:spcAft>
                <a:spcPts val="0"/>
              </a:spcAft>
              <a:buNone/>
            </a:pPr>
            <a:r>
              <a:rPr lang="en-US"/>
              <a:t>Participate in each practical activity and after each one, consider how you could apply this in your own teaching and how you could share it with colleagues to apply more widely in school.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I’ve got suitable classroom activities for all except the self-talk and visualisation task, and I’m sure you’ve got loads too.</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92" name="Google Shape;192;p1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2" name="Google Shape;222;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5 areas for reflection – we can pose the following questions to pairs or threes and they can share their thoughts with the rest of the group, or we could allow everyone to contribute to a ‘gallery’ walk where they add ideas under each heading?</a:t>
            </a:r>
            <a:endParaRPr/>
          </a:p>
        </p:txBody>
      </p:sp>
      <p:sp>
        <p:nvSpPr>
          <p:cNvPr id="223" name="Google Shape;223;p1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1" name="Google Shape;231;p1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6" name="Shape 236"/>
        <p:cNvGrpSpPr/>
        <p:nvPr/>
      </p:nvGrpSpPr>
      <p:grpSpPr>
        <a:xfrm>
          <a:off x="0" y="0"/>
          <a:ext cx="0" cy="0"/>
          <a:chOff x="0" y="0"/>
          <a:chExt cx="0" cy="0"/>
        </a:xfrm>
      </p:grpSpPr>
      <p:sp>
        <p:nvSpPr>
          <p:cNvPr id="237" name="Google Shape;237;g2e680dd07d5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8" name="Google Shape;238;g2e680dd07d5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9" name="Google Shape;239;g2e680dd07d5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g2e680dd07d5_0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7" name="Google Shape;247;g2e680dd07d5_0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8" name="Google Shape;248;g2e680dd07d5_0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2e680dd07d5_0_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6" name="Google Shape;256;g2e680dd07d5_0_1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g2e680dd07d5_0_1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2e680dd07d5_0_2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6" name="Google Shape;266;g2e680dd07d5_0_2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7" name="Google Shape;267;g2e680dd07d5_0_2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Four key concepts – some sort of combined practical and theoretical activity to illustrate and bring each one to life</a:t>
            </a:r>
            <a:endParaRPr/>
          </a:p>
        </p:txBody>
      </p:sp>
      <p:sp>
        <p:nvSpPr>
          <p:cNvPr id="98" name="Google Shape;98;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5" name="Google Shape;105;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neuroplasticity is needed for effective learning, for adapting to stress, meeting new challenges and for mental wellbeing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06" name="Google Shape;106;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3" name="Google Shape;113;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b="1" lang="en-US" sz="1200">
                <a:solidFill>
                  <a:srgbClr val="152CAB"/>
                </a:solidFill>
              </a:rPr>
              <a:t>Small, ‘everyday’ stresses have much less of a negative impact on young people than persistent stress (reported by 20% of UK young people.)</a:t>
            </a:r>
            <a:endParaRPr/>
          </a:p>
          <a:p>
            <a:pPr indent="0" lvl="0" marL="0" rtl="0" algn="l">
              <a:spcBef>
                <a:spcPts val="0"/>
              </a:spcBef>
              <a:spcAft>
                <a:spcPts val="0"/>
              </a:spcAft>
              <a:buNone/>
            </a:pPr>
            <a:r>
              <a:t/>
            </a:r>
            <a:endParaRPr b="1" sz="1200">
              <a:solidFill>
                <a:srgbClr val="152CAB"/>
              </a:solidFill>
            </a:endParaRPr>
          </a:p>
          <a:p>
            <a:pPr indent="0" lvl="0" marL="0" rtl="0" algn="l">
              <a:spcBef>
                <a:spcPts val="0"/>
              </a:spcBef>
              <a:spcAft>
                <a:spcPts val="0"/>
              </a:spcAft>
              <a:buNone/>
            </a:pPr>
            <a:r>
              <a:rPr b="1" lang="en-US" sz="1200">
                <a:solidFill>
                  <a:srgbClr val="152CAB"/>
                </a:solidFill>
              </a:rPr>
              <a:t>Very low and very high levels of cortisol can cause weight gain, depression, slow cognitive development. All caused by persistent stress and childhood instability and trauma</a:t>
            </a:r>
            <a:endParaRPr/>
          </a:p>
          <a:p>
            <a:pPr indent="0" lvl="0" marL="0" rtl="0" algn="l">
              <a:spcBef>
                <a:spcPts val="0"/>
              </a:spcBef>
              <a:spcAft>
                <a:spcPts val="0"/>
              </a:spcAft>
              <a:buNone/>
            </a:pPr>
            <a:r>
              <a:rPr b="1" lang="en-US" sz="1200">
                <a:solidFill>
                  <a:srgbClr val="152CAB"/>
                </a:solidFill>
              </a:rPr>
              <a:t>Physical activity can balance cortisol levels</a:t>
            </a:r>
            <a:endParaRPr/>
          </a:p>
          <a:p>
            <a:pPr indent="0" lvl="0" marL="0" rtl="0" algn="l">
              <a:spcBef>
                <a:spcPts val="0"/>
              </a:spcBef>
              <a:spcAft>
                <a:spcPts val="0"/>
              </a:spcAft>
              <a:buNone/>
            </a:pPr>
            <a:r>
              <a:t/>
            </a:r>
            <a:endParaRPr/>
          </a:p>
        </p:txBody>
      </p:sp>
      <p:sp>
        <p:nvSpPr>
          <p:cNvPr id="114" name="Google Shape;114;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2" name="Google Shape;122;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3" name="Google Shape;123;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0" name="Google Shape;13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deficits in executive function are associated with unhealthy weight and addiction issues; high levels are associated with academic achievement and overall quality of life</a:t>
            </a:r>
            <a:endParaRPr/>
          </a:p>
        </p:txBody>
      </p:sp>
      <p:sp>
        <p:nvSpPr>
          <p:cNvPr id="131" name="Google Shape;131;p6: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9" name="Google Shape;139;p7: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9" name="Google Shape;149;p8: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1" name="Google Shape;161;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2" name="Google Shape;162;p9: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1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8" name="Shape 68"/>
        <p:cNvGrpSpPr/>
        <p:nvPr/>
      </p:nvGrpSpPr>
      <p:grpSpPr>
        <a:xfrm>
          <a:off x="0" y="0"/>
          <a:ext cx="0" cy="0"/>
          <a:chOff x="0" y="0"/>
          <a:chExt cx="0" cy="0"/>
        </a:xfrm>
      </p:grpSpPr>
      <p:sp>
        <p:nvSpPr>
          <p:cNvPr id="69" name="Google Shape;69;p2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6"/>
          <p:cNvSpPr/>
          <p:nvPr>
            <p:ph idx="2" type="pic"/>
          </p:nvPr>
        </p:nvSpPr>
        <p:spPr>
          <a:xfrm>
            <a:off x="5183188" y="987425"/>
            <a:ext cx="6172200" cy="4873625"/>
          </a:xfrm>
          <a:prstGeom prst="rect">
            <a:avLst/>
          </a:prstGeom>
          <a:noFill/>
          <a:ln>
            <a:noFill/>
          </a:ln>
        </p:spPr>
      </p:sp>
      <p:sp>
        <p:nvSpPr>
          <p:cNvPr id="71" name="Google Shape;71;p2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72" name="Google Shape;72;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5" name="Shape 75"/>
        <p:cNvGrpSpPr/>
        <p:nvPr/>
      </p:nvGrpSpPr>
      <p:grpSpPr>
        <a:xfrm>
          <a:off x="0" y="0"/>
          <a:ext cx="0" cy="0"/>
          <a:chOff x="0" y="0"/>
          <a:chExt cx="0" cy="0"/>
        </a:xfrm>
      </p:grpSpPr>
      <p:sp>
        <p:nvSpPr>
          <p:cNvPr id="76" name="Google Shape;76;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7" name="Google Shape;77;p2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8" name="Google Shape;78;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1" name="Shape 81"/>
        <p:cNvGrpSpPr/>
        <p:nvPr/>
      </p:nvGrpSpPr>
      <p:grpSpPr>
        <a:xfrm>
          <a:off x="0" y="0"/>
          <a:ext cx="0" cy="0"/>
          <a:chOff x="0" y="0"/>
          <a:chExt cx="0" cy="0"/>
        </a:xfrm>
      </p:grpSpPr>
      <p:sp>
        <p:nvSpPr>
          <p:cNvPr id="82" name="Google Shape;82;p2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3" name="Google Shape;83;p2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84" name="Google Shape;84;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5" name="Google Shape;85;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ustom Layout" type="tx">
  <p:cSld name="TITLE_AND_BODY">
    <p:spTree>
      <p:nvGrpSpPr>
        <p:cNvPr id="21" name="Shape 21"/>
        <p:cNvGrpSpPr/>
        <p:nvPr/>
      </p:nvGrpSpPr>
      <p:grpSpPr>
        <a:xfrm>
          <a:off x="0" y="0"/>
          <a:ext cx="0" cy="0"/>
          <a:chOff x="0" y="0"/>
          <a:chExt cx="0" cy="0"/>
        </a:xfrm>
      </p:grpSpPr>
      <p:sp>
        <p:nvSpPr>
          <p:cNvPr id="22" name="Google Shape;22;p18"/>
          <p:cNvSpPr txBox="1"/>
          <p:nvPr>
            <p:ph type="title"/>
          </p:nvPr>
        </p:nvSpPr>
        <p:spPr>
          <a:xfrm>
            <a:off x="915071" y="1255059"/>
            <a:ext cx="10354027" cy="567613"/>
          </a:xfrm>
          <a:prstGeom prst="rect">
            <a:avLst/>
          </a:prstGeom>
          <a:noFill/>
          <a:ln>
            <a:noFill/>
          </a:ln>
        </p:spPr>
        <p:txBody>
          <a:bodyPr anchorCtr="0" anchor="ctr" bIns="0" lIns="0" spcFirstLastPara="1" rIns="0" wrap="square" tIns="0">
            <a:normAutofit/>
          </a:bodyPr>
          <a:lstStyle>
            <a:lvl1pPr lvl="0" algn="l">
              <a:lnSpc>
                <a:spcPct val="93386"/>
              </a:lnSpc>
              <a:spcBef>
                <a:spcPts val="0"/>
              </a:spcBef>
              <a:spcAft>
                <a:spcPts val="0"/>
              </a:spcAft>
              <a:buClr>
                <a:schemeClr val="accent1"/>
              </a:buClr>
              <a:buSzPts val="4400"/>
              <a:buFont typeface="Calibri"/>
              <a:buNone/>
              <a:defRPr>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18"/>
          <p:cNvSpPr txBox="1"/>
          <p:nvPr>
            <p:ph idx="12" type="sldNum"/>
          </p:nvPr>
        </p:nvSpPr>
        <p:spPr>
          <a:xfrm>
            <a:off x="8524642" y="6269912"/>
            <a:ext cx="212959" cy="172876"/>
          </a:xfrm>
          <a:prstGeom prst="rect">
            <a:avLst/>
          </a:prstGeom>
          <a:noFill/>
          <a:ln>
            <a:noFill/>
          </a:ln>
        </p:spPr>
        <p:txBody>
          <a:bodyPr anchorCtr="0" anchor="ctr" bIns="45700" lIns="45700" spcFirstLastPara="1" rIns="45700" wrap="square" tIns="45700">
            <a:noAutofit/>
          </a:bodyPr>
          <a:lstStyle>
            <a:lvl1pPr indent="0" lvl="0" marL="0" algn="r">
              <a:spcBef>
                <a:spcPts val="0"/>
              </a:spcBef>
              <a:buNone/>
              <a:defRPr sz="771"/>
            </a:lvl1pPr>
            <a:lvl2pPr indent="0" lvl="1" marL="0" algn="r">
              <a:spcBef>
                <a:spcPts val="0"/>
              </a:spcBef>
              <a:buNone/>
              <a:defRPr sz="771"/>
            </a:lvl2pPr>
            <a:lvl3pPr indent="0" lvl="2" marL="0" algn="r">
              <a:spcBef>
                <a:spcPts val="0"/>
              </a:spcBef>
              <a:buNone/>
              <a:defRPr sz="771"/>
            </a:lvl3pPr>
            <a:lvl4pPr indent="0" lvl="3" marL="0" algn="r">
              <a:spcBef>
                <a:spcPts val="0"/>
              </a:spcBef>
              <a:buNone/>
              <a:defRPr sz="771"/>
            </a:lvl4pPr>
            <a:lvl5pPr indent="0" lvl="4" marL="0" algn="r">
              <a:spcBef>
                <a:spcPts val="0"/>
              </a:spcBef>
              <a:buNone/>
              <a:defRPr sz="771"/>
            </a:lvl5pPr>
            <a:lvl6pPr indent="0" lvl="5" marL="0" algn="r">
              <a:spcBef>
                <a:spcPts val="0"/>
              </a:spcBef>
              <a:buNone/>
              <a:defRPr sz="771"/>
            </a:lvl6pPr>
            <a:lvl7pPr indent="0" lvl="6" marL="0" algn="r">
              <a:spcBef>
                <a:spcPts val="0"/>
              </a:spcBef>
              <a:buNone/>
              <a:defRPr sz="771"/>
            </a:lvl7pPr>
            <a:lvl8pPr indent="0" lvl="7" marL="0" algn="r">
              <a:spcBef>
                <a:spcPts val="0"/>
              </a:spcBef>
              <a:buNone/>
              <a:defRPr sz="771"/>
            </a:lvl8pPr>
            <a:lvl9pPr indent="0" lvl="8" marL="0" algn="r">
              <a:spcBef>
                <a:spcPts val="0"/>
              </a:spcBef>
              <a:buNone/>
              <a:defRPr sz="771"/>
            </a:lvl9pPr>
          </a:lstStyle>
          <a:p>
            <a:pPr indent="0" lvl="0" marL="0" rtl="0" algn="r">
              <a:spcBef>
                <a:spcPts val="0"/>
              </a:spcBef>
              <a:spcAft>
                <a:spcPts val="0"/>
              </a:spcAft>
              <a:buNone/>
            </a:pPr>
            <a:fld id="{00000000-1234-1234-1234-123412341234}" type="slidenum">
              <a:rPr lang="en-US"/>
              <a:t>‹#›</a:t>
            </a:fld>
            <a:endParaRPr>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7" name="Google Shape;27;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0" name="Shape 30"/>
        <p:cNvGrpSpPr/>
        <p:nvPr/>
      </p:nvGrpSpPr>
      <p:grpSpPr>
        <a:xfrm>
          <a:off x="0" y="0"/>
          <a:ext cx="0" cy="0"/>
          <a:chOff x="0" y="0"/>
          <a:chExt cx="0" cy="0"/>
        </a:xfrm>
      </p:grpSpPr>
      <p:sp>
        <p:nvSpPr>
          <p:cNvPr id="31" name="Google Shape;31;p2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2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6" name="Shape 36"/>
        <p:cNvGrpSpPr/>
        <p:nvPr/>
      </p:nvGrpSpPr>
      <p:grpSpPr>
        <a:xfrm>
          <a:off x="0" y="0"/>
          <a:ext cx="0" cy="0"/>
          <a:chOff x="0" y="0"/>
          <a:chExt cx="0" cy="0"/>
        </a:xfrm>
      </p:grpSpPr>
      <p:sp>
        <p:nvSpPr>
          <p:cNvPr id="37" name="Google Shape;37;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2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3" name="Shape 43"/>
        <p:cNvGrpSpPr/>
        <p:nvPr/>
      </p:nvGrpSpPr>
      <p:grpSpPr>
        <a:xfrm>
          <a:off x="0" y="0"/>
          <a:ext cx="0" cy="0"/>
          <a:chOff x="0" y="0"/>
          <a:chExt cx="0" cy="0"/>
        </a:xfrm>
      </p:grpSpPr>
      <p:sp>
        <p:nvSpPr>
          <p:cNvPr id="44" name="Google Shape;44;p22"/>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2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2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2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2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2" name="Shape 52"/>
        <p:cNvGrpSpPr/>
        <p:nvPr/>
      </p:nvGrpSpPr>
      <p:grpSpPr>
        <a:xfrm>
          <a:off x="0" y="0"/>
          <a:ext cx="0" cy="0"/>
          <a:chOff x="0" y="0"/>
          <a:chExt cx="0" cy="0"/>
        </a:xfrm>
      </p:grpSpPr>
      <p:sp>
        <p:nvSpPr>
          <p:cNvPr id="53" name="Google Shape;5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1" name="Shape 61"/>
        <p:cNvGrpSpPr/>
        <p:nvPr/>
      </p:nvGrpSpPr>
      <p:grpSpPr>
        <a:xfrm>
          <a:off x="0" y="0"/>
          <a:ext cx="0" cy="0"/>
          <a:chOff x="0" y="0"/>
          <a:chExt cx="0" cy="0"/>
        </a:xfrm>
      </p:grpSpPr>
      <p:sp>
        <p:nvSpPr>
          <p:cNvPr id="62" name="Google Shape;62;p2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2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1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4.png"/><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hyperlink" Target="mailto:Rachael@workathlete.co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3.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3.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3.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8.png"/><Relationship Id="rId6" Type="http://schemas.openxmlformats.org/officeDocument/2006/relationships/image" Target="../media/image10.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8.png"/><Relationship Id="rId6" Type="http://schemas.openxmlformats.org/officeDocument/2006/relationships/image" Target="../media/image10.png"/><Relationship Id="rId7"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3.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3.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1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3.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3.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3.png"/><Relationship Id="rId4" Type="http://schemas.openxmlformats.org/officeDocument/2006/relationships/image" Target="../media/image3.png"/><Relationship Id="rId5" Type="http://schemas.openxmlformats.org/officeDocument/2006/relationships/image" Target="../media/image1.png"/><Relationship Id="rId6"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2.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Shape&#10;&#10;Description automatically generated with low confidence" id="92" name="Google Shape;92;p1"/>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93" name="Google Shape;93;p1"/>
          <p:cNvSpPr txBox="1"/>
          <p:nvPr/>
        </p:nvSpPr>
        <p:spPr>
          <a:xfrm>
            <a:off x="355050" y="245400"/>
            <a:ext cx="5031900" cy="424830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en-US" sz="5400">
                <a:solidFill>
                  <a:schemeClr val="lt1"/>
                </a:solidFill>
              </a:rPr>
              <a:t>Moving Minds</a:t>
            </a:r>
            <a:endParaRPr b="1" sz="5400">
              <a:solidFill>
                <a:schemeClr val="lt1"/>
              </a:solidFill>
            </a:endParaRPr>
          </a:p>
          <a:p>
            <a:pPr indent="0" lvl="0" marL="0" marR="0" rtl="0" algn="l">
              <a:spcBef>
                <a:spcPts val="0"/>
              </a:spcBef>
              <a:spcAft>
                <a:spcPts val="0"/>
              </a:spcAft>
              <a:buNone/>
            </a:pPr>
            <a:r>
              <a:t/>
            </a:r>
            <a:endParaRPr b="1" sz="5400">
              <a:solidFill>
                <a:schemeClr val="lt1"/>
              </a:solidFill>
            </a:endParaRPr>
          </a:p>
          <a:p>
            <a:pPr indent="0" lvl="0" marL="0" marR="0" rtl="0" algn="l">
              <a:spcBef>
                <a:spcPts val="0"/>
              </a:spcBef>
              <a:spcAft>
                <a:spcPts val="0"/>
              </a:spcAft>
              <a:buNone/>
            </a:pPr>
            <a:r>
              <a:t/>
            </a:r>
            <a:endParaRPr b="1" sz="5400">
              <a:solidFill>
                <a:schemeClr val="lt1"/>
              </a:solidFill>
            </a:endParaRPr>
          </a:p>
          <a:p>
            <a:pPr indent="0" lvl="0" marL="0" marR="0" rtl="0" algn="l">
              <a:spcBef>
                <a:spcPts val="0"/>
              </a:spcBef>
              <a:spcAft>
                <a:spcPts val="0"/>
              </a:spcAft>
              <a:buNone/>
            </a:pPr>
            <a:r>
              <a:rPr b="1" lang="en-US" sz="5400">
                <a:solidFill>
                  <a:schemeClr val="lt1"/>
                </a:solidFill>
              </a:rPr>
              <a:t>Rachael Mackenzie </a:t>
            </a:r>
            <a:r>
              <a:rPr b="1" i="0" lang="en-US" sz="5400" u="none" cap="none" strike="noStrike">
                <a:solidFill>
                  <a:schemeClr val="lt1"/>
                </a:solidFill>
                <a:latin typeface="Arial"/>
                <a:ea typeface="Arial"/>
                <a:cs typeface="Arial"/>
                <a:sym typeface="Arial"/>
              </a:rPr>
              <a:t> </a:t>
            </a:r>
            <a:endParaRPr/>
          </a:p>
        </p:txBody>
      </p:sp>
      <p:pic>
        <p:nvPicPr>
          <p:cNvPr descr="FF8612C4-C4AD-4D26-886A-6A0DFCF565EB-L0-001.jpeg" id="94" name="Google Shape;94;p1"/>
          <p:cNvPicPr preferRelativeResize="0"/>
          <p:nvPr/>
        </p:nvPicPr>
        <p:blipFill rotWithShape="1">
          <a:blip r:embed="rId4">
            <a:alphaModFix/>
          </a:blip>
          <a:srcRect b="0" l="27530" r="7340" t="0"/>
          <a:stretch/>
        </p:blipFill>
        <p:spPr>
          <a:xfrm>
            <a:off x="5878849" y="10"/>
            <a:ext cx="6313150" cy="6857997"/>
          </a:xfrm>
          <a:custGeom>
            <a:rect b="b" l="l" r="r" t="t"/>
            <a:pathLst>
              <a:path extrusionOk="0" h="6857997" w="6313150">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0"/>
          <p:cNvSpPr txBox="1"/>
          <p:nvPr/>
        </p:nvSpPr>
        <p:spPr>
          <a:xfrm>
            <a:off x="666446" y="1438194"/>
            <a:ext cx="10859100" cy="25860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rgbClr val="E6007E"/>
                </a:solidFill>
                <a:latin typeface="Calibri"/>
                <a:ea typeface="Calibri"/>
                <a:cs typeface="Calibri"/>
                <a:sym typeface="Calibri"/>
              </a:rPr>
              <a:t>A child who is not embraced by the village will burn it down to feel it’s warmth </a:t>
            </a:r>
            <a:endParaRPr/>
          </a:p>
        </p:txBody>
      </p:sp>
      <p:pic>
        <p:nvPicPr>
          <p:cNvPr descr="Graphical user interface&#10;&#10;Description automatically generated with medium confidence" id="173" name="Google Shape;173;p10"/>
          <p:cNvPicPr preferRelativeResize="0"/>
          <p:nvPr/>
        </p:nvPicPr>
        <p:blipFill rotWithShape="1">
          <a:blip r:embed="rId3">
            <a:alphaModFix/>
          </a:blip>
          <a:srcRect b="0" l="0" r="0" t="0"/>
          <a:stretch/>
        </p:blipFill>
        <p:spPr>
          <a:xfrm>
            <a:off x="0" y="5158658"/>
            <a:ext cx="12192000" cy="16002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pic>
        <p:nvPicPr>
          <p:cNvPr descr="Graphical user interface&#10;&#10;Description automatically generated with medium confidence" id="179" name="Google Shape;179;p11"/>
          <p:cNvPicPr preferRelativeResize="0"/>
          <p:nvPr/>
        </p:nvPicPr>
        <p:blipFill rotWithShape="1">
          <a:blip r:embed="rId3">
            <a:alphaModFix/>
          </a:blip>
          <a:srcRect b="0" l="0" r="0" t="0"/>
          <a:stretch/>
        </p:blipFill>
        <p:spPr>
          <a:xfrm>
            <a:off x="0" y="552450"/>
            <a:ext cx="12192000" cy="6858000"/>
          </a:xfrm>
          <a:prstGeom prst="rect">
            <a:avLst/>
          </a:prstGeom>
          <a:noFill/>
          <a:ln>
            <a:noFill/>
          </a:ln>
        </p:spPr>
      </p:pic>
      <p:pic>
        <p:nvPicPr>
          <p:cNvPr descr="Graphical user interface&#10;&#10;Description automatically generated with medium confidence" id="180" name="Google Shape;180;p11"/>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81" name="Google Shape;181;p11"/>
          <p:cNvSpPr txBox="1"/>
          <p:nvPr/>
        </p:nvSpPr>
        <p:spPr>
          <a:xfrm>
            <a:off x="1809750" y="1012299"/>
            <a:ext cx="8896350" cy="3785652"/>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4800">
                <a:solidFill>
                  <a:schemeClr val="dk1"/>
                </a:solidFill>
                <a:latin typeface="Calibri"/>
                <a:ea typeface="Calibri"/>
                <a:cs typeface="Calibri"/>
                <a:sym typeface="Calibri"/>
              </a:rPr>
              <a:t>Any Questions?</a:t>
            </a:r>
            <a:endParaRPr/>
          </a:p>
          <a:p>
            <a:pPr indent="0" lvl="0" marL="0" marR="0" rtl="0" algn="l">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spcBef>
                <a:spcPts val="0"/>
              </a:spcBef>
              <a:spcAft>
                <a:spcPts val="0"/>
              </a:spcAft>
              <a:buNone/>
            </a:pPr>
            <a:r>
              <a:rPr lang="en-US" sz="4800">
                <a:solidFill>
                  <a:schemeClr val="dk1"/>
                </a:solidFill>
                <a:latin typeface="Calibri"/>
                <a:ea typeface="Calibri"/>
                <a:cs typeface="Calibri"/>
                <a:sym typeface="Calibri"/>
              </a:rPr>
              <a:t>@rachfmackenzie</a:t>
            </a:r>
            <a:endParaRPr sz="4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4800">
              <a:solidFill>
                <a:schemeClr val="dk1"/>
              </a:solidFill>
              <a:latin typeface="Calibri"/>
              <a:ea typeface="Calibri"/>
              <a:cs typeface="Calibri"/>
              <a:sym typeface="Calibri"/>
            </a:endParaRPr>
          </a:p>
          <a:p>
            <a:pPr indent="0" lvl="0" marL="0" marR="0" rtl="0" algn="l">
              <a:spcBef>
                <a:spcPts val="0"/>
              </a:spcBef>
              <a:spcAft>
                <a:spcPts val="0"/>
              </a:spcAft>
              <a:buNone/>
            </a:pPr>
            <a:r>
              <a:rPr lang="en-US" sz="4800" u="sng">
                <a:solidFill>
                  <a:schemeClr val="dk1"/>
                </a:solidFill>
                <a:latin typeface="Calibri"/>
                <a:ea typeface="Calibri"/>
                <a:cs typeface="Calibri"/>
                <a:sym typeface="Calibri"/>
                <a:hlinkClick r:id="rId5">
                  <a:extLst>
                    <a:ext uri="{A12FA001-AC4F-418D-AE19-62706E023703}">
                      <ahyp:hlinkClr val="tx"/>
                    </a:ext>
                  </a:extLst>
                </a:hlinkClick>
              </a:rPr>
              <a:t>Rachael@workathlete.com</a:t>
            </a:r>
            <a:r>
              <a:rPr lang="en-US" sz="4800">
                <a:solidFill>
                  <a:schemeClr val="dk1"/>
                </a:solidFill>
                <a:latin typeface="Calibri"/>
                <a:ea typeface="Calibri"/>
                <a:cs typeface="Calibri"/>
                <a:sym typeface="Calibri"/>
              </a:rPr>
              <a:t>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pic>
        <p:nvPicPr>
          <p:cNvPr descr="Shape&#10;&#10;Description automatically generated with low confidence" id="187" name="Google Shape;187;p12"/>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88" name="Google Shape;188;p12"/>
          <p:cNvSpPr txBox="1"/>
          <p:nvPr/>
        </p:nvSpPr>
        <p:spPr>
          <a:xfrm>
            <a:off x="479375" y="2420888"/>
            <a:ext cx="10132477" cy="1754326"/>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en-US" sz="5400">
                <a:solidFill>
                  <a:schemeClr val="lt1"/>
                </a:solidFill>
                <a:latin typeface="Arial"/>
                <a:ea typeface="Arial"/>
                <a:cs typeface="Arial"/>
                <a:sym typeface="Arial"/>
              </a:rPr>
              <a:t>Section 2: </a:t>
            </a:r>
            <a:endParaRPr/>
          </a:p>
          <a:p>
            <a:pPr indent="0" lvl="0" marL="0" marR="0" rtl="0" algn="l">
              <a:spcBef>
                <a:spcPts val="0"/>
              </a:spcBef>
              <a:spcAft>
                <a:spcPts val="0"/>
              </a:spcAft>
              <a:buNone/>
            </a:pPr>
            <a:r>
              <a:rPr b="1" lang="en-US" sz="5400">
                <a:solidFill>
                  <a:schemeClr val="lt1"/>
                </a:solidFill>
                <a:latin typeface="Arial"/>
                <a:ea typeface="Arial"/>
                <a:cs typeface="Arial"/>
                <a:sym typeface="Arial"/>
              </a:rPr>
              <a:t>Theory into Action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pic>
        <p:nvPicPr>
          <p:cNvPr descr="Graphical user interface&#10;&#10;Description automatically generated with medium confidence" id="194" name="Google Shape;194;p13"/>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95" name="Google Shape;195;p13"/>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96" name="Google Shape;196;p13"/>
          <p:cNvSpPr txBox="1"/>
          <p:nvPr/>
        </p:nvSpPr>
        <p:spPr>
          <a:xfrm>
            <a:off x="287351" y="186731"/>
            <a:ext cx="11617298"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5C39"/>
                </a:solidFill>
                <a:latin typeface="Arial"/>
                <a:ea typeface="Arial"/>
                <a:cs typeface="Arial"/>
                <a:sym typeface="Arial"/>
              </a:rPr>
              <a:t>Connecting moving and learning</a:t>
            </a:r>
            <a:endParaRPr b="1" sz="2800">
              <a:solidFill>
                <a:srgbClr val="1E22AA"/>
              </a:solidFill>
              <a:latin typeface="Arial"/>
              <a:ea typeface="Arial"/>
              <a:cs typeface="Arial"/>
              <a:sym typeface="Arial"/>
            </a:endParaRPr>
          </a:p>
        </p:txBody>
      </p:sp>
      <p:grpSp>
        <p:nvGrpSpPr>
          <p:cNvPr id="197" name="Google Shape;197;p13"/>
          <p:cNvGrpSpPr/>
          <p:nvPr/>
        </p:nvGrpSpPr>
        <p:grpSpPr>
          <a:xfrm>
            <a:off x="480240" y="1331274"/>
            <a:ext cx="9964192" cy="4195449"/>
            <a:chOff x="1226198" y="2065"/>
            <a:chExt cx="9964192" cy="4195449"/>
          </a:xfrm>
        </p:grpSpPr>
        <p:sp>
          <p:nvSpPr>
            <p:cNvPr id="198" name="Google Shape;198;p13"/>
            <p:cNvSpPr/>
            <p:nvPr/>
          </p:nvSpPr>
          <p:spPr>
            <a:xfrm>
              <a:off x="1226198" y="2065"/>
              <a:ext cx="2622155" cy="1573293"/>
            </a:xfrm>
            <a:prstGeom prst="roundRect">
              <a:avLst>
                <a:gd fmla="val 10000" name="adj"/>
              </a:avLst>
            </a:prstGeom>
            <a:solidFill>
              <a:srgbClr val="EB583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p13"/>
            <p:cNvSpPr txBox="1"/>
            <p:nvPr/>
          </p:nvSpPr>
          <p:spPr>
            <a:xfrm>
              <a:off x="1272278" y="48145"/>
              <a:ext cx="2529995" cy="1481133"/>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lt1"/>
                </a:buClr>
                <a:buSzPts val="2400"/>
                <a:buFont typeface="Arial"/>
                <a:buNone/>
              </a:pPr>
              <a:r>
                <a:rPr lang="en-US" sz="2400">
                  <a:solidFill>
                    <a:schemeClr val="lt1"/>
                  </a:solidFill>
                  <a:latin typeface="Arial"/>
                  <a:ea typeface="Arial"/>
                  <a:cs typeface="Arial"/>
                  <a:sym typeface="Arial"/>
                </a:rPr>
                <a:t>Posture activity</a:t>
              </a:r>
              <a:endParaRPr/>
            </a:p>
          </p:txBody>
        </p:sp>
        <p:sp>
          <p:nvSpPr>
            <p:cNvPr id="200" name="Google Shape;200;p13"/>
            <p:cNvSpPr/>
            <p:nvPr/>
          </p:nvSpPr>
          <p:spPr>
            <a:xfrm>
              <a:off x="4079104" y="463565"/>
              <a:ext cx="555897" cy="650294"/>
            </a:xfrm>
            <a:prstGeom prst="rightArrow">
              <a:avLst>
                <a:gd fmla="val 60000" name="adj1"/>
                <a:gd fmla="val 50000" name="adj2"/>
              </a:avLst>
            </a:prstGeom>
            <a:solidFill>
              <a:srgbClr val="5ECDD4">
                <a:alpha val="4941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3"/>
            <p:cNvSpPr txBox="1"/>
            <p:nvPr/>
          </p:nvSpPr>
          <p:spPr>
            <a:xfrm>
              <a:off x="4079104" y="593624"/>
              <a:ext cx="389128" cy="390176"/>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900"/>
                <a:buFont typeface="Calibri"/>
                <a:buNone/>
              </a:pPr>
              <a:r>
                <a:t/>
              </a:r>
              <a:endParaRPr sz="1900">
                <a:solidFill>
                  <a:schemeClr val="lt1"/>
                </a:solidFill>
                <a:latin typeface="Arial"/>
                <a:ea typeface="Arial"/>
                <a:cs typeface="Arial"/>
                <a:sym typeface="Arial"/>
              </a:endParaRPr>
            </a:p>
          </p:txBody>
        </p:sp>
        <p:sp>
          <p:nvSpPr>
            <p:cNvPr id="202" name="Google Shape;202;p13"/>
            <p:cNvSpPr/>
            <p:nvPr/>
          </p:nvSpPr>
          <p:spPr>
            <a:xfrm>
              <a:off x="4897217" y="2065"/>
              <a:ext cx="2622155" cy="1573293"/>
            </a:xfrm>
            <a:prstGeom prst="roundRect">
              <a:avLst>
                <a:gd fmla="val 10000" name="adj"/>
              </a:avLst>
            </a:prstGeom>
            <a:solidFill>
              <a:srgbClr val="152CAB"/>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13"/>
            <p:cNvSpPr txBox="1"/>
            <p:nvPr/>
          </p:nvSpPr>
          <p:spPr>
            <a:xfrm>
              <a:off x="4943297" y="48145"/>
              <a:ext cx="2529995" cy="1481133"/>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lt1"/>
                </a:buClr>
                <a:buSzPts val="2400"/>
                <a:buFont typeface="Arial"/>
                <a:buNone/>
              </a:pPr>
              <a:r>
                <a:rPr lang="en-US" sz="2400">
                  <a:solidFill>
                    <a:schemeClr val="lt1"/>
                  </a:solidFill>
                  <a:latin typeface="Arial"/>
                  <a:ea typeface="Arial"/>
                  <a:cs typeface="Arial"/>
                  <a:sym typeface="Arial"/>
                </a:rPr>
                <a:t>Balance activity</a:t>
              </a:r>
              <a:endParaRPr/>
            </a:p>
          </p:txBody>
        </p:sp>
        <p:sp>
          <p:nvSpPr>
            <p:cNvPr id="204" name="Google Shape;204;p13"/>
            <p:cNvSpPr/>
            <p:nvPr/>
          </p:nvSpPr>
          <p:spPr>
            <a:xfrm>
              <a:off x="7750122" y="463565"/>
              <a:ext cx="555897" cy="650294"/>
            </a:xfrm>
            <a:prstGeom prst="rightArrow">
              <a:avLst>
                <a:gd fmla="val 60000" name="adj1"/>
                <a:gd fmla="val 50000" name="adj2"/>
              </a:avLst>
            </a:prstGeom>
            <a:solidFill>
              <a:srgbClr val="5ECDD4">
                <a:alpha val="4941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p13"/>
            <p:cNvSpPr txBox="1"/>
            <p:nvPr/>
          </p:nvSpPr>
          <p:spPr>
            <a:xfrm>
              <a:off x="7750122" y="593624"/>
              <a:ext cx="389128" cy="390176"/>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900"/>
                <a:buFont typeface="Calibri"/>
                <a:buNone/>
              </a:pPr>
              <a:r>
                <a:t/>
              </a:r>
              <a:endParaRPr sz="1900">
                <a:solidFill>
                  <a:schemeClr val="lt1"/>
                </a:solidFill>
                <a:latin typeface="Arial"/>
                <a:ea typeface="Arial"/>
                <a:cs typeface="Arial"/>
                <a:sym typeface="Arial"/>
              </a:endParaRPr>
            </a:p>
          </p:txBody>
        </p:sp>
        <p:sp>
          <p:nvSpPr>
            <p:cNvPr id="206" name="Google Shape;206;p13"/>
            <p:cNvSpPr/>
            <p:nvPr/>
          </p:nvSpPr>
          <p:spPr>
            <a:xfrm>
              <a:off x="8568235" y="2065"/>
              <a:ext cx="2622155" cy="1573293"/>
            </a:xfrm>
            <a:prstGeom prst="roundRect">
              <a:avLst>
                <a:gd fmla="val 10000" name="adj"/>
              </a:avLst>
            </a:prstGeom>
            <a:solidFill>
              <a:srgbClr val="5ECDD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7" name="Google Shape;207;p13"/>
            <p:cNvSpPr txBox="1"/>
            <p:nvPr/>
          </p:nvSpPr>
          <p:spPr>
            <a:xfrm>
              <a:off x="8614315" y="48145"/>
              <a:ext cx="2529995" cy="1481133"/>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lt1"/>
                </a:buClr>
                <a:buSzPts val="2400"/>
                <a:buFont typeface="Arial"/>
                <a:buNone/>
              </a:pPr>
              <a:r>
                <a:rPr lang="en-US" sz="2400">
                  <a:solidFill>
                    <a:schemeClr val="lt1"/>
                  </a:solidFill>
                  <a:latin typeface="Arial"/>
                  <a:ea typeface="Arial"/>
                  <a:cs typeface="Arial"/>
                  <a:sym typeface="Arial"/>
                </a:rPr>
                <a:t>Arousal activity</a:t>
              </a:r>
              <a:endParaRPr/>
            </a:p>
          </p:txBody>
        </p:sp>
        <p:sp>
          <p:nvSpPr>
            <p:cNvPr id="208" name="Google Shape;208;p13"/>
            <p:cNvSpPr/>
            <p:nvPr/>
          </p:nvSpPr>
          <p:spPr>
            <a:xfrm rot="5400000">
              <a:off x="9601364" y="1758910"/>
              <a:ext cx="555897" cy="650294"/>
            </a:xfrm>
            <a:prstGeom prst="rightArrow">
              <a:avLst>
                <a:gd fmla="val 60000" name="adj1"/>
                <a:gd fmla="val 50000" name="adj2"/>
              </a:avLst>
            </a:prstGeom>
            <a:solidFill>
              <a:srgbClr val="5ECDD4">
                <a:alpha val="4941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p13"/>
            <p:cNvSpPr txBox="1"/>
            <p:nvPr/>
          </p:nvSpPr>
          <p:spPr>
            <a:xfrm>
              <a:off x="9684225" y="1806109"/>
              <a:ext cx="390176" cy="389128"/>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900"/>
                <a:buFont typeface="Calibri"/>
                <a:buNone/>
              </a:pPr>
              <a:r>
                <a:t/>
              </a:r>
              <a:endParaRPr sz="1900">
                <a:solidFill>
                  <a:schemeClr val="lt1"/>
                </a:solidFill>
                <a:latin typeface="Arial"/>
                <a:ea typeface="Arial"/>
                <a:cs typeface="Arial"/>
                <a:sym typeface="Arial"/>
              </a:endParaRPr>
            </a:p>
          </p:txBody>
        </p:sp>
        <p:sp>
          <p:nvSpPr>
            <p:cNvPr id="210" name="Google Shape;210;p13"/>
            <p:cNvSpPr/>
            <p:nvPr/>
          </p:nvSpPr>
          <p:spPr>
            <a:xfrm>
              <a:off x="8568235" y="2624221"/>
              <a:ext cx="2622155" cy="1573293"/>
            </a:xfrm>
            <a:prstGeom prst="roundRect">
              <a:avLst>
                <a:gd fmla="val 10000" name="adj"/>
              </a:avLst>
            </a:prstGeom>
            <a:solidFill>
              <a:srgbClr val="EB5835"/>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3"/>
            <p:cNvSpPr txBox="1"/>
            <p:nvPr/>
          </p:nvSpPr>
          <p:spPr>
            <a:xfrm>
              <a:off x="8614315" y="2670301"/>
              <a:ext cx="2529995" cy="1481133"/>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lt1"/>
                </a:buClr>
                <a:buSzPts val="2400"/>
                <a:buFont typeface="Arial"/>
                <a:buNone/>
              </a:pPr>
              <a:r>
                <a:rPr lang="en-US" sz="2400">
                  <a:solidFill>
                    <a:schemeClr val="lt1"/>
                  </a:solidFill>
                  <a:latin typeface="Arial"/>
                  <a:ea typeface="Arial"/>
                  <a:cs typeface="Arial"/>
                  <a:sym typeface="Arial"/>
                </a:rPr>
                <a:t>Increased respiratory rate examples</a:t>
              </a:r>
              <a:endParaRPr/>
            </a:p>
          </p:txBody>
        </p:sp>
        <p:sp>
          <p:nvSpPr>
            <p:cNvPr id="212" name="Google Shape;212;p13"/>
            <p:cNvSpPr/>
            <p:nvPr/>
          </p:nvSpPr>
          <p:spPr>
            <a:xfrm rot="10800000">
              <a:off x="7781588" y="3085721"/>
              <a:ext cx="555897" cy="650294"/>
            </a:xfrm>
            <a:prstGeom prst="rightArrow">
              <a:avLst>
                <a:gd fmla="val 60000" name="adj1"/>
                <a:gd fmla="val 50000" name="adj2"/>
              </a:avLst>
            </a:prstGeom>
            <a:solidFill>
              <a:srgbClr val="5ECDD4">
                <a:alpha val="4941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13"/>
            <p:cNvSpPr txBox="1"/>
            <p:nvPr/>
          </p:nvSpPr>
          <p:spPr>
            <a:xfrm>
              <a:off x="7948357" y="3215780"/>
              <a:ext cx="389128" cy="390176"/>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900"/>
                <a:buFont typeface="Calibri"/>
                <a:buNone/>
              </a:pPr>
              <a:r>
                <a:t/>
              </a:r>
              <a:endParaRPr sz="1900">
                <a:solidFill>
                  <a:schemeClr val="lt1"/>
                </a:solidFill>
                <a:latin typeface="Arial"/>
                <a:ea typeface="Arial"/>
                <a:cs typeface="Arial"/>
                <a:sym typeface="Arial"/>
              </a:endParaRPr>
            </a:p>
          </p:txBody>
        </p:sp>
        <p:sp>
          <p:nvSpPr>
            <p:cNvPr id="214" name="Google Shape;214;p13"/>
            <p:cNvSpPr/>
            <p:nvPr/>
          </p:nvSpPr>
          <p:spPr>
            <a:xfrm>
              <a:off x="4897217" y="2624221"/>
              <a:ext cx="2622155" cy="1573293"/>
            </a:xfrm>
            <a:prstGeom prst="roundRect">
              <a:avLst>
                <a:gd fmla="val 10000" name="adj"/>
              </a:avLst>
            </a:prstGeom>
            <a:solidFill>
              <a:srgbClr val="152CAB"/>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p13"/>
            <p:cNvSpPr txBox="1"/>
            <p:nvPr/>
          </p:nvSpPr>
          <p:spPr>
            <a:xfrm>
              <a:off x="4943297" y="2670301"/>
              <a:ext cx="2529995" cy="1481133"/>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lt1"/>
                </a:buClr>
                <a:buSzPts val="2400"/>
                <a:buFont typeface="Arial"/>
                <a:buNone/>
              </a:pPr>
              <a:r>
                <a:rPr lang="en-US" sz="2400">
                  <a:solidFill>
                    <a:schemeClr val="lt1"/>
                  </a:solidFill>
                  <a:latin typeface="Arial"/>
                  <a:ea typeface="Arial"/>
                  <a:cs typeface="Arial"/>
                  <a:sym typeface="Arial"/>
                </a:rPr>
                <a:t>Strategies for decreasing sedentary behaviour</a:t>
              </a:r>
              <a:endParaRPr/>
            </a:p>
          </p:txBody>
        </p:sp>
        <p:sp>
          <p:nvSpPr>
            <p:cNvPr id="216" name="Google Shape;216;p13"/>
            <p:cNvSpPr/>
            <p:nvPr/>
          </p:nvSpPr>
          <p:spPr>
            <a:xfrm rot="10800000">
              <a:off x="4110570" y="3085721"/>
              <a:ext cx="555897" cy="650294"/>
            </a:xfrm>
            <a:prstGeom prst="rightArrow">
              <a:avLst>
                <a:gd fmla="val 60000" name="adj1"/>
                <a:gd fmla="val 50000" name="adj2"/>
              </a:avLst>
            </a:prstGeom>
            <a:solidFill>
              <a:srgbClr val="5ECDD4">
                <a:alpha val="49411"/>
              </a:srgb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7" name="Google Shape;217;p13"/>
            <p:cNvSpPr txBox="1"/>
            <p:nvPr/>
          </p:nvSpPr>
          <p:spPr>
            <a:xfrm>
              <a:off x="4277339" y="3215780"/>
              <a:ext cx="389128" cy="390176"/>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chemeClr val="dk1"/>
                </a:buClr>
                <a:buSzPts val="1900"/>
                <a:buFont typeface="Calibri"/>
                <a:buNone/>
              </a:pPr>
              <a:r>
                <a:t/>
              </a:r>
              <a:endParaRPr sz="1900">
                <a:solidFill>
                  <a:schemeClr val="lt1"/>
                </a:solidFill>
                <a:latin typeface="Calibri"/>
                <a:ea typeface="Calibri"/>
                <a:cs typeface="Calibri"/>
                <a:sym typeface="Calibri"/>
              </a:endParaRPr>
            </a:p>
          </p:txBody>
        </p:sp>
        <p:sp>
          <p:nvSpPr>
            <p:cNvPr id="218" name="Google Shape;218;p13"/>
            <p:cNvSpPr/>
            <p:nvPr/>
          </p:nvSpPr>
          <p:spPr>
            <a:xfrm>
              <a:off x="1226198" y="2624221"/>
              <a:ext cx="2622155" cy="1573293"/>
            </a:xfrm>
            <a:prstGeom prst="roundRect">
              <a:avLst>
                <a:gd fmla="val 10000" name="adj"/>
              </a:avLst>
            </a:prstGeom>
            <a:solidFill>
              <a:srgbClr val="5ECDD4"/>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9" name="Google Shape;219;p13"/>
            <p:cNvSpPr txBox="1"/>
            <p:nvPr/>
          </p:nvSpPr>
          <p:spPr>
            <a:xfrm>
              <a:off x="1272278" y="2670301"/>
              <a:ext cx="2529995" cy="1481133"/>
            </a:xfrm>
            <a:prstGeom prst="rect">
              <a:avLst/>
            </a:prstGeom>
            <a:noFill/>
            <a:ln>
              <a:noFill/>
            </a:ln>
          </p:spPr>
          <p:txBody>
            <a:bodyPr anchorCtr="0" anchor="ctr" bIns="91425" lIns="91425" spcFirstLastPara="1" rIns="91425" wrap="square" tIns="91425">
              <a:noAutofit/>
            </a:bodyPr>
            <a:lstStyle/>
            <a:p>
              <a:pPr indent="0" lvl="0" marL="0" marR="0" rtl="0" algn="ctr">
                <a:lnSpc>
                  <a:spcPct val="90000"/>
                </a:lnSpc>
                <a:spcBef>
                  <a:spcPts val="0"/>
                </a:spcBef>
                <a:spcAft>
                  <a:spcPts val="0"/>
                </a:spcAft>
                <a:buClr>
                  <a:schemeClr val="lt1"/>
                </a:buClr>
                <a:buSzPts val="2400"/>
                <a:buFont typeface="Calibri"/>
                <a:buNone/>
              </a:pPr>
              <a:r>
                <a:rPr lang="en-US" sz="2400">
                  <a:solidFill>
                    <a:schemeClr val="lt1"/>
                  </a:solidFill>
                  <a:latin typeface="Calibri"/>
                  <a:ea typeface="Calibri"/>
                  <a:cs typeface="Calibri"/>
                  <a:sym typeface="Calibri"/>
                </a:rPr>
                <a:t>Self-talk &amp; visualisation activity</a:t>
              </a:r>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4" name="Shape 224"/>
        <p:cNvGrpSpPr/>
        <p:nvPr/>
      </p:nvGrpSpPr>
      <p:grpSpPr>
        <a:xfrm>
          <a:off x="0" y="0"/>
          <a:ext cx="0" cy="0"/>
          <a:chOff x="0" y="0"/>
          <a:chExt cx="0" cy="0"/>
        </a:xfrm>
      </p:grpSpPr>
      <p:pic>
        <p:nvPicPr>
          <p:cNvPr descr="Graphical user interface&#10;&#10;Description automatically generated with medium confidence" id="225" name="Google Shape;225;p14"/>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226" name="Google Shape;226;p14"/>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227" name="Google Shape;227;p14"/>
          <p:cNvSpPr txBox="1"/>
          <p:nvPr/>
        </p:nvSpPr>
        <p:spPr>
          <a:xfrm>
            <a:off x="287351" y="186731"/>
            <a:ext cx="11617298" cy="477053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5C39"/>
                </a:solidFill>
                <a:latin typeface="Arial"/>
                <a:ea typeface="Arial"/>
                <a:cs typeface="Arial"/>
                <a:sym typeface="Arial"/>
              </a:rPr>
              <a:t>Implementation in the teaching space</a:t>
            </a:r>
            <a:endParaRPr/>
          </a:p>
          <a:p>
            <a:pPr indent="0" lvl="0" marL="0" marR="0" rtl="0" algn="l">
              <a:spcBef>
                <a:spcPts val="0"/>
              </a:spcBef>
              <a:spcAft>
                <a:spcPts val="0"/>
              </a:spcAft>
              <a:buNone/>
            </a:pPr>
            <a:r>
              <a:t/>
            </a:r>
            <a:endParaRPr b="1" sz="3200">
              <a:solidFill>
                <a:srgbClr val="FF5C39"/>
              </a:solidFill>
              <a:latin typeface="Arial"/>
              <a:ea typeface="Arial"/>
              <a:cs typeface="Arial"/>
              <a:sym typeface="Arial"/>
            </a:endParaRPr>
          </a:p>
          <a:p>
            <a:pPr indent="0" lvl="0" marL="0" marR="0" rtl="0" algn="l">
              <a:spcBef>
                <a:spcPts val="0"/>
              </a:spcBef>
              <a:spcAft>
                <a:spcPts val="0"/>
              </a:spcAft>
              <a:buNone/>
            </a:pPr>
            <a:r>
              <a:t/>
            </a:r>
            <a:endParaRPr sz="2800">
              <a:solidFill>
                <a:srgbClr val="1E22AA"/>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the classroom environment</a:t>
            </a:r>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incorporating physical activity into learning</a:t>
            </a:r>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helping young people to manage their behaviour</a:t>
            </a:r>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teacher wellbeing</a:t>
            </a:r>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teachers as role models</a:t>
            </a:r>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2" name="Shape 232"/>
        <p:cNvGrpSpPr/>
        <p:nvPr/>
      </p:nvGrpSpPr>
      <p:grpSpPr>
        <a:xfrm>
          <a:off x="0" y="0"/>
          <a:ext cx="0" cy="0"/>
          <a:chOff x="0" y="0"/>
          <a:chExt cx="0" cy="0"/>
        </a:xfrm>
      </p:grpSpPr>
      <p:pic>
        <p:nvPicPr>
          <p:cNvPr descr="Graphical user interface&#10;&#10;Description automatically generated with medium confidence" id="233" name="Google Shape;233;p15"/>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234" name="Google Shape;234;p15"/>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235" name="Google Shape;235;p15"/>
          <p:cNvSpPr txBox="1"/>
          <p:nvPr/>
        </p:nvSpPr>
        <p:spPr>
          <a:xfrm>
            <a:off x="287351" y="186731"/>
            <a:ext cx="11617298" cy="347787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5C39"/>
                </a:solidFill>
                <a:latin typeface="Arial"/>
                <a:ea typeface="Arial"/>
                <a:cs typeface="Arial"/>
                <a:sym typeface="Arial"/>
              </a:rPr>
              <a:t>The classroom environment</a:t>
            </a:r>
            <a:endParaRPr/>
          </a:p>
          <a:p>
            <a:pPr indent="0" lvl="0" marL="0" marR="0" rtl="0" algn="l">
              <a:spcBef>
                <a:spcPts val="0"/>
              </a:spcBef>
              <a:spcAft>
                <a:spcPts val="0"/>
              </a:spcAft>
              <a:buNone/>
            </a:pPr>
            <a:r>
              <a:t/>
            </a:r>
            <a:endParaRPr b="1" sz="3200">
              <a:solidFill>
                <a:srgbClr val="FF5C39"/>
              </a:solidFill>
              <a:latin typeface="Arial"/>
              <a:ea typeface="Arial"/>
              <a:cs typeface="Arial"/>
              <a:sym typeface="Arial"/>
            </a:endParaRPr>
          </a:p>
          <a:p>
            <a:pPr indent="0" lvl="0" marL="0" marR="0" rtl="0" algn="l">
              <a:spcBef>
                <a:spcPts val="0"/>
              </a:spcBef>
              <a:spcAft>
                <a:spcPts val="0"/>
              </a:spcAft>
              <a:buNone/>
            </a:pPr>
            <a:r>
              <a:t/>
            </a:r>
            <a:endParaRPr sz="2800">
              <a:solidFill>
                <a:srgbClr val="1E22AA"/>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How do we organise the classroom to prevent sitting from being the default state?</a:t>
            </a:r>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pic>
        <p:nvPicPr>
          <p:cNvPr descr="Graphical user interface&#10;&#10;Description automatically generated with medium confidence" id="241" name="Google Shape;241;g2e680dd07d5_0_0"/>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242" name="Google Shape;242;g2e680dd07d5_0_0"/>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243" name="Google Shape;243;g2e680dd07d5_0_0"/>
          <p:cNvSpPr txBox="1"/>
          <p:nvPr/>
        </p:nvSpPr>
        <p:spPr>
          <a:xfrm>
            <a:off x="287351" y="186731"/>
            <a:ext cx="11617200" cy="20934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a:p>
          <a:p>
            <a:pPr indent="0" lvl="0" marL="0" marR="0" rtl="0" algn="l">
              <a:spcBef>
                <a:spcPts val="0"/>
              </a:spcBef>
              <a:spcAft>
                <a:spcPts val="0"/>
              </a:spcAft>
              <a:buNone/>
            </a:pPr>
            <a:r>
              <a:t/>
            </a:r>
            <a:endParaRPr b="1" sz="3200">
              <a:solidFill>
                <a:srgbClr val="FF5C39"/>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t/>
            </a:r>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p:txBody>
      </p:sp>
      <p:pic>
        <p:nvPicPr>
          <p:cNvPr id="244" name="Google Shape;244;g2e680dd07d5_0_0"/>
          <p:cNvPicPr preferRelativeResize="0"/>
          <p:nvPr/>
        </p:nvPicPr>
        <p:blipFill>
          <a:blip r:embed="rId5">
            <a:alphaModFix/>
          </a:blip>
          <a:stretch>
            <a:fillRect/>
          </a:stretch>
        </p:blipFill>
        <p:spPr>
          <a:xfrm>
            <a:off x="0" y="0"/>
            <a:ext cx="12192000" cy="6858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pic>
        <p:nvPicPr>
          <p:cNvPr descr="Graphical user interface&#10;&#10;Description automatically generated with medium confidence" id="250" name="Google Shape;250;g2e680dd07d5_0_7"/>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251" name="Google Shape;251;g2e680dd07d5_0_7"/>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252" name="Google Shape;252;g2e680dd07d5_0_7"/>
          <p:cNvSpPr txBox="1"/>
          <p:nvPr/>
        </p:nvSpPr>
        <p:spPr>
          <a:xfrm>
            <a:off x="287351" y="186731"/>
            <a:ext cx="116172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5C39"/>
                </a:solidFill>
                <a:latin typeface="Arial"/>
                <a:ea typeface="Arial"/>
                <a:cs typeface="Arial"/>
                <a:sym typeface="Arial"/>
              </a:rPr>
              <a:t>The classroom environment</a:t>
            </a:r>
            <a:endParaRPr/>
          </a:p>
          <a:p>
            <a:pPr indent="0" lvl="0" marL="0" marR="0" rtl="0" algn="l">
              <a:spcBef>
                <a:spcPts val="0"/>
              </a:spcBef>
              <a:spcAft>
                <a:spcPts val="0"/>
              </a:spcAft>
              <a:buNone/>
            </a:pPr>
            <a:r>
              <a:t/>
            </a:r>
            <a:endParaRPr b="1" sz="3200">
              <a:solidFill>
                <a:srgbClr val="FF5C39"/>
              </a:solidFill>
              <a:latin typeface="Arial"/>
              <a:ea typeface="Arial"/>
              <a:cs typeface="Arial"/>
              <a:sym typeface="Arial"/>
            </a:endParaRPr>
          </a:p>
          <a:p>
            <a:pPr indent="0" lvl="0" marL="0" marR="0" rtl="0" algn="l">
              <a:spcBef>
                <a:spcPts val="0"/>
              </a:spcBef>
              <a:spcAft>
                <a:spcPts val="0"/>
              </a:spcAft>
              <a:buNone/>
            </a:pPr>
            <a:r>
              <a:t/>
            </a:r>
            <a:endParaRPr sz="2800">
              <a:solidFill>
                <a:srgbClr val="1E22AA"/>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How do we organise the classroom to prevent sitting from being the default state?</a:t>
            </a:r>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p:txBody>
      </p:sp>
      <p:pic>
        <p:nvPicPr>
          <p:cNvPr id="253" name="Google Shape;253;g2e680dd07d5_0_7"/>
          <p:cNvPicPr preferRelativeResize="0"/>
          <p:nvPr/>
        </p:nvPicPr>
        <p:blipFill>
          <a:blip r:embed="rId5">
            <a:alphaModFix/>
          </a:blip>
          <a:stretch>
            <a:fillRect/>
          </a:stretch>
        </p:blipFill>
        <p:spPr>
          <a:xfrm>
            <a:off x="0" y="0"/>
            <a:ext cx="12192000" cy="6858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pic>
        <p:nvPicPr>
          <p:cNvPr descr="Graphical user interface&#10;&#10;Description automatically generated with medium confidence" id="259" name="Google Shape;259;g2e680dd07d5_0_16"/>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260" name="Google Shape;260;g2e680dd07d5_0_16"/>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261" name="Google Shape;261;g2e680dd07d5_0_16"/>
          <p:cNvSpPr txBox="1"/>
          <p:nvPr/>
        </p:nvSpPr>
        <p:spPr>
          <a:xfrm>
            <a:off x="287351" y="186731"/>
            <a:ext cx="116172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5C39"/>
                </a:solidFill>
                <a:latin typeface="Arial"/>
                <a:ea typeface="Arial"/>
                <a:cs typeface="Arial"/>
                <a:sym typeface="Arial"/>
              </a:rPr>
              <a:t>The classroom environment</a:t>
            </a:r>
            <a:endParaRPr/>
          </a:p>
          <a:p>
            <a:pPr indent="0" lvl="0" marL="0" marR="0" rtl="0" algn="l">
              <a:spcBef>
                <a:spcPts val="0"/>
              </a:spcBef>
              <a:spcAft>
                <a:spcPts val="0"/>
              </a:spcAft>
              <a:buNone/>
            </a:pPr>
            <a:r>
              <a:t/>
            </a:r>
            <a:endParaRPr b="1" sz="3200">
              <a:solidFill>
                <a:srgbClr val="FF5C39"/>
              </a:solidFill>
              <a:latin typeface="Arial"/>
              <a:ea typeface="Arial"/>
              <a:cs typeface="Arial"/>
              <a:sym typeface="Arial"/>
            </a:endParaRPr>
          </a:p>
          <a:p>
            <a:pPr indent="0" lvl="0" marL="0" marR="0" rtl="0" algn="l">
              <a:spcBef>
                <a:spcPts val="0"/>
              </a:spcBef>
              <a:spcAft>
                <a:spcPts val="0"/>
              </a:spcAft>
              <a:buNone/>
            </a:pPr>
            <a:r>
              <a:t/>
            </a:r>
            <a:endParaRPr sz="2800">
              <a:solidFill>
                <a:srgbClr val="1E22AA"/>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How do we organise the classroom to prevent sitting from being the default state?</a:t>
            </a:r>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p:txBody>
      </p:sp>
      <p:pic>
        <p:nvPicPr>
          <p:cNvPr id="262" name="Google Shape;262;g2e680dd07d5_0_16"/>
          <p:cNvPicPr preferRelativeResize="0"/>
          <p:nvPr/>
        </p:nvPicPr>
        <p:blipFill>
          <a:blip r:embed="rId5">
            <a:alphaModFix/>
          </a:blip>
          <a:stretch>
            <a:fillRect/>
          </a:stretch>
        </p:blipFill>
        <p:spPr>
          <a:xfrm>
            <a:off x="0" y="0"/>
            <a:ext cx="12192000" cy="6858000"/>
          </a:xfrm>
          <a:prstGeom prst="rect">
            <a:avLst/>
          </a:prstGeom>
          <a:noFill/>
          <a:ln>
            <a:noFill/>
          </a:ln>
        </p:spPr>
      </p:pic>
      <p:pic>
        <p:nvPicPr>
          <p:cNvPr id="263" name="Google Shape;263;g2e680dd07d5_0_16"/>
          <p:cNvPicPr preferRelativeResize="0"/>
          <p:nvPr/>
        </p:nvPicPr>
        <p:blipFill>
          <a:blip r:embed="rId6">
            <a:alphaModFix/>
          </a:blip>
          <a:stretch>
            <a:fillRect/>
          </a:stretch>
        </p:blipFill>
        <p:spPr>
          <a:xfrm>
            <a:off x="0" y="0"/>
            <a:ext cx="12192000" cy="6858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pic>
        <p:nvPicPr>
          <p:cNvPr descr="Graphical user interface&#10;&#10;Description automatically generated with medium confidence" id="269" name="Google Shape;269;g2e680dd07d5_0_25"/>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270" name="Google Shape;270;g2e680dd07d5_0_25"/>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271" name="Google Shape;271;g2e680dd07d5_0_25"/>
          <p:cNvSpPr txBox="1"/>
          <p:nvPr/>
        </p:nvSpPr>
        <p:spPr>
          <a:xfrm>
            <a:off x="287351" y="186731"/>
            <a:ext cx="116172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FF5C39"/>
                </a:solidFill>
                <a:latin typeface="Arial"/>
                <a:ea typeface="Arial"/>
                <a:cs typeface="Arial"/>
                <a:sym typeface="Arial"/>
              </a:rPr>
              <a:t>The classroom environment</a:t>
            </a:r>
            <a:endParaRPr/>
          </a:p>
          <a:p>
            <a:pPr indent="0" lvl="0" marL="0" marR="0" rtl="0" algn="l">
              <a:spcBef>
                <a:spcPts val="0"/>
              </a:spcBef>
              <a:spcAft>
                <a:spcPts val="0"/>
              </a:spcAft>
              <a:buNone/>
            </a:pPr>
            <a:r>
              <a:t/>
            </a:r>
            <a:endParaRPr b="1" sz="3200">
              <a:solidFill>
                <a:srgbClr val="FF5C39"/>
              </a:solidFill>
              <a:latin typeface="Arial"/>
              <a:ea typeface="Arial"/>
              <a:cs typeface="Arial"/>
              <a:sym typeface="Arial"/>
            </a:endParaRPr>
          </a:p>
          <a:p>
            <a:pPr indent="0" lvl="0" marL="0" marR="0" rtl="0" algn="l">
              <a:spcBef>
                <a:spcPts val="0"/>
              </a:spcBef>
              <a:spcAft>
                <a:spcPts val="0"/>
              </a:spcAft>
              <a:buNone/>
            </a:pPr>
            <a:r>
              <a:t/>
            </a:r>
            <a:endParaRPr sz="2800">
              <a:solidFill>
                <a:srgbClr val="1E22AA"/>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rPr b="1" lang="en-US" sz="2800">
                <a:solidFill>
                  <a:srgbClr val="1E22AA"/>
                </a:solidFill>
                <a:latin typeface="Arial"/>
                <a:ea typeface="Arial"/>
                <a:cs typeface="Arial"/>
                <a:sym typeface="Arial"/>
              </a:rPr>
              <a:t>How do we organise the classroom to prevent sitting from being the default state?</a:t>
            </a:r>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a:p>
            <a:pPr indent="0" lvl="0" marL="0" marR="0" rtl="0" algn="l">
              <a:spcBef>
                <a:spcPts val="0"/>
              </a:spcBef>
              <a:spcAft>
                <a:spcPts val="0"/>
              </a:spcAft>
              <a:buNone/>
            </a:pPr>
            <a:r>
              <a:t/>
            </a:r>
            <a:endParaRPr b="1" sz="2800">
              <a:solidFill>
                <a:srgbClr val="1E22AA"/>
              </a:solidFill>
              <a:latin typeface="Arial"/>
              <a:ea typeface="Arial"/>
              <a:cs typeface="Arial"/>
              <a:sym typeface="Arial"/>
            </a:endParaRPr>
          </a:p>
        </p:txBody>
      </p:sp>
      <p:pic>
        <p:nvPicPr>
          <p:cNvPr id="272" name="Google Shape;272;g2e680dd07d5_0_25"/>
          <p:cNvPicPr preferRelativeResize="0"/>
          <p:nvPr/>
        </p:nvPicPr>
        <p:blipFill>
          <a:blip r:embed="rId5">
            <a:alphaModFix/>
          </a:blip>
          <a:stretch>
            <a:fillRect/>
          </a:stretch>
        </p:blipFill>
        <p:spPr>
          <a:xfrm>
            <a:off x="0" y="0"/>
            <a:ext cx="12192000" cy="6858000"/>
          </a:xfrm>
          <a:prstGeom prst="rect">
            <a:avLst/>
          </a:prstGeom>
          <a:noFill/>
          <a:ln>
            <a:noFill/>
          </a:ln>
        </p:spPr>
      </p:pic>
      <p:pic>
        <p:nvPicPr>
          <p:cNvPr id="273" name="Google Shape;273;g2e680dd07d5_0_25"/>
          <p:cNvPicPr preferRelativeResize="0"/>
          <p:nvPr/>
        </p:nvPicPr>
        <p:blipFill>
          <a:blip r:embed="rId6">
            <a:alphaModFix/>
          </a:blip>
          <a:stretch>
            <a:fillRect/>
          </a:stretch>
        </p:blipFill>
        <p:spPr>
          <a:xfrm>
            <a:off x="0" y="0"/>
            <a:ext cx="12192000" cy="6858000"/>
          </a:xfrm>
          <a:prstGeom prst="rect">
            <a:avLst/>
          </a:prstGeom>
          <a:noFill/>
          <a:ln>
            <a:noFill/>
          </a:ln>
        </p:spPr>
      </p:pic>
      <p:pic>
        <p:nvPicPr>
          <p:cNvPr id="274" name="Google Shape;274;g2e680dd07d5_0_25"/>
          <p:cNvPicPr preferRelativeResize="0"/>
          <p:nvPr/>
        </p:nvPicPr>
        <p:blipFill>
          <a:blip r:embed="rId7">
            <a:alphaModFix/>
          </a:blip>
          <a:stretch>
            <a:fillRect/>
          </a:stretch>
        </p:blipFill>
        <p:spPr>
          <a:xfrm>
            <a:off x="0" y="0"/>
            <a:ext cx="12192000"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pic>
        <p:nvPicPr>
          <p:cNvPr descr="Graphical user interface&#10;&#10;Description automatically generated with medium confidence" id="100" name="Google Shape;100;p2"/>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01" name="Google Shape;101;p2"/>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02" name="Google Shape;102;p2"/>
          <p:cNvSpPr txBox="1"/>
          <p:nvPr/>
        </p:nvSpPr>
        <p:spPr>
          <a:xfrm>
            <a:off x="287351" y="186731"/>
            <a:ext cx="11617298" cy="390876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800" u="none" cap="none" strike="noStrike">
                <a:solidFill>
                  <a:srgbClr val="FF5C39"/>
                </a:solidFill>
                <a:latin typeface="Arial"/>
                <a:ea typeface="Arial"/>
                <a:cs typeface="Arial"/>
                <a:sym typeface="Arial"/>
              </a:rPr>
              <a:t>The theory</a:t>
            </a:r>
            <a:endParaRPr/>
          </a:p>
          <a:p>
            <a:pPr indent="0" lvl="0" marL="0" marR="0" rtl="0" algn="l">
              <a:spcBef>
                <a:spcPts val="0"/>
              </a:spcBef>
              <a:spcAft>
                <a:spcPts val="0"/>
              </a:spcAft>
              <a:buNone/>
            </a:pPr>
            <a:r>
              <a:t/>
            </a:r>
            <a:endParaRPr b="1" i="0" sz="3200" u="none" cap="none" strike="noStrike">
              <a:solidFill>
                <a:srgbClr val="FF5C39"/>
              </a:solidFill>
              <a:latin typeface="Arial"/>
              <a:ea typeface="Arial"/>
              <a:cs typeface="Arial"/>
              <a:sym typeface="Arial"/>
            </a:endParaRPr>
          </a:p>
          <a:p>
            <a:pPr indent="0" lvl="0" marL="0" marR="0" rtl="0" algn="l">
              <a:spcBef>
                <a:spcPts val="0"/>
              </a:spcBef>
              <a:spcAft>
                <a:spcPts val="0"/>
              </a:spcAft>
              <a:buNone/>
            </a:pPr>
            <a:r>
              <a:rPr b="0" i="0" lang="en-US" sz="2800" u="none" cap="none" strike="noStrike">
                <a:solidFill>
                  <a:srgbClr val="1E22AA"/>
                </a:solidFill>
                <a:latin typeface="Arial"/>
                <a:ea typeface="Arial"/>
                <a:cs typeface="Arial"/>
                <a:sym typeface="Arial"/>
              </a:rPr>
              <a:t>What does the science say about:</a:t>
            </a:r>
            <a:endParaRPr/>
          </a:p>
          <a:p>
            <a:pPr indent="0" lvl="0" marL="0" marR="0" rtl="0" algn="l">
              <a:spcBef>
                <a:spcPts val="0"/>
              </a:spcBef>
              <a:spcAft>
                <a:spcPts val="0"/>
              </a:spcAft>
              <a:buNone/>
            </a:pPr>
            <a:r>
              <a:t/>
            </a:r>
            <a:endParaRPr b="1" i="0" sz="2800" u="none" cap="none" strike="noStrike">
              <a:solidFill>
                <a:srgbClr val="1E22AA"/>
              </a:solidFill>
              <a:latin typeface="Arial"/>
              <a:ea typeface="Arial"/>
              <a:cs typeface="Arial"/>
              <a:sym typeface="Arial"/>
            </a:endParaRPr>
          </a:p>
          <a:p>
            <a:pPr indent="-457200" lvl="0" marL="457200" marR="0" rtl="0" algn="l">
              <a:spcBef>
                <a:spcPts val="0"/>
              </a:spcBef>
              <a:spcAft>
                <a:spcPts val="0"/>
              </a:spcAft>
              <a:buClr>
                <a:srgbClr val="1E22AA"/>
              </a:buClr>
              <a:buSzPts val="2800"/>
              <a:buFont typeface="Arial"/>
              <a:buChar char="•"/>
            </a:pPr>
            <a:r>
              <a:rPr b="1" i="0" lang="en-US" sz="2800" u="none" cap="none" strike="noStrike">
                <a:solidFill>
                  <a:srgbClr val="1E22AA"/>
                </a:solidFill>
                <a:latin typeface="Arial"/>
                <a:ea typeface="Arial"/>
                <a:cs typeface="Arial"/>
                <a:sym typeface="Arial"/>
              </a:rPr>
              <a:t>neuroplasticity</a:t>
            </a:r>
            <a:endParaRPr/>
          </a:p>
          <a:p>
            <a:pPr indent="-457200" lvl="0" marL="457200" marR="0" rtl="0" algn="l">
              <a:spcBef>
                <a:spcPts val="0"/>
              </a:spcBef>
              <a:spcAft>
                <a:spcPts val="0"/>
              </a:spcAft>
              <a:buClr>
                <a:srgbClr val="1E22AA"/>
              </a:buClr>
              <a:buSzPts val="2800"/>
              <a:buFont typeface="Arial"/>
              <a:buChar char="•"/>
            </a:pPr>
            <a:r>
              <a:rPr b="1" i="0" lang="en-US" sz="2800" u="none" cap="none" strike="noStrike">
                <a:solidFill>
                  <a:srgbClr val="1E22AA"/>
                </a:solidFill>
                <a:latin typeface="Arial"/>
                <a:ea typeface="Arial"/>
                <a:cs typeface="Arial"/>
                <a:sym typeface="Arial"/>
              </a:rPr>
              <a:t>physical literacy and the link to readiness to learn</a:t>
            </a:r>
            <a:endParaRPr/>
          </a:p>
          <a:p>
            <a:pPr indent="-457200" lvl="0" marL="457200" marR="0" rtl="0" algn="l">
              <a:spcBef>
                <a:spcPts val="0"/>
              </a:spcBef>
              <a:spcAft>
                <a:spcPts val="0"/>
              </a:spcAft>
              <a:buClr>
                <a:srgbClr val="1E22AA"/>
              </a:buClr>
              <a:buSzPts val="2800"/>
              <a:buFont typeface="Arial"/>
              <a:buChar char="•"/>
            </a:pPr>
            <a:r>
              <a:rPr b="1" i="0" lang="en-US" sz="2800" u="none" cap="none" strike="noStrike">
                <a:solidFill>
                  <a:srgbClr val="1E22AA"/>
                </a:solidFill>
                <a:latin typeface="Arial"/>
                <a:ea typeface="Arial"/>
                <a:cs typeface="Arial"/>
                <a:sym typeface="Arial"/>
              </a:rPr>
              <a:t>the stress response and impact on learning</a:t>
            </a:r>
            <a:endParaRPr/>
          </a:p>
          <a:p>
            <a:pPr indent="-457200" lvl="0" marL="457200" marR="0" rtl="0" algn="l">
              <a:spcBef>
                <a:spcPts val="0"/>
              </a:spcBef>
              <a:spcAft>
                <a:spcPts val="0"/>
              </a:spcAft>
              <a:buClr>
                <a:srgbClr val="1E22AA"/>
              </a:buClr>
              <a:buSzPts val="2800"/>
              <a:buFont typeface="Arial"/>
              <a:buChar char="•"/>
            </a:pPr>
            <a:r>
              <a:rPr b="1" i="0" lang="en-US" sz="2800" u="none" cap="none" strike="noStrike">
                <a:solidFill>
                  <a:srgbClr val="1E22AA"/>
                </a:solidFill>
                <a:latin typeface="Arial"/>
                <a:ea typeface="Arial"/>
                <a:cs typeface="Arial"/>
                <a:sym typeface="Arial"/>
              </a:rPr>
              <a:t>physiological responses to movement linked to learning </a:t>
            </a:r>
            <a:endParaRPr b="1" i="0" sz="2800" u="none" cap="none" strike="noStrike">
              <a:solidFill>
                <a:srgbClr val="FF5C39"/>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pic>
        <p:nvPicPr>
          <p:cNvPr descr="Graphical user interface&#10;&#10;Description automatically generated with medium confidence" id="108" name="Google Shape;108;p3"/>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09" name="Google Shape;109;p3"/>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10" name="Google Shape;110;p3"/>
          <p:cNvSpPr txBox="1"/>
          <p:nvPr/>
        </p:nvSpPr>
        <p:spPr>
          <a:xfrm>
            <a:off x="287351" y="186731"/>
            <a:ext cx="11617298" cy="569386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800" u="none" cap="none" strike="noStrike">
                <a:solidFill>
                  <a:srgbClr val="FF5C39"/>
                </a:solidFill>
                <a:latin typeface="Arial"/>
                <a:ea typeface="Arial"/>
                <a:cs typeface="Arial"/>
                <a:sym typeface="Arial"/>
              </a:rPr>
              <a:t>Neuroplasticity</a:t>
            </a:r>
            <a:endParaRPr/>
          </a:p>
          <a:p>
            <a:pPr indent="0" lvl="0" marL="0" marR="0" rtl="0" algn="l">
              <a:spcBef>
                <a:spcPts val="0"/>
              </a:spcBef>
              <a:spcAft>
                <a:spcPts val="0"/>
              </a:spcAft>
              <a:buNone/>
            </a:pPr>
            <a:r>
              <a:t/>
            </a:r>
            <a:endParaRPr b="1" i="0" sz="3200" u="none" cap="none" strike="noStrike">
              <a:solidFill>
                <a:srgbClr val="FF5C39"/>
              </a:solidFill>
              <a:latin typeface="Arial"/>
              <a:ea typeface="Arial"/>
              <a:cs typeface="Arial"/>
              <a:sym typeface="Arial"/>
            </a:endParaRPr>
          </a:p>
          <a:p>
            <a:pPr indent="0" lvl="0" marL="0" marR="0" rtl="0" algn="l">
              <a:spcBef>
                <a:spcPts val="0"/>
              </a:spcBef>
              <a:spcAft>
                <a:spcPts val="0"/>
              </a:spcAft>
              <a:buNone/>
            </a:pPr>
            <a:r>
              <a:rPr b="1" i="0" lang="en-US" sz="2800" u="none" cap="none" strike="noStrike">
                <a:solidFill>
                  <a:srgbClr val="152CAB"/>
                </a:solidFill>
                <a:latin typeface="Arial"/>
                <a:ea typeface="Arial"/>
                <a:cs typeface="Arial"/>
                <a:sym typeface="Arial"/>
              </a:rPr>
              <a:t>The brain’s capacity to re-organise pathways, create new connections, and create new neurons</a:t>
            </a:r>
            <a:endParaRPr/>
          </a:p>
          <a:p>
            <a:pPr indent="0" lvl="0" marL="0" marR="0" rtl="0" algn="l">
              <a:spcBef>
                <a:spcPts val="0"/>
              </a:spcBef>
              <a:spcAft>
                <a:spcPts val="0"/>
              </a:spcAft>
              <a:buNone/>
            </a:pPr>
            <a:r>
              <a:t/>
            </a:r>
            <a:endParaRPr b="1" i="0" sz="2800" u="none" cap="none" strike="noStrike">
              <a:solidFill>
                <a:srgbClr val="152CAB"/>
              </a:solidFill>
              <a:latin typeface="Arial"/>
              <a:ea typeface="Arial"/>
              <a:cs typeface="Arial"/>
              <a:sym typeface="Arial"/>
            </a:endParaRPr>
          </a:p>
          <a:p>
            <a:pPr indent="0" lvl="0" marL="0" marR="0" rtl="0" algn="l">
              <a:spcBef>
                <a:spcPts val="0"/>
              </a:spcBef>
              <a:spcAft>
                <a:spcPts val="0"/>
              </a:spcAft>
              <a:buNone/>
            </a:pPr>
            <a:r>
              <a:rPr b="1" i="0" lang="en-US" sz="2800" u="none" cap="none" strike="noStrike">
                <a:solidFill>
                  <a:srgbClr val="152CAB"/>
                </a:solidFill>
                <a:latin typeface="Arial"/>
                <a:ea typeface="Arial"/>
                <a:cs typeface="Arial"/>
                <a:sym typeface="Arial"/>
              </a:rPr>
              <a:t>Influenced by:</a:t>
            </a:r>
            <a:endParaRPr/>
          </a:p>
          <a:p>
            <a:pPr indent="0" lvl="0" marL="0" marR="0" rtl="0" algn="l">
              <a:spcBef>
                <a:spcPts val="0"/>
              </a:spcBef>
              <a:spcAft>
                <a:spcPts val="0"/>
              </a:spcAft>
              <a:buNone/>
            </a:pPr>
            <a:r>
              <a:t/>
            </a:r>
            <a:endParaRPr b="1" i="0" sz="2800" u="none" cap="none" strike="noStrike">
              <a:solidFill>
                <a:srgbClr val="152CAB"/>
              </a:solidFill>
              <a:latin typeface="Arial"/>
              <a:ea typeface="Arial"/>
              <a:cs typeface="Arial"/>
              <a:sym typeface="Arial"/>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Traumatic brain injury</a:t>
            </a:r>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Positive and negative experiences, especially in childhood</a:t>
            </a:r>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Learning new skills</a:t>
            </a:r>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Physical activity</a:t>
            </a:r>
            <a:endParaRPr/>
          </a:p>
          <a:p>
            <a:pPr indent="0" lvl="0" marL="0" marR="0" rtl="0" algn="l">
              <a:spcBef>
                <a:spcPts val="0"/>
              </a:spcBef>
              <a:spcAft>
                <a:spcPts val="0"/>
              </a:spcAft>
              <a:buNone/>
            </a:pPr>
            <a:r>
              <a:t/>
            </a:r>
            <a:endParaRPr b="1" i="0" sz="3200" u="none" cap="none" strike="noStrike">
              <a:solidFill>
                <a:srgbClr val="FF5C39"/>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pic>
        <p:nvPicPr>
          <p:cNvPr descr="Graphical user interface&#10;&#10;Description automatically generated with medium confidence" id="116" name="Google Shape;116;p4"/>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17" name="Google Shape;117;p4"/>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18" name="Google Shape;118;p4"/>
          <p:cNvSpPr txBox="1"/>
          <p:nvPr/>
        </p:nvSpPr>
        <p:spPr>
          <a:xfrm>
            <a:off x="287351" y="186731"/>
            <a:ext cx="11617298"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800" u="none" cap="none" strike="noStrike">
                <a:solidFill>
                  <a:srgbClr val="FF5C39"/>
                </a:solidFill>
                <a:latin typeface="Arial"/>
                <a:ea typeface="Arial"/>
                <a:cs typeface="Arial"/>
                <a:sym typeface="Arial"/>
              </a:rPr>
              <a:t>Eustress and distress</a:t>
            </a:r>
            <a:endParaRPr b="1" i="0" sz="2800" u="none" cap="none" strike="noStrike">
              <a:solidFill>
                <a:srgbClr val="152CAB"/>
              </a:solidFill>
              <a:latin typeface="Arial"/>
              <a:ea typeface="Arial"/>
              <a:cs typeface="Arial"/>
              <a:sym typeface="Arial"/>
            </a:endParaRPr>
          </a:p>
        </p:txBody>
      </p:sp>
      <p:pic>
        <p:nvPicPr>
          <p:cNvPr descr="Diagram&#10;&#10;Description automatically generated" id="119" name="Google Shape;119;p4"/>
          <p:cNvPicPr preferRelativeResize="0"/>
          <p:nvPr/>
        </p:nvPicPr>
        <p:blipFill rotWithShape="1">
          <a:blip r:embed="rId5">
            <a:alphaModFix/>
          </a:blip>
          <a:srcRect b="0" l="0" r="0" t="0"/>
          <a:stretch/>
        </p:blipFill>
        <p:spPr>
          <a:xfrm>
            <a:off x="2085641" y="1017728"/>
            <a:ext cx="8020718" cy="507070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descr="Graphical user interface&#10;&#10;Description automatically generated with medium confidence" id="125" name="Google Shape;125;p5"/>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26" name="Google Shape;126;p5"/>
          <p:cNvPicPr preferRelativeResize="0"/>
          <p:nvPr/>
        </p:nvPicPr>
        <p:blipFill rotWithShape="1">
          <a:blip r:embed="rId4">
            <a:alphaModFix/>
          </a:blip>
          <a:srcRect b="0" l="0" r="0" t="0"/>
          <a:stretch/>
        </p:blipFill>
        <p:spPr>
          <a:xfrm>
            <a:off x="0" y="5158658"/>
            <a:ext cx="12192000" cy="1600200"/>
          </a:xfrm>
          <a:prstGeom prst="rect">
            <a:avLst/>
          </a:prstGeom>
          <a:noFill/>
          <a:ln>
            <a:noFill/>
          </a:ln>
        </p:spPr>
      </p:pic>
      <p:pic>
        <p:nvPicPr>
          <p:cNvPr id="127" name="Google Shape;127;p5"/>
          <p:cNvPicPr preferRelativeResize="0"/>
          <p:nvPr/>
        </p:nvPicPr>
        <p:blipFill rotWithShape="1">
          <a:blip r:embed="rId5">
            <a:alphaModFix/>
          </a:blip>
          <a:srcRect b="3891" l="0" r="0" t="3640"/>
          <a:stretch/>
        </p:blipFill>
        <p:spPr>
          <a:xfrm>
            <a:off x="2087351" y="423128"/>
            <a:ext cx="7342609" cy="5431625"/>
          </a:xfrm>
          <a:custGeom>
            <a:rect b="b" l="l" r="r" t="t"/>
            <a:pathLst>
              <a:path extrusionOk="0" h="6858000" w="9270806">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pic>
        <p:nvPicPr>
          <p:cNvPr descr="Graphical user interface&#10;&#10;Description automatically generated with medium confidence" id="133" name="Google Shape;133;p6"/>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34" name="Google Shape;134;p6"/>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35" name="Google Shape;135;p6"/>
          <p:cNvSpPr txBox="1"/>
          <p:nvPr/>
        </p:nvSpPr>
        <p:spPr>
          <a:xfrm>
            <a:off x="287351" y="186731"/>
            <a:ext cx="11617298" cy="51398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400" u="none" cap="none" strike="noStrike">
                <a:solidFill>
                  <a:srgbClr val="FF5C39"/>
                </a:solidFill>
                <a:latin typeface="Arial"/>
                <a:ea typeface="Arial"/>
                <a:cs typeface="Arial"/>
                <a:sym typeface="Arial"/>
              </a:rPr>
              <a:t>Physical Literacy and Readiness to Learn</a:t>
            </a:r>
            <a:endParaRPr/>
          </a:p>
          <a:p>
            <a:pPr indent="0" lvl="0" marL="0" marR="0" rtl="0" algn="l">
              <a:spcBef>
                <a:spcPts val="0"/>
              </a:spcBef>
              <a:spcAft>
                <a:spcPts val="0"/>
              </a:spcAft>
              <a:buNone/>
            </a:pPr>
            <a:r>
              <a:t/>
            </a:r>
            <a:endParaRPr b="1" i="0" sz="3200" u="none" cap="none" strike="noStrike">
              <a:solidFill>
                <a:srgbClr val="FF5C39"/>
              </a:solidFill>
              <a:latin typeface="Arial"/>
              <a:ea typeface="Arial"/>
              <a:cs typeface="Arial"/>
              <a:sym typeface="Arial"/>
            </a:endParaRPr>
          </a:p>
          <a:p>
            <a:pPr indent="0" lvl="0" marL="0" marR="0" rtl="0" algn="l">
              <a:spcBef>
                <a:spcPts val="0"/>
              </a:spcBef>
              <a:spcAft>
                <a:spcPts val="0"/>
              </a:spcAft>
              <a:buNone/>
            </a:pPr>
            <a:r>
              <a:rPr b="1" i="0" lang="en-US" sz="2800" u="none" cap="none" strike="noStrike">
                <a:solidFill>
                  <a:srgbClr val="152CAB"/>
                </a:solidFill>
                <a:latin typeface="Arial"/>
                <a:ea typeface="Arial"/>
                <a:cs typeface="Arial"/>
                <a:sym typeface="Arial"/>
              </a:rPr>
              <a:t>Fundamental movement skills are essential for readiness to learn because they improve executive function</a:t>
            </a:r>
            <a:endParaRPr/>
          </a:p>
          <a:p>
            <a:pPr indent="0" lvl="0" marL="0" marR="0" rtl="0" algn="l">
              <a:spcBef>
                <a:spcPts val="0"/>
              </a:spcBef>
              <a:spcAft>
                <a:spcPts val="0"/>
              </a:spcAft>
              <a:buNone/>
            </a:pPr>
            <a:r>
              <a:t/>
            </a:r>
            <a:endParaRPr b="1" i="0" sz="2800" u="none" cap="none" strike="noStrike">
              <a:solidFill>
                <a:srgbClr val="152CAB"/>
              </a:solidFill>
              <a:latin typeface="Arial"/>
              <a:ea typeface="Arial"/>
              <a:cs typeface="Arial"/>
              <a:sym typeface="Arial"/>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inhibitory control: ignore distractions and resist competing stimuli to stay focused on a task</a:t>
            </a:r>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working memory: ability to temporarily hold and manipulate information</a:t>
            </a:r>
            <a:endParaRPr/>
          </a:p>
          <a:p>
            <a:pPr indent="-457200" lvl="0" marL="457200" marR="0" rtl="0" algn="l">
              <a:spcBef>
                <a:spcPts val="0"/>
              </a:spcBef>
              <a:spcAft>
                <a:spcPts val="0"/>
              </a:spcAft>
              <a:buClr>
                <a:srgbClr val="152CAB"/>
              </a:buClr>
              <a:buSzPts val="2800"/>
              <a:buFont typeface="Arial"/>
              <a:buChar char="•"/>
            </a:pPr>
            <a:r>
              <a:rPr b="1" i="0" lang="en-US" sz="2800" u="none" cap="none" strike="noStrike">
                <a:solidFill>
                  <a:srgbClr val="152CAB"/>
                </a:solidFill>
                <a:latin typeface="Arial"/>
                <a:ea typeface="Arial"/>
                <a:cs typeface="Arial"/>
                <a:sym typeface="Arial"/>
              </a:rPr>
              <a:t>cognitive flexibility: switch between and consider multiple perspectives and concepts at once</a:t>
            </a:r>
            <a:endParaRPr b="1" i="0" sz="3200" u="none" cap="none" strike="noStrike">
              <a:solidFill>
                <a:srgbClr val="FF5C39"/>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pic>
        <p:nvPicPr>
          <p:cNvPr descr="Graphical user interface&#10;&#10;Description automatically generated with medium confidence" id="141" name="Google Shape;141;p7"/>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42" name="Google Shape;142;p7"/>
          <p:cNvPicPr preferRelativeResize="0"/>
          <p:nvPr/>
        </p:nvPicPr>
        <p:blipFill rotWithShape="1">
          <a:blip r:embed="rId4">
            <a:alphaModFix/>
          </a:blip>
          <a:srcRect b="0" l="0" r="0" t="0"/>
          <a:stretch/>
        </p:blipFill>
        <p:spPr>
          <a:xfrm>
            <a:off x="0" y="5257800"/>
            <a:ext cx="12192000" cy="1600200"/>
          </a:xfrm>
          <a:prstGeom prst="rect">
            <a:avLst/>
          </a:prstGeom>
          <a:noFill/>
          <a:ln>
            <a:noFill/>
          </a:ln>
        </p:spPr>
      </p:pic>
      <p:sp>
        <p:nvSpPr>
          <p:cNvPr id="143" name="Google Shape;143;p7"/>
          <p:cNvSpPr txBox="1"/>
          <p:nvPr/>
        </p:nvSpPr>
        <p:spPr>
          <a:xfrm>
            <a:off x="287351" y="186731"/>
            <a:ext cx="11617298" cy="126188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4400" u="none" cap="none" strike="noStrike">
                <a:solidFill>
                  <a:srgbClr val="FF5C39"/>
                </a:solidFill>
                <a:latin typeface="Arial"/>
                <a:ea typeface="Arial"/>
                <a:cs typeface="Arial"/>
                <a:sym typeface="Arial"/>
              </a:rPr>
              <a:t>Physical Literacy and Readiness to Learn</a:t>
            </a:r>
            <a:endParaRPr/>
          </a:p>
          <a:p>
            <a:pPr indent="0" lvl="0" marL="0" marR="0" rtl="0" algn="l">
              <a:spcBef>
                <a:spcPts val="0"/>
              </a:spcBef>
              <a:spcAft>
                <a:spcPts val="0"/>
              </a:spcAft>
              <a:buNone/>
            </a:pPr>
            <a:r>
              <a:t/>
            </a:r>
            <a:endParaRPr b="1" i="0" sz="3200" u="none" cap="none" strike="noStrike">
              <a:solidFill>
                <a:srgbClr val="FF5C39"/>
              </a:solidFill>
              <a:latin typeface="Arial"/>
              <a:ea typeface="Arial"/>
              <a:cs typeface="Arial"/>
              <a:sym typeface="Arial"/>
            </a:endParaRPr>
          </a:p>
        </p:txBody>
      </p:sp>
      <p:pic>
        <p:nvPicPr>
          <p:cNvPr descr="Graphical user interface&#10;&#10;Description automatically generated with medium confidence" id="144" name="Google Shape;144;p7"/>
          <p:cNvPicPr preferRelativeResize="0"/>
          <p:nvPr/>
        </p:nvPicPr>
        <p:blipFill rotWithShape="1">
          <a:blip r:embed="rId3">
            <a:alphaModFix/>
          </a:blip>
          <a:srcRect b="0" l="0" r="0" t="0"/>
          <a:stretch/>
        </p:blipFill>
        <p:spPr>
          <a:xfrm>
            <a:off x="0" y="0"/>
            <a:ext cx="12192000" cy="6858000"/>
          </a:xfrm>
          <a:prstGeom prst="rect">
            <a:avLst/>
          </a:prstGeom>
          <a:noFill/>
          <a:ln>
            <a:noFill/>
          </a:ln>
        </p:spPr>
      </p:pic>
      <p:sp>
        <p:nvSpPr>
          <p:cNvPr id="145" name="Google Shape;145;p7"/>
          <p:cNvSpPr/>
          <p:nvPr/>
        </p:nvSpPr>
        <p:spPr>
          <a:xfrm>
            <a:off x="742950" y="498793"/>
            <a:ext cx="10991850" cy="5509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4400" u="none" cap="none" strike="noStrike">
                <a:solidFill>
                  <a:srgbClr val="2F5496"/>
                </a:solidFill>
                <a:latin typeface="Calibri"/>
                <a:ea typeface="Calibri"/>
                <a:cs typeface="Calibri"/>
                <a:sym typeface="Calibri"/>
              </a:rPr>
              <a:t>Quantitate changes in motor behavior = Autonomic Nervous System activation.</a:t>
            </a:r>
            <a:br>
              <a:rPr b="0" i="0" lang="en-US" sz="4400" u="none" cap="none" strike="noStrike">
                <a:solidFill>
                  <a:srgbClr val="2F5496"/>
                </a:solidFill>
                <a:latin typeface="Calibri"/>
                <a:ea typeface="Calibri"/>
                <a:cs typeface="Calibri"/>
                <a:sym typeface="Calibri"/>
              </a:rPr>
            </a:br>
            <a:br>
              <a:rPr b="0" i="0" lang="en-US" sz="4400" u="none" cap="none" strike="noStrike">
                <a:solidFill>
                  <a:srgbClr val="2F5496"/>
                </a:solidFill>
                <a:latin typeface="Calibri"/>
                <a:ea typeface="Calibri"/>
                <a:cs typeface="Calibri"/>
                <a:sym typeface="Calibri"/>
              </a:rPr>
            </a:br>
            <a:r>
              <a:rPr b="0" i="0" lang="en-US" sz="4400" u="none" cap="none" strike="noStrike">
                <a:solidFill>
                  <a:srgbClr val="2F5496"/>
                </a:solidFill>
                <a:latin typeface="Calibri"/>
                <a:ea typeface="Calibri"/>
                <a:cs typeface="Calibri"/>
                <a:sym typeface="Calibri"/>
              </a:rPr>
              <a:t>Qualitative changes in motor behavior = proprioceptive input changes.</a:t>
            </a:r>
            <a:br>
              <a:rPr b="0" i="0" lang="en-US" sz="4400" u="none" cap="none" strike="noStrike">
                <a:solidFill>
                  <a:srgbClr val="2F5496"/>
                </a:solidFill>
                <a:latin typeface="Calibri"/>
                <a:ea typeface="Calibri"/>
                <a:cs typeface="Calibri"/>
                <a:sym typeface="Calibri"/>
              </a:rPr>
            </a:br>
            <a:br>
              <a:rPr b="0" i="0" lang="en-US" sz="4400" u="none" cap="none" strike="noStrike">
                <a:solidFill>
                  <a:srgbClr val="2F5496"/>
                </a:solidFill>
                <a:latin typeface="Calibri"/>
                <a:ea typeface="Calibri"/>
                <a:cs typeface="Calibri"/>
                <a:sym typeface="Calibri"/>
              </a:rPr>
            </a:br>
            <a:r>
              <a:rPr b="0" i="0" lang="en-US" sz="4400" u="none" cap="none" strike="noStrike">
                <a:solidFill>
                  <a:srgbClr val="2F5496"/>
                </a:solidFill>
                <a:latin typeface="Calibri"/>
                <a:ea typeface="Calibri"/>
                <a:cs typeface="Calibri"/>
                <a:sym typeface="Calibri"/>
              </a:rPr>
              <a:t>Muscle based activation strategies induce different emotional states.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pic>
        <p:nvPicPr>
          <p:cNvPr descr="Graphical user interface&#10;&#10;Description automatically generated with medium confidence" id="151" name="Google Shape;151;p8"/>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descr="Graphical user interface&#10;&#10;Description automatically generated with medium confidence" id="152" name="Google Shape;152;p8"/>
          <p:cNvPicPr preferRelativeResize="0"/>
          <p:nvPr/>
        </p:nvPicPr>
        <p:blipFill rotWithShape="1">
          <a:blip r:embed="rId4">
            <a:alphaModFix/>
          </a:blip>
          <a:srcRect b="0" l="0" r="0" t="0"/>
          <a:stretch/>
        </p:blipFill>
        <p:spPr>
          <a:xfrm>
            <a:off x="0" y="5158658"/>
            <a:ext cx="12192000" cy="1600200"/>
          </a:xfrm>
          <a:prstGeom prst="rect">
            <a:avLst/>
          </a:prstGeom>
          <a:noFill/>
          <a:ln>
            <a:noFill/>
          </a:ln>
        </p:spPr>
      </p:pic>
      <p:sp>
        <p:nvSpPr>
          <p:cNvPr id="153" name="Google Shape;153;p8"/>
          <p:cNvSpPr txBox="1"/>
          <p:nvPr/>
        </p:nvSpPr>
        <p:spPr>
          <a:xfrm>
            <a:off x="287351" y="186731"/>
            <a:ext cx="11617298"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4800">
                <a:solidFill>
                  <a:srgbClr val="152CAB"/>
                </a:solidFill>
                <a:latin typeface="Arial"/>
                <a:ea typeface="Arial"/>
                <a:cs typeface="Arial"/>
                <a:sym typeface="Arial"/>
              </a:rPr>
              <a:t>Effects of exercise</a:t>
            </a:r>
            <a:endParaRPr/>
          </a:p>
        </p:txBody>
      </p:sp>
      <p:sp>
        <p:nvSpPr>
          <p:cNvPr id="154" name="Google Shape;154;p8"/>
          <p:cNvSpPr txBox="1"/>
          <p:nvPr/>
        </p:nvSpPr>
        <p:spPr>
          <a:xfrm>
            <a:off x="8205538" y="577516"/>
            <a:ext cx="3699000" cy="5341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900">
                <a:solidFill>
                  <a:srgbClr val="152CAB"/>
                </a:solidFill>
                <a:latin typeface="Calibri"/>
                <a:ea typeface="Calibri"/>
                <a:cs typeface="Calibri"/>
                <a:sym typeface="Calibri"/>
              </a:rPr>
              <a:t>HPA axis</a:t>
            </a:r>
            <a:endParaRPr b="1" sz="1500"/>
          </a:p>
          <a:p>
            <a:pPr indent="0" lvl="0" marL="0" marR="0" rtl="0" algn="l">
              <a:spcBef>
                <a:spcPts val="0"/>
              </a:spcBef>
              <a:spcAft>
                <a:spcPts val="0"/>
              </a:spcAft>
              <a:buNone/>
            </a:pPr>
            <a:r>
              <a:rPr b="1" lang="en-US" sz="1900">
                <a:solidFill>
                  <a:srgbClr val="152CAB"/>
                </a:solidFill>
                <a:latin typeface="Calibri"/>
                <a:ea typeface="Calibri"/>
                <a:cs typeface="Calibri"/>
                <a:sym typeface="Calibri"/>
              </a:rPr>
              <a:t>antioxidant activity (mitochondria)</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Cerebral blood flow</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Regulation of neurotransmitters</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GABA, norepinefrine, dopamine, serotonine</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Neurogenesis</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Activity in the opioid system</a:t>
            </a:r>
            <a:endParaRPr b="1" sz="1500"/>
          </a:p>
          <a:p>
            <a:pPr indent="0" lvl="0" marL="0" marR="0" rtl="0" algn="l">
              <a:spcBef>
                <a:spcPts val="0"/>
              </a:spcBef>
              <a:spcAft>
                <a:spcPts val="0"/>
              </a:spcAft>
              <a:buNone/>
            </a:pPr>
            <a:r>
              <a:rPr b="1" lang="en-US" sz="1900">
                <a:solidFill>
                  <a:srgbClr val="152CAB"/>
                </a:solidFill>
                <a:latin typeface="Calibri"/>
                <a:ea typeface="Calibri"/>
                <a:cs typeface="Calibri"/>
                <a:sym typeface="Calibri"/>
              </a:rPr>
              <a:t>endorphin, anandamide, enkephalin</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Neuroprotective effect</a:t>
            </a:r>
            <a:endParaRPr b="1" sz="1500"/>
          </a:p>
          <a:p>
            <a:pPr indent="0" lvl="0" marL="0" marR="0" rtl="0" algn="l">
              <a:spcBef>
                <a:spcPts val="0"/>
              </a:spcBef>
              <a:spcAft>
                <a:spcPts val="0"/>
              </a:spcAft>
              <a:buNone/>
            </a:pPr>
            <a:r>
              <a:t/>
            </a:r>
            <a:endParaRPr sz="1800">
              <a:solidFill>
                <a:srgbClr val="152CAB"/>
              </a:solidFill>
              <a:latin typeface="Calibri"/>
              <a:ea typeface="Calibri"/>
              <a:cs typeface="Calibri"/>
              <a:sym typeface="Calibri"/>
            </a:endParaRPr>
          </a:p>
        </p:txBody>
      </p:sp>
      <p:sp>
        <p:nvSpPr>
          <p:cNvPr id="155" name="Google Shape;155;p8"/>
          <p:cNvSpPr txBox="1"/>
          <p:nvPr/>
        </p:nvSpPr>
        <p:spPr>
          <a:xfrm>
            <a:off x="1479825" y="2704250"/>
            <a:ext cx="3272700" cy="2693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900">
                <a:solidFill>
                  <a:srgbClr val="152CAB"/>
                </a:solidFill>
                <a:latin typeface="Calibri"/>
                <a:ea typeface="Calibri"/>
                <a:cs typeface="Calibri"/>
                <a:sym typeface="Calibri"/>
              </a:rPr>
              <a:t>Mental and neurodegenerative</a:t>
            </a:r>
            <a:endParaRPr b="1" sz="1500"/>
          </a:p>
          <a:p>
            <a:pPr indent="0" lvl="0" marL="0" marR="0" rtl="0" algn="l">
              <a:spcBef>
                <a:spcPts val="0"/>
              </a:spcBef>
              <a:spcAft>
                <a:spcPts val="0"/>
              </a:spcAft>
              <a:buNone/>
            </a:pPr>
            <a:r>
              <a:rPr b="1" lang="en-US" sz="1900">
                <a:solidFill>
                  <a:srgbClr val="152CAB"/>
                </a:solidFill>
                <a:latin typeface="Calibri"/>
                <a:ea typeface="Calibri"/>
                <a:cs typeface="Calibri"/>
                <a:sym typeface="Calibri"/>
              </a:rPr>
              <a:t>disease incidence</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Inflammatory cytokines</a:t>
            </a:r>
            <a:endParaRPr b="1" sz="1500"/>
          </a:p>
          <a:p>
            <a:pPr indent="0" lvl="0" marL="0" marR="0" rtl="0" algn="l">
              <a:spcBef>
                <a:spcPts val="0"/>
              </a:spcBef>
              <a:spcAft>
                <a:spcPts val="0"/>
              </a:spcAft>
              <a:buNone/>
            </a:pPr>
            <a:r>
              <a:t/>
            </a:r>
            <a:endParaRPr b="1" sz="1900">
              <a:solidFill>
                <a:srgbClr val="152CAB"/>
              </a:solidFill>
              <a:latin typeface="Calibri"/>
              <a:ea typeface="Calibri"/>
              <a:cs typeface="Calibri"/>
              <a:sym typeface="Calibri"/>
            </a:endParaRPr>
          </a:p>
          <a:p>
            <a:pPr indent="0" lvl="0" marL="0" marR="0" rtl="0" algn="l">
              <a:spcBef>
                <a:spcPts val="0"/>
              </a:spcBef>
              <a:spcAft>
                <a:spcPts val="0"/>
              </a:spcAft>
              <a:buNone/>
            </a:pPr>
            <a:r>
              <a:rPr b="1" lang="en-US" sz="1900">
                <a:solidFill>
                  <a:srgbClr val="152CAB"/>
                </a:solidFill>
                <a:latin typeface="Calibri"/>
                <a:ea typeface="Calibri"/>
                <a:cs typeface="Calibri"/>
                <a:sym typeface="Calibri"/>
              </a:rPr>
              <a:t>Cortisol production</a:t>
            </a:r>
            <a:endParaRPr b="1" sz="1500"/>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pic>
        <p:nvPicPr>
          <p:cNvPr descr="Badge Unfollow with solid fill" id="156" name="Google Shape;156;p8"/>
          <p:cNvPicPr preferRelativeResize="0"/>
          <p:nvPr/>
        </p:nvPicPr>
        <p:blipFill rotWithShape="1">
          <a:blip r:embed="rId5">
            <a:alphaModFix/>
          </a:blip>
          <a:srcRect b="0" l="0" r="0" t="0"/>
          <a:stretch/>
        </p:blipFill>
        <p:spPr>
          <a:xfrm>
            <a:off x="508838" y="3084546"/>
            <a:ext cx="1080000" cy="1080000"/>
          </a:xfrm>
          <a:prstGeom prst="rect">
            <a:avLst/>
          </a:prstGeom>
          <a:noFill/>
          <a:ln>
            <a:noFill/>
          </a:ln>
        </p:spPr>
      </p:pic>
      <p:pic>
        <p:nvPicPr>
          <p:cNvPr descr="Badge Follow with solid fill" id="157" name="Google Shape;157;p8"/>
          <p:cNvPicPr preferRelativeResize="0"/>
          <p:nvPr/>
        </p:nvPicPr>
        <p:blipFill rotWithShape="1">
          <a:blip r:embed="rId6">
            <a:alphaModFix/>
          </a:blip>
          <a:srcRect b="0" l="0" r="0" t="0"/>
          <a:stretch/>
        </p:blipFill>
        <p:spPr>
          <a:xfrm>
            <a:off x="6943425" y="494113"/>
            <a:ext cx="1080000" cy="1080000"/>
          </a:xfrm>
          <a:prstGeom prst="rect">
            <a:avLst/>
          </a:prstGeom>
          <a:noFill/>
          <a:ln>
            <a:noFill/>
          </a:ln>
        </p:spPr>
      </p:pic>
      <p:sp>
        <p:nvSpPr>
          <p:cNvPr id="158" name="Google Shape;158;p8"/>
          <p:cNvSpPr txBox="1"/>
          <p:nvPr/>
        </p:nvSpPr>
        <p:spPr>
          <a:xfrm>
            <a:off x="625642" y="1620239"/>
            <a:ext cx="4981074" cy="86177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200">
                <a:solidFill>
                  <a:srgbClr val="152CAB"/>
                </a:solidFill>
                <a:latin typeface="Calibri"/>
                <a:ea typeface="Calibri"/>
                <a:cs typeface="Calibri"/>
                <a:sym typeface="Calibri"/>
              </a:rPr>
              <a:t>Positive effects on cognition</a:t>
            </a:r>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5"/>
                                        </p:tgtEl>
                                        <p:attrNameLst>
                                          <p:attrName>style.visibility</p:attrName>
                                        </p:attrNameLst>
                                      </p:cBhvr>
                                      <p:to>
                                        <p:strVal val="visible"/>
                                      </p:to>
                                    </p:set>
                                    <p:animEffect filter="fade" transition="in">
                                      <p:cBhvr>
                                        <p:cTn dur="500"/>
                                        <p:tgtEl>
                                          <p:spTgt spid="155"/>
                                        </p:tgtEl>
                                      </p:cBhvr>
                                    </p:animEffect>
                                  </p:childTnLst>
                                </p:cTn>
                              </p:par>
                              <p:par>
                                <p:cTn fill="hold" nodeType="withEffect" presetClass="entr" presetID="10" presetSubtype="0">
                                  <p:stCondLst>
                                    <p:cond delay="0"/>
                                  </p:stCondLst>
                                  <p:childTnLst>
                                    <p:set>
                                      <p:cBhvr>
                                        <p:cTn dur="1" fill="hold">
                                          <p:stCondLst>
                                            <p:cond delay="0"/>
                                          </p:stCondLst>
                                        </p:cTn>
                                        <p:tgtEl>
                                          <p:spTgt spid="156"/>
                                        </p:tgtEl>
                                        <p:attrNameLst>
                                          <p:attrName>style.visibility</p:attrName>
                                        </p:attrNameLst>
                                      </p:cBhvr>
                                      <p:to>
                                        <p:strVal val="visible"/>
                                      </p:to>
                                    </p:set>
                                    <p:animEffect filter="fade" transition="in">
                                      <p:cBhvr>
                                        <p:cTn dur="500"/>
                                        <p:tgtEl>
                                          <p:spTgt spid="15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7"/>
                                        </p:tgtEl>
                                        <p:attrNameLst>
                                          <p:attrName>style.visibility</p:attrName>
                                        </p:attrNameLst>
                                      </p:cBhvr>
                                      <p:to>
                                        <p:strVal val="visible"/>
                                      </p:to>
                                    </p:set>
                                    <p:animEffect filter="fade" transition="in">
                                      <p:cBhvr>
                                        <p:cTn dur="500"/>
                                        <p:tgtEl>
                                          <p:spTgt spid="157"/>
                                        </p:tgtEl>
                                      </p:cBhvr>
                                    </p:animEffect>
                                  </p:childTnLst>
                                </p:cTn>
                              </p:par>
                              <p:par>
                                <p:cTn fill="hold" nodeType="withEffect" presetClass="entr" presetID="10" presetSubtype="0">
                                  <p:stCondLst>
                                    <p:cond delay="0"/>
                                  </p:stCondLst>
                                  <p:childTnLst>
                                    <p:set>
                                      <p:cBhvr>
                                        <p:cTn dur="1" fill="hold">
                                          <p:stCondLst>
                                            <p:cond delay="0"/>
                                          </p:stCondLst>
                                        </p:cTn>
                                        <p:tgtEl>
                                          <p:spTgt spid="154"/>
                                        </p:tgtEl>
                                        <p:attrNameLst>
                                          <p:attrName>style.visibility</p:attrName>
                                        </p:attrNameLst>
                                      </p:cBhvr>
                                      <p:to>
                                        <p:strVal val="visible"/>
                                      </p:to>
                                    </p:set>
                                    <p:animEffect filter="fade" transition="in">
                                      <p:cBhvr>
                                        <p:cTn dur="500"/>
                                        <p:tgtEl>
                                          <p:spTgt spid="15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0" st="0"/>
                                            </p:txEl>
                                          </p:spTgt>
                                        </p:tgtEl>
                                        <p:attrNameLst>
                                          <p:attrName>style.visibility</p:attrName>
                                        </p:attrNameLst>
                                      </p:cBhvr>
                                      <p:to>
                                        <p:strVal val="visible"/>
                                      </p:to>
                                    </p:set>
                                    <p:animEffect filter="fade" transition="in">
                                      <p:cBhvr>
                                        <p:cTn dur="500"/>
                                        <p:tgtEl>
                                          <p:spTgt spid="158">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8">
                                            <p:txEl>
                                              <p:pRg end="1" st="1"/>
                                            </p:txEl>
                                          </p:spTgt>
                                        </p:tgtEl>
                                        <p:attrNameLst>
                                          <p:attrName>style.visibility</p:attrName>
                                        </p:attrNameLst>
                                      </p:cBhvr>
                                      <p:to>
                                        <p:strVal val="visible"/>
                                      </p:to>
                                    </p:set>
                                    <p:animEffect filter="fade" transition="in">
                                      <p:cBhvr>
                                        <p:cTn dur="500"/>
                                        <p:tgtEl>
                                          <p:spTgt spid="158">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9"/>
          <p:cNvSpPr txBox="1"/>
          <p:nvPr>
            <p:ph type="title"/>
          </p:nvPr>
        </p:nvSpPr>
        <p:spPr>
          <a:xfrm>
            <a:off x="1975482" y="148771"/>
            <a:ext cx="8241000" cy="567600"/>
          </a:xfrm>
          <a:prstGeom prst="rect">
            <a:avLst/>
          </a:prstGeom>
          <a:noFill/>
          <a:ln>
            <a:noFill/>
          </a:ln>
        </p:spPr>
        <p:txBody>
          <a:bodyPr anchorCtr="0" anchor="ctr" bIns="0" lIns="0" spcFirstLastPara="1" rIns="0" wrap="square" tIns="0">
            <a:normAutofit fontScale="90000"/>
          </a:bodyPr>
          <a:lstStyle/>
          <a:p>
            <a:pPr indent="0" lvl="0" marL="0" rtl="0" algn="l">
              <a:lnSpc>
                <a:spcPct val="85604"/>
              </a:lnSpc>
              <a:spcBef>
                <a:spcPts val="0"/>
              </a:spcBef>
              <a:spcAft>
                <a:spcPts val="0"/>
              </a:spcAft>
              <a:buClr>
                <a:schemeClr val="accent1"/>
              </a:buClr>
              <a:buSzPct val="100000"/>
              <a:buFont typeface="Calibri"/>
              <a:buNone/>
            </a:pPr>
            <a:r>
              <a:rPr lang="en-US" sz="4800"/>
              <a:t>CONTROL THE CONTROLABLE</a:t>
            </a:r>
            <a:endParaRPr/>
          </a:p>
        </p:txBody>
      </p:sp>
      <p:pic>
        <p:nvPicPr>
          <p:cNvPr descr="FF8612C4-C4AD-4D26-886A-6A0DFCF565EB-L0-001.jpeg" id="165" name="Google Shape;165;p9"/>
          <p:cNvPicPr preferRelativeResize="0"/>
          <p:nvPr/>
        </p:nvPicPr>
        <p:blipFill rotWithShape="1">
          <a:blip r:embed="rId3">
            <a:alphaModFix/>
          </a:blip>
          <a:srcRect b="0" l="0" r="0" t="0"/>
          <a:stretch/>
        </p:blipFill>
        <p:spPr>
          <a:xfrm>
            <a:off x="6092884" y="2169862"/>
            <a:ext cx="4851974" cy="3433079"/>
          </a:xfrm>
          <a:prstGeom prst="rect">
            <a:avLst/>
          </a:prstGeom>
          <a:noFill/>
          <a:ln>
            <a:noFill/>
          </a:ln>
        </p:spPr>
      </p:pic>
      <p:sp>
        <p:nvSpPr>
          <p:cNvPr id="166" name="Google Shape;166;p9"/>
          <p:cNvSpPr txBox="1"/>
          <p:nvPr/>
        </p:nvSpPr>
        <p:spPr>
          <a:xfrm>
            <a:off x="361184" y="1374837"/>
            <a:ext cx="5524500" cy="4109400"/>
          </a:xfrm>
          <a:prstGeom prst="rect">
            <a:avLst/>
          </a:prstGeom>
          <a:noFill/>
          <a:ln>
            <a:noFill/>
          </a:ln>
        </p:spPr>
        <p:txBody>
          <a:bodyPr anchorCtr="0" anchor="t" bIns="29350" lIns="29350" spcFirstLastPara="1" rIns="29350" wrap="square" tIns="29350">
            <a:spAutoFit/>
          </a:bodyPr>
          <a:lstStyle/>
          <a:p>
            <a:pPr indent="0" lvl="0" marL="0" marR="0" rtl="0" algn="l">
              <a:spcBef>
                <a:spcPts val="0"/>
              </a:spcBef>
              <a:spcAft>
                <a:spcPts val="0"/>
              </a:spcAft>
              <a:buNone/>
            </a:pPr>
            <a:r>
              <a:rPr lang="en-US" sz="4800">
                <a:solidFill>
                  <a:srgbClr val="1F3864"/>
                </a:solidFill>
                <a:latin typeface="Calibri"/>
                <a:ea typeface="Calibri"/>
                <a:cs typeface="Calibri"/>
                <a:sym typeface="Calibri"/>
              </a:rPr>
              <a:t>"We are what we repeatedly do.  Excellence, then, is not an act, but a habit" Durant </a:t>
            </a:r>
            <a:endParaRPr/>
          </a:p>
          <a:p>
            <a:pPr indent="0" lvl="0" marL="0" marR="0" rtl="0" algn="l">
              <a:spcBef>
                <a:spcPts val="0"/>
              </a:spcBef>
              <a:spcAft>
                <a:spcPts val="0"/>
              </a:spcAft>
              <a:buNone/>
            </a:pPr>
            <a:r>
              <a:t/>
            </a:r>
            <a:endParaRPr sz="1156">
              <a:solidFill>
                <a:schemeClr val="dk1"/>
              </a:solidFill>
              <a:latin typeface="Calibri"/>
              <a:ea typeface="Calibri"/>
              <a:cs typeface="Calibri"/>
              <a:sym typeface="Calibri"/>
            </a:endParaRPr>
          </a:p>
          <a:p>
            <a:pPr indent="0" lvl="0" marL="0" marR="0" rtl="0" algn="l">
              <a:spcBef>
                <a:spcPts val="0"/>
              </a:spcBef>
              <a:spcAft>
                <a:spcPts val="0"/>
              </a:spcAft>
              <a:buNone/>
            </a:pPr>
            <a:r>
              <a:t/>
            </a:r>
            <a:endParaRPr sz="1156">
              <a:solidFill>
                <a:schemeClr val="dk1"/>
              </a:solidFill>
              <a:latin typeface="Calibri"/>
              <a:ea typeface="Calibri"/>
              <a:cs typeface="Calibri"/>
              <a:sym typeface="Calibri"/>
            </a:endParaRPr>
          </a:p>
        </p:txBody>
      </p:sp>
      <p:pic>
        <p:nvPicPr>
          <p:cNvPr descr="Graphical user interface&#10;&#10;Description automatically generated with medium confidence" id="167" name="Google Shape;167;p9"/>
          <p:cNvPicPr preferRelativeResize="0"/>
          <p:nvPr/>
        </p:nvPicPr>
        <p:blipFill rotWithShape="1">
          <a:blip r:embed="rId4">
            <a:alphaModFix/>
          </a:blip>
          <a:srcRect b="0" l="0" r="0" t="0"/>
          <a:stretch/>
        </p:blipFill>
        <p:spPr>
          <a:xfrm>
            <a:off x="0" y="5158658"/>
            <a:ext cx="12192000" cy="1600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2022-04-11T10:10:22Z</dcterms:created>
  <dc:creator>Kevin Barton</dc:creator>
</cp:coreProperties>
</file>