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4" r:id="rId4"/>
    <p:sldId id="262" r:id="rId5"/>
    <p:sldId id="259" r:id="rId6"/>
    <p:sldId id="261" r:id="rId7"/>
    <p:sldId id="273" r:id="rId8"/>
    <p:sldId id="277" r:id="rId9"/>
    <p:sldId id="278" r:id="rId10"/>
    <p:sldId id="27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Clarke" initials="AC" lastIdx="3" clrIdx="0">
    <p:extLst>
      <p:ext uri="{19B8F6BF-5375-455C-9EA6-DF929625EA0E}">
        <p15:presenceInfo xmlns:p15="http://schemas.microsoft.com/office/powerpoint/2012/main" userId="Alice Clar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2E9"/>
    <a:srgbClr val="F5B700"/>
    <a:srgbClr val="6A4891"/>
    <a:srgbClr val="114C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5" autoAdjust="0"/>
    <p:restoredTop sz="61609" autoAdjust="0"/>
  </p:normalViewPr>
  <p:slideViewPr>
    <p:cSldViewPr snapToGrid="0">
      <p:cViewPr varScale="1">
        <p:scale>
          <a:sx n="64" d="100"/>
          <a:sy n="64" d="100"/>
        </p:scale>
        <p:origin x="1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45333-77FD-4A30-BB87-197D541AB28C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937E-0733-4C5B-9CE3-073B9129F8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5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14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1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2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72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271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40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88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8937E-0733-4C5B-9CE3-073B9129F8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8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1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1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593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4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21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10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9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0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CCA7-D57B-4C90-8060-C227DD3084C7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1373-0ADF-4741-83A6-39183E9AF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0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430054" y="2248518"/>
            <a:ext cx="9301932" cy="2227068"/>
          </a:xfrm>
        </p:spPr>
        <p:txBody>
          <a:bodyPr>
            <a:noAutofit/>
          </a:bodyPr>
          <a:lstStyle/>
          <a:p>
            <a:r>
              <a:rPr lang="en-GB" sz="7200" dirty="0">
                <a:solidFill>
                  <a:schemeClr val="bg1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The Jack Petchey Foundation</a:t>
            </a:r>
            <a:br>
              <a:rPr lang="en-GB" sz="32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 </a:t>
            </a:r>
            <a:br>
              <a:rPr lang="en-GB" sz="32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Grant Opportunities</a:t>
            </a:r>
            <a:endParaRPr lang="en-GB" sz="7200" dirty="0">
              <a:solidFill>
                <a:srgbClr val="FFC000"/>
              </a:solidFill>
              <a:latin typeface="Londrina Solid Black" panose="00000A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32"/>
          <a:stretch/>
        </p:blipFill>
        <p:spPr>
          <a:xfrm>
            <a:off x="961683" y="1092247"/>
            <a:ext cx="3264168" cy="203411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9984" y="134542"/>
            <a:ext cx="737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5B700"/>
                </a:solidFill>
                <a:latin typeface="Londrina Solid Black" panose="00000A00000000000000" pitchFamily="2" charset="0"/>
              </a:rPr>
              <a:t>Other Jack Petchey Opportunities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3130" y="1113852"/>
            <a:ext cx="6800192" cy="45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Award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recognise a young person in your organisation for their work on the environment. </a:t>
            </a:r>
          </a:p>
          <a:p>
            <a:pPr algn="l"/>
            <a:endParaRPr lang="en-GB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Award Grant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They can then apply for a grant of up to £300 to conduct an environmental project, in conjunction with the coordinator. </a:t>
            </a:r>
          </a:p>
          <a:p>
            <a:pPr algn="l"/>
            <a:endParaRPr lang="en-GB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 Grant For Volunteering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up to £400 for a young person to take part in a volunteering project. Young person applies directly via our website.</a:t>
            </a:r>
          </a:p>
          <a:p>
            <a:pPr algn="l"/>
            <a:br>
              <a:rPr lang="en-GB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1685" y="3434679"/>
            <a:ext cx="3337362" cy="2079975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802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19200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290" y="222676"/>
            <a:ext cx="9099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5B700"/>
                </a:solidFill>
                <a:latin typeface="Londrina Solid Black" panose="00000A00000000000000" pitchFamily="2" charset="0"/>
              </a:rPr>
              <a:t>Apply to the scheme today!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90132" y="1656799"/>
            <a:ext cx="6825543" cy="417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Visit Our Website: </a:t>
            </a:r>
            <a:r>
              <a:rPr lang="en-GB" sz="28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www.jackpetcheyfoundation.org.uk </a:t>
            </a:r>
            <a:endParaRPr lang="en-GB" sz="2800" dirty="0">
              <a:solidFill>
                <a:srgbClr val="2DB2E9"/>
              </a:solidFill>
              <a:latin typeface="Londrina Solid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2800" dirty="0">
              <a:solidFill>
                <a:srgbClr val="2DB2E9"/>
              </a:solidFill>
              <a:latin typeface="Londrina Solid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8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Get in touch: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GB" u="sng" dirty="0">
                <a:solidFill>
                  <a:srgbClr val="FFC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jparmenter@jackpetchey.org.uk</a:t>
            </a:r>
          </a:p>
          <a:p>
            <a:pPr algn="l"/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Phone: 020 8252 8000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8" y="1653773"/>
            <a:ext cx="3415769" cy="341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02" y="175182"/>
            <a:ext cx="2080997" cy="747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71988"/>
            <a:ext cx="4817533" cy="4817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4813211" y="386698"/>
            <a:ext cx="5818461" cy="733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dirty="0">
                <a:solidFill>
                  <a:srgbClr val="F5B7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Sir Jack Petchey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0083" y="1283890"/>
            <a:ext cx="60394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Sir Jack Petchey came from humble beginnings in the East End of London </a:t>
            </a:r>
          </a:p>
          <a:p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Rose to become one of Britain’s most successful businessmen.</a:t>
            </a:r>
          </a:p>
          <a:p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set up the Jack Petchey Foundation in 1999 to inspire and motivate young people and recognise them for their achievements.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200" dirty="0">
                <a:solidFill>
                  <a:schemeClr val="bg1"/>
                </a:solidFill>
                <a:latin typeface="Londrina Solid" panose="00000500000000000000" pitchFamily="2" charset="0"/>
              </a:rPr>
              <a:t>‘I want young people to learn to believe in themselves’, </a:t>
            </a:r>
          </a:p>
          <a:p>
            <a:r>
              <a:rPr lang="en-GB" sz="2200" dirty="0">
                <a:solidFill>
                  <a:schemeClr val="bg1"/>
                </a:solidFill>
                <a:latin typeface="Londrina Solid" panose="00000500000000000000" pitchFamily="2" charset="0"/>
              </a:rPr>
              <a:t>Sir Jack Petchey </a:t>
            </a:r>
          </a:p>
        </p:txBody>
      </p:sp>
    </p:spTree>
    <p:extLst>
      <p:ext uri="{BB962C8B-B14F-4D97-AF65-F5344CB8AC3E}">
        <p14:creationId xmlns:p14="http://schemas.microsoft.com/office/powerpoint/2010/main" val="74115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564" y="47838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  <a:latin typeface="Londrina Solid" panose="00000500000000000000" pitchFamily="2" charset="0"/>
              </a:rPr>
              <a:t>The Jack Petchey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900069"/>
            <a:ext cx="5163589" cy="4351338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offer a variety of programmes and opportunities to celebrate, motivate and inspire 11-25 year olds in London and Essex.</a:t>
            </a:r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£160 million invested in young people since 1999.</a:t>
            </a:r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 Jack Petchey Achievement Award Scheme runs in 1,700 youth clubs, youth organisations and secondary schools.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29" y="692583"/>
            <a:ext cx="2145694" cy="770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77" y="2021556"/>
            <a:ext cx="5526655" cy="3883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241684"/>
            <a:ext cx="1237761" cy="20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54" y="1200168"/>
            <a:ext cx="3149429" cy="176709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5027879" y="6014120"/>
            <a:ext cx="15069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44" y="5411680"/>
            <a:ext cx="1131059" cy="11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28705" y="1187826"/>
            <a:ext cx="6131860" cy="42878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Allows you to celebrate young people in your club/ youth organisation. </a:t>
            </a:r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awards aren’t about ‘being the best’, they are about ‘doing your best’.</a:t>
            </a:r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Youth involvement in nomination process.</a:t>
            </a:r>
          </a:p>
          <a:p>
            <a:endParaRPr lang="en-GB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Could be for those who are: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others, being a good role model, coping with adversity, or maybe just trying really hard!</a:t>
            </a:r>
          </a:p>
          <a:p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0564" y="207105"/>
            <a:ext cx="8537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  <a:latin typeface="Londrina Solid Black" panose="00000A00000000000000" pitchFamily="2" charset="0"/>
              </a:rPr>
              <a:t>The Achievement Award Scheme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76"/>
          <a:stretch/>
        </p:blipFill>
        <p:spPr>
          <a:xfrm>
            <a:off x="1254332" y="3701740"/>
            <a:ext cx="3077601" cy="17863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628705" y="4701730"/>
            <a:ext cx="70290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DB2E9"/>
                </a:solidFill>
                <a:latin typeface="Londrina Solid" panose="00000500000000000000" pitchFamily="2" charset="0"/>
                <a:cs typeface="Arial" panose="020B0604020202020204" pitchFamily="34" charset="0"/>
              </a:rPr>
              <a:t>To date, over 200,000 Achievement Awards have been presented!</a:t>
            </a:r>
          </a:p>
        </p:txBody>
      </p:sp>
    </p:spTree>
    <p:extLst>
      <p:ext uri="{BB962C8B-B14F-4D97-AF65-F5344CB8AC3E}">
        <p14:creationId xmlns:p14="http://schemas.microsoft.com/office/powerpoint/2010/main" val="127944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r="5133"/>
          <a:stretch/>
        </p:blipFill>
        <p:spPr>
          <a:xfrm rot="5400000">
            <a:off x="8475563" y="3122636"/>
            <a:ext cx="2470396" cy="216336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7017" t="6654" r="4923" b="10805"/>
          <a:stretch/>
        </p:blipFill>
        <p:spPr>
          <a:xfrm>
            <a:off x="1134535" y="1085850"/>
            <a:ext cx="2505075" cy="180975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338" t="7996" r="6594" b="10949"/>
          <a:stretch/>
        </p:blipFill>
        <p:spPr>
          <a:xfrm>
            <a:off x="8629078" y="1085850"/>
            <a:ext cx="2190750" cy="158115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879116" y="1348045"/>
            <a:ext cx="8328663" cy="2249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Winners receive: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Certificate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 Badge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 Letter 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Notes from Sir Jack Petchey 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Medallion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Invitation to Celebration Evening 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£300 Grant to benefit their peers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5" y="3312123"/>
            <a:ext cx="2604885" cy="1757419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6475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7493" y="176770"/>
            <a:ext cx="10547340" cy="119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How many award winners </a:t>
            </a:r>
          </a:p>
          <a:p>
            <a:pPr algn="ctr"/>
            <a:r>
              <a:rPr lang="en-GB" sz="36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can you nominate each year?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6815" t="38404" r="6110" b="17974"/>
          <a:stretch/>
        </p:blipFill>
        <p:spPr>
          <a:xfrm>
            <a:off x="1540091" y="1652404"/>
            <a:ext cx="9223878" cy="33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4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51586"/>
            <a:ext cx="8886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C000"/>
                </a:solidFill>
                <a:latin typeface="Londrina Solid Black" panose="00000A00000000000000" pitchFamily="2" charset="0"/>
                <a:cs typeface="Arial" panose="020B0604020202020204" pitchFamily="34" charset="0"/>
              </a:rPr>
              <a:t>Examples of Grant Spends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79" y="1385379"/>
            <a:ext cx="2019992" cy="151499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579" y="3808072"/>
            <a:ext cx="2021387" cy="1491608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09925" y="1257571"/>
            <a:ext cx="28289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Equipment</a:t>
            </a:r>
          </a:p>
          <a:p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sports, camping, arts, outside space, furniture, specialist training kit, training kit)</a:t>
            </a:r>
          </a:p>
          <a:p>
            <a:endParaRPr lang="en-GB" dirty="0">
              <a:solidFill>
                <a:srgbClr val="2DB2E9"/>
              </a:solidFill>
              <a:latin typeface="Londrina Solid" panose="00000500000000000000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9925" y="3649835"/>
            <a:ext cx="28289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Opportunities</a:t>
            </a:r>
          </a:p>
          <a:p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training, learning a new skill, young person taking coaching qualifications, bringing in a specialist coach, after school clubs)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8725" y="1243441"/>
            <a:ext cx="2828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Trips</a:t>
            </a:r>
          </a:p>
          <a:p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camping, residentials, theatre trips, restaurant visit, bowling, cinema, Theme Park)</a:t>
            </a:r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48725" y="3645323"/>
            <a:ext cx="282892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2DB2E9"/>
                </a:solidFill>
                <a:latin typeface="Londrina Soli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Projects</a:t>
            </a:r>
          </a:p>
          <a:p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(e.g. creating a video, end of season disco, fundraising event, tournament with other clubs, environmental project)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8797" y="3678750"/>
            <a:ext cx="2271712" cy="1703784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8797" y="1268727"/>
            <a:ext cx="2335772" cy="1575152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</p:spTree>
    <p:extLst>
      <p:ext uri="{BB962C8B-B14F-4D97-AF65-F5344CB8AC3E}">
        <p14:creationId xmlns:p14="http://schemas.microsoft.com/office/powerpoint/2010/main" val="126236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08000" y="320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Londrina Solid" panose="00000500000000000000" pitchFamily="2" charset="0"/>
              </a:rPr>
              <a:t>Eligibility Criteria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08000" y="1161823"/>
            <a:ext cx="11093450" cy="4548512"/>
          </a:xfrm>
        </p:spPr>
        <p:txBody>
          <a:bodyPr>
            <a:normAutofit fontScale="92500" lnSpcReduction="20000"/>
          </a:bodyPr>
          <a:lstStyle/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Registered Charity/ state secondary school/ ‘not for profit’ organisation.</a:t>
            </a:r>
          </a:p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based in London or Essex.</a:t>
            </a:r>
          </a:p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been operating for at least one year.</a:t>
            </a:r>
          </a:p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Regularly work with young people aged 11 – 25.</a:t>
            </a:r>
          </a:p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Active attendance of more than 12 young people.</a:t>
            </a:r>
          </a:p>
          <a:p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Cannot be a profit-making company, private school or group established to promote a specific </a:t>
            </a:r>
            <a:b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political/religious belief.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504" y="257136"/>
            <a:ext cx="2145694" cy="77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33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9"/>
          <a:stretch/>
        </p:blipFill>
        <p:spPr>
          <a:xfrm>
            <a:off x="961684" y="1087307"/>
            <a:ext cx="3337362" cy="20124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453" y="175182"/>
            <a:ext cx="2145694" cy="770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880154"/>
            <a:ext cx="12304060" cy="779929"/>
          </a:xfrm>
          <a:prstGeom prst="rect">
            <a:avLst/>
          </a:prstGeom>
          <a:solidFill>
            <a:srgbClr val="2DB2E9"/>
          </a:solidFill>
          <a:ln>
            <a:solidFill>
              <a:srgbClr val="2DB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-3199079" y="5977730"/>
            <a:ext cx="11172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Londrina Solid Black" panose="00000A00000000000000" pitchFamily="2" charset="0"/>
                <a:ea typeface="Droid Sans" panose="020B0606030804020204" pitchFamily="34" charset="0"/>
                <a:cs typeface="Droid Sans" panose="020B0606030804020204" pitchFamily="34" charset="0"/>
              </a:rPr>
              <a:t>If you think you can, you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774" y="5069542"/>
            <a:ext cx="1131059" cy="11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3" y="175182"/>
            <a:ext cx="1237761" cy="2073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9984" y="134542"/>
            <a:ext cx="73743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5B700"/>
                </a:solidFill>
                <a:latin typeface="Londrina Solid Black" panose="00000A00000000000000" pitchFamily="2" charset="0"/>
              </a:rPr>
              <a:t>Other Jack Petchey Opportunities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62176" y="1071884"/>
            <a:ext cx="6800192" cy="4472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 Award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recognise staff, volunteer, parent, manager or other significant adult aged 18+ in your organisation. </a:t>
            </a:r>
          </a:p>
          <a:p>
            <a:pPr algn="l"/>
            <a:endParaRPr lang="en-GB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 Award Grant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then have 6 months to apply for a grant of up to £1000 for a project that benefits your young people.</a:t>
            </a:r>
          </a:p>
          <a:p>
            <a:pPr algn="l"/>
            <a:br>
              <a:rPr lang="en-GB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2000" b="1" dirty="0">
                <a:solidFill>
                  <a:srgbClr val="2DB2E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 Visit Grant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funding for two educational trips to cover transport costs and admission fees. Up to £1,200 available for each trip. Funding up to £20 per head for up to 60 people – higher rates for Pupil Referral Units, Alternative Provisions and SEND groups.</a:t>
            </a:r>
            <a:b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GB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50" name="Picture 2" descr="St Christopher’s Hospice leaders win awards for supporting Young Adults group!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 b="4749"/>
          <a:stretch/>
        </p:blipFill>
        <p:spPr bwMode="auto">
          <a:xfrm>
            <a:off x="961685" y="3404981"/>
            <a:ext cx="3337362" cy="2139371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176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8E36ECE3F1E54D9C3F502484B5CF25" ma:contentTypeVersion="19" ma:contentTypeDescription="Create a new document." ma:contentTypeScope="" ma:versionID="58e7ba933aa4c46a38015b9deba0c8d7">
  <xsd:schema xmlns:xsd="http://www.w3.org/2001/XMLSchema" xmlns:xs="http://www.w3.org/2001/XMLSchema" xmlns:p="http://schemas.microsoft.com/office/2006/metadata/properties" xmlns:ns2="c6577d4c-f73a-4bb2-950e-aaa918a48784" xmlns:ns3="6ffe3a98-a6d4-4926-9ede-ade910f82a8d" xmlns:ns4="6a461f78-e7a2-485a-8a47-5fc604b04102" targetNamespace="http://schemas.microsoft.com/office/2006/metadata/properties" ma:root="true" ma:fieldsID="ed421490825c39042f457f8b86e63090" ns2:_="" ns3:_="" ns4:_="">
    <xsd:import namespace="c6577d4c-f73a-4bb2-950e-aaa918a48784"/>
    <xsd:import namespace="6ffe3a98-a6d4-4926-9ede-ade910f82a8d"/>
    <xsd:import namespace="6a461f78-e7a2-485a-8a47-5fc604b04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577d4c-f73a-4bb2-950e-aaa918a48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1de9a85-6517-4fbb-af6e-3d8f59a4cb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e3a98-a6d4-4926-9ede-ade910f82a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61f78-e7a2-485a-8a47-5fc604b0410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2d2bdd73-f275-404b-a3e9-e48b6408e011}" ma:internalName="TaxCatchAll" ma:showField="CatchAllData" ma:web="6ffe3a98-a6d4-4926-9ede-ade910f82a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461f78-e7a2-485a-8a47-5fc604b04102" xsi:nil="true"/>
    <lcf76f155ced4ddcb4097134ff3c332f xmlns="c6577d4c-f73a-4bb2-950e-aaa918a48784">
      <Terms xmlns="http://schemas.microsoft.com/office/infopath/2007/PartnerControls"/>
    </lcf76f155ced4ddcb4097134ff3c332f>
    <_Flow_SignoffStatus xmlns="c6577d4c-f73a-4bb2-950e-aaa918a48784" xsi:nil="true"/>
  </documentManagement>
</p:properties>
</file>

<file path=customXml/itemProps1.xml><?xml version="1.0" encoding="utf-8"?>
<ds:datastoreItem xmlns:ds="http://schemas.openxmlformats.org/officeDocument/2006/customXml" ds:itemID="{993C1F55-D1E9-438B-BA8F-6D35233FAF47}"/>
</file>

<file path=customXml/itemProps2.xml><?xml version="1.0" encoding="utf-8"?>
<ds:datastoreItem xmlns:ds="http://schemas.openxmlformats.org/officeDocument/2006/customXml" ds:itemID="{77D1C05C-A2A9-4C24-B222-90040C3886CD}"/>
</file>

<file path=customXml/itemProps3.xml><?xml version="1.0" encoding="utf-8"?>
<ds:datastoreItem xmlns:ds="http://schemas.openxmlformats.org/officeDocument/2006/customXml" ds:itemID="{5607BB28-5AC6-428A-BA5B-0BB560BE4CA3}"/>
</file>

<file path=docProps/app.xml><?xml version="1.0" encoding="utf-8"?>
<Properties xmlns="http://schemas.openxmlformats.org/officeDocument/2006/extended-properties" xmlns:vt="http://schemas.openxmlformats.org/officeDocument/2006/docPropsVTypes">
  <TotalTime>4211</TotalTime>
  <Words>743</Words>
  <Application>Microsoft Office PowerPoint</Application>
  <PresentationFormat>Widescreen</PresentationFormat>
  <Paragraphs>86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Londrina Solid</vt:lpstr>
      <vt:lpstr>Londrina Solid Black</vt:lpstr>
      <vt:lpstr>Open Sans</vt:lpstr>
      <vt:lpstr>Office Theme</vt:lpstr>
      <vt:lpstr>The Jack Petchey Foundation   Grant Opportunities</vt:lpstr>
      <vt:lpstr>PowerPoint Presentation</vt:lpstr>
      <vt:lpstr>The Jack Petchey Foundation</vt:lpstr>
      <vt:lpstr>PowerPoint Presentation</vt:lpstr>
      <vt:lpstr>PowerPoint Presentation</vt:lpstr>
      <vt:lpstr>PowerPoint Presentation</vt:lpstr>
      <vt:lpstr>PowerPoint Presentation</vt:lpstr>
      <vt:lpstr>Eligibility Criteria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 Awards  Scheme</dc:title>
  <dc:creator>Alice Clarke</dc:creator>
  <cp:lastModifiedBy>Zoe</cp:lastModifiedBy>
  <cp:revision>98</cp:revision>
  <dcterms:created xsi:type="dcterms:W3CDTF">2020-08-21T11:58:04Z</dcterms:created>
  <dcterms:modified xsi:type="dcterms:W3CDTF">2024-04-05T07:26:02Z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9d8be9e-c8d9-4b9c-bd40-2c27cc7ea2e6_Enabled">
    <vt:lpwstr>true</vt:lpwstr>
  </property>
  <property fmtid="{D5CDD505-2E9C-101B-9397-08002B2CF9AE}" pid="3" name="MSIP_Label_39d8be9e-c8d9-4b9c-bd40-2c27cc7ea2e6_SetDate">
    <vt:lpwstr>2024-04-05T07:21:18Z</vt:lpwstr>
  </property>
  <property fmtid="{D5CDD505-2E9C-101B-9397-08002B2CF9AE}" pid="4" name="MSIP_Label_39d8be9e-c8d9-4b9c-bd40-2c27cc7ea2e6_Method">
    <vt:lpwstr>Standard</vt:lpwstr>
  </property>
  <property fmtid="{D5CDD505-2E9C-101B-9397-08002B2CF9AE}" pid="5" name="MSIP_Label_39d8be9e-c8d9-4b9c-bd40-2c27cc7ea2e6_Name">
    <vt:lpwstr>39d8be9e-c8d9-4b9c-bd40-2c27cc7ea2e6</vt:lpwstr>
  </property>
  <property fmtid="{D5CDD505-2E9C-101B-9397-08002B2CF9AE}" pid="6" name="MSIP_Label_39d8be9e-c8d9-4b9c-bd40-2c27cc7ea2e6_SiteId">
    <vt:lpwstr>a8b4324f-155c-4215-a0f1-7ed8cc9a992f</vt:lpwstr>
  </property>
  <property fmtid="{D5CDD505-2E9C-101B-9397-08002B2CF9AE}" pid="7" name="MSIP_Label_39d8be9e-c8d9-4b9c-bd40-2c27cc7ea2e6_ActionId">
    <vt:lpwstr>7b224744-1952-42f5-9ab3-09511ee1b338</vt:lpwstr>
  </property>
  <property fmtid="{D5CDD505-2E9C-101B-9397-08002B2CF9AE}" pid="8" name="MSIP_Label_39d8be9e-c8d9-4b9c-bd40-2c27cc7ea2e6_ContentBits">
    <vt:lpwstr>0</vt:lpwstr>
  </property>
  <property fmtid="{D5CDD505-2E9C-101B-9397-08002B2CF9AE}" pid="9" name="ContentTypeId">
    <vt:lpwstr>0x010100978E36ECE3F1E54D9C3F502484B5CF25</vt:lpwstr>
  </property>
</Properties>
</file>