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66" r:id="rId5"/>
    <p:sldId id="269" r:id="rId6"/>
    <p:sldId id="278" r:id="rId7"/>
    <p:sldId id="279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1"/>
    <p:restoredTop sz="91463"/>
  </p:normalViewPr>
  <p:slideViewPr>
    <p:cSldViewPr snapToGrid="0" snapToObjects="1">
      <p:cViewPr varScale="1">
        <p:scale>
          <a:sx n="110" d="100"/>
          <a:sy n="110" d="100"/>
        </p:scale>
        <p:origin x="86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enay Patterson - Relationship Manager" userId="S::courtenay.patterson@activeessex.org::6d06a593-05d0-46b1-8c41-07fdd46cabc1" providerId="AD" clId="Web-{91FBA00C-5DBF-4C9C-42F5-075486914DA2}"/>
    <pc:docChg chg="mod">
      <pc:chgData name="Courtenay Patterson - Relationship Manager" userId="S::courtenay.patterson@activeessex.org::6d06a593-05d0-46b1-8c41-07fdd46cabc1" providerId="AD" clId="Web-{91FBA00C-5DBF-4C9C-42F5-075486914DA2}" dt="2026-04-27T15:05:20.040" v="0" actId="33475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B7EA1-6B73-0148-985F-C8307E198905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D6F63-5B42-1B4E-9BF9-E92E8E8B1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9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16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4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61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40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98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D6F63-5B42-1B4E-9BF9-E92E8E8B1A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92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0E58F-E2DE-364A-B77D-DCD2D1A91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5C5F7-4863-FA40-B03D-665E48EF5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F26F8-41AB-FF48-814E-13EAA288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8752E-21BB-AB42-8CEA-4F635CD6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E0BB5-C15E-254B-A564-A8877F0E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24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2D24C-EF14-3542-9A18-85E56C311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76CAEA-5997-B94F-8821-93C8C5136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6AFB6-E585-1344-A836-F8A366F35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3075F-0894-3044-B6BC-85D7F5DF0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2FAD1-2F8A-A044-AED8-0BD8FDDB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8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051586-7BB4-8D42-9C66-E5D97C7BD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AFFDD-0E6D-EC4A-84D5-1FD3CA7D4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4FB38-840B-3440-8961-63D2C3C1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571DE-0160-AF49-9AF2-CE7C1529A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B2622-269A-A641-A413-078388AD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B5871-FD35-0043-8FB0-F2C5A427F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24273-8BD8-164D-B0FA-CE682094C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48ED2-C97A-944B-ABE9-D38FE58B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2B0C1-5D1E-6648-80B5-4ACB0393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C2B57-EC72-0946-A1FD-6F49A6F1C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5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560E0-1523-F344-9410-FEF1AC2D6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90DD2-6952-8F46-80A8-C7AE4B02F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D54D6-002D-484C-8A42-C476BFD4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EF229-31E8-9C45-B65C-6FDCFEEC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1AB3E-35A8-9744-82CB-5D05C233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DABBF-1D2B-2942-A834-5F2F66E18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330AA-6B9F-2648-B110-81BB8DF08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85D7D-752C-5940-9A64-E3BE4C9CB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44CC8-F99B-6D4D-B9AE-3CCCAE27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8D2FE-5149-184E-A8FE-2E78A347C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D3A39-00BA-6B41-BE12-0D40F264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1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E69E9-07D5-AF43-B7DF-0191AF61D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E3A19-7974-9942-BC70-B230FA6C3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85CA5-E60F-5E42-A98E-8B7C20C90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B20B68-A538-6D47-8B0F-9F683FC6F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BFD9F0-827C-EC4E-A6B9-AA2DFE6CE9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04EB36-CBBE-814D-86EC-78665300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9AB4A-9DCA-E94B-9B54-F3F80A14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57EA6A-40FE-8845-8A2A-3EE1C422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4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651EA-F7BD-794B-B30B-005AC5F0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048FAA-FC6F-024F-90C1-6EB677B48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A2035-DEC1-2C48-B00F-FCB8DB73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9D462-1E11-AD40-B08A-39C89B57F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0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8FA68E-B44B-F845-A276-C53B094E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67F38A-6893-ED43-B222-D20829DB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1726C-7708-E94E-9CD8-E02B1E5F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1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50300-AA0E-1548-8F24-606D02B40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B9BEB-6B2A-3A41-BFCE-2FF45A79B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3B847-B5E5-2D41-96F8-2C0C669F4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10A37-2FFE-2542-B44A-442E9883D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77EC3-99B3-DA47-BDC8-80F973A3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5FA12-14AC-8740-AA78-72BB22E00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2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015FF-E87A-AF4B-ACF5-161DBD545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142F77-59AC-EA4A-B71F-4E3604C1EB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8539D-DA56-5046-87A7-455ABB14D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5819B-B254-4047-945F-A6A69D65C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78E87-80CD-7C45-B7BB-A21B5823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C748F-4CFB-7A40-BF55-E125FE67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5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5EB7BA-C10C-5F49-AF35-3B4DF11B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7451D-4287-B744-9AD4-2FF46CDC4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12932-C74F-5A4F-B252-3BFC919F5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D5F0-7D46-7F43-93ED-ECF6191FC85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C22D2-C7BB-8149-A8E0-98C50BBBC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64348-ED7C-9C4D-8B1F-AA97279B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4A3C9-C374-2B49-9B65-FADEA2FAB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8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tivebraintreefoundation.co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3066486"/>
          </a:xfrm>
        </p:spPr>
        <p:txBody>
          <a:bodyPr>
            <a:normAutofit/>
          </a:bodyPr>
          <a:lstStyle/>
          <a:p>
            <a:pPr algn="ctr"/>
            <a:br>
              <a:rPr lang="en-GB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Comic Sans MS" panose="030F0902030302020204" pitchFamily="66" charset="0"/>
              </a:rPr>
              <a:t>John Wood, Chair</a:t>
            </a:r>
          </a:p>
          <a:p>
            <a:endParaRPr lang="en-US" sz="3600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r>
              <a:rPr lang="en-US" sz="3600" dirty="0">
                <a:solidFill>
                  <a:srgbClr val="002060"/>
                </a:solidFill>
                <a:latin typeface="Comic Sans MS" panose="030F0902030302020204" pitchFamily="66" charset="0"/>
              </a:rPr>
              <a:t>ABF was formed in 2018</a:t>
            </a:r>
          </a:p>
          <a:p>
            <a:r>
              <a:rPr lang="en-US" sz="3600" dirty="0">
                <a:solidFill>
                  <a:srgbClr val="002060"/>
                </a:solidFill>
                <a:latin typeface="Comic Sans MS" panose="030F0902030302020204" pitchFamily="66" charset="0"/>
              </a:rPr>
              <a:t>Charitable Incorporated </a:t>
            </a:r>
            <a:r>
              <a:rPr lang="en-US" sz="3600" dirty="0" err="1">
                <a:solidFill>
                  <a:srgbClr val="002060"/>
                </a:solidFill>
                <a:latin typeface="Comic Sans MS" panose="030F0902030302020204" pitchFamily="66" charset="0"/>
              </a:rPr>
              <a:t>Organisation</a:t>
            </a:r>
            <a:endParaRPr lang="en-US" sz="3600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endParaRPr lang="en-US" sz="3600" dirty="0">
              <a:solidFill>
                <a:srgbClr val="002060"/>
              </a:solidFill>
              <a:latin typeface="Comic Sans MS" panose="030F0902030302020204" pitchFamily="66" charset="0"/>
            </a:endParaRPr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77" y="2389822"/>
            <a:ext cx="3595796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461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383672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00B050"/>
                </a:solidFill>
                <a:latin typeface="Comic Sans MS" panose="030F0902030302020204" pitchFamily="66" charset="0"/>
              </a:rPr>
              <a:t>Mission</a:t>
            </a:r>
            <a:br>
              <a:rPr lang="en-GB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6"/>
            <a:ext cx="6377769" cy="51573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2060"/>
                </a:solidFill>
                <a:latin typeface="Comic Sans MS" panose="030F0902030302020204" pitchFamily="66" charset="0"/>
              </a:rPr>
              <a:t>Our mission is that everyone in Braintree District has the opportunity to engage in sport and/or physical activity in order to improve their health, live life to its full potential, compete and have fun.</a:t>
            </a:r>
          </a:p>
          <a:p>
            <a:endParaRPr lang="en-US" sz="2400" dirty="0"/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60" y="4042889"/>
            <a:ext cx="3690620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37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3" y="912946"/>
            <a:ext cx="3494362" cy="383672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 ABF Key Priorities </a:t>
            </a:r>
            <a:b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</a:br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2024-27</a:t>
            </a:r>
            <a:br>
              <a:rPr lang="en-GB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1" y="1186542"/>
            <a:ext cx="7293428" cy="5747657"/>
          </a:xfrm>
        </p:spPr>
        <p:txBody>
          <a:bodyPr anchor="ctr">
            <a:normAutofit fontScale="77500" lnSpcReduction="20000"/>
          </a:bodyPr>
          <a:lstStyle/>
          <a:p>
            <a:r>
              <a:rPr lang="en-GB" sz="3400" dirty="0">
                <a:solidFill>
                  <a:srgbClr val="00206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Collaborative Partnerships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28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Establish and strengthen partnerships with local organisations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28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Facilitating joint initiatives, building resources and coordinating the provision of sport and physical activity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GB" sz="28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Connecting communities - particularly focusing on those who face barriers to access and under-represented groups.</a:t>
            </a:r>
            <a:endParaRPr lang="en-GB" sz="2800" dirty="0">
              <a:solidFill>
                <a:srgbClr val="002060"/>
              </a:solidFill>
              <a:effectLst/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3400" dirty="0">
                <a:solidFill>
                  <a:srgbClr val="00206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Advocacy and Behaviour Change</a:t>
            </a:r>
          </a:p>
          <a:p>
            <a:pPr marL="800100" lvl="1" indent="-342900">
              <a:lnSpc>
                <a:spcPct val="107000"/>
              </a:lnSpc>
              <a:buFont typeface="Symbol" pitchFamily="2" charset="2"/>
              <a:buChar char=""/>
            </a:pPr>
            <a:r>
              <a:rPr lang="en-GB" sz="28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Establish campaigns and innovative programs aimed at promoting behaviour change to increase participation in sport and physical activity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GB" sz="28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Includes initiatives to raise awareness, challenge stereotypes and encourage a culture of active living.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GB" sz="1600" dirty="0">
              <a:solidFill>
                <a:srgbClr val="002060"/>
              </a:solidFill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omic Sans MS" panose="030F0902030302020204" pitchFamily="66" charset="0"/>
            </a:endParaRPr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60" y="4042889"/>
            <a:ext cx="3690620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861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3" y="912946"/>
            <a:ext cx="3494362" cy="383672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 ABF Key Priorities </a:t>
            </a:r>
            <a:b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</a:br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2024-27</a:t>
            </a:r>
            <a:br>
              <a:rPr lang="en-GB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555170"/>
            <a:ext cx="6377769" cy="5682343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GB" sz="1600" dirty="0">
              <a:solidFill>
                <a:srgbClr val="002060"/>
              </a:solidFill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206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Capacity Building</a:t>
            </a:r>
          </a:p>
          <a:p>
            <a:pPr lvl="1">
              <a:lnSpc>
                <a:spcPct val="107000"/>
              </a:lnSpc>
            </a:pPr>
            <a:r>
              <a:rPr lang="en-GB" sz="20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Developing people, groups and organisations, enhancing the community's capacity for sustained engagement in physical activities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Involves training programs, mentoring and workshops.</a:t>
            </a:r>
            <a:endParaRPr lang="en-GB" sz="2000" dirty="0">
              <a:solidFill>
                <a:srgbClr val="002060"/>
              </a:solidFill>
              <a:effectLst/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Active Environments</a:t>
            </a:r>
            <a:endParaRPr lang="en-US" dirty="0">
              <a:solidFill>
                <a:srgbClr val="002060"/>
              </a:solidFill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Support projects that create spaces for activity e.g. walking/cycling routes, parks, sports facilities and recreational areas </a:t>
            </a: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  <a:effectLst/>
              <a:latin typeface="Comic Sans MS" panose="030F0902030302020204" pitchFamily="66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60" y="4042889"/>
            <a:ext cx="3690620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55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383672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Funding Opportunities</a:t>
            </a:r>
            <a:b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</a:br>
            <a:r>
              <a:rPr lang="en-GB" sz="32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(in a nutshell)</a:t>
            </a:r>
            <a:br>
              <a:rPr lang="en-GB" dirty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lvl="0"/>
            <a:r>
              <a:rPr lang="en-GB" dirty="0">
                <a:solidFill>
                  <a:srgbClr val="002060"/>
                </a:solidFill>
                <a:latin typeface="Comic Sans MS" panose="030F0902030302020204" pitchFamily="66" charset="0"/>
              </a:rPr>
              <a:t>Increase participation in sport or physical activity</a:t>
            </a:r>
          </a:p>
          <a:p>
            <a:pPr lvl="0"/>
            <a:r>
              <a:rPr lang="en-GB" dirty="0">
                <a:solidFill>
                  <a:srgbClr val="002060"/>
                </a:solidFill>
                <a:latin typeface="Comic Sans MS" panose="030F0902030302020204" pitchFamily="66" charset="0"/>
              </a:rPr>
              <a:t>Based in Braintree District</a:t>
            </a:r>
          </a:p>
          <a:p>
            <a:pPr lvl="0"/>
            <a:r>
              <a:rPr lang="en-GB" dirty="0">
                <a:solidFill>
                  <a:srgbClr val="002060"/>
                </a:solidFill>
                <a:latin typeface="Comic Sans MS" panose="030F0902030302020204" pitchFamily="66" charset="0"/>
              </a:rPr>
              <a:t>Up to £1,000 </a:t>
            </a:r>
            <a:r>
              <a:rPr lang="en-GB" sz="2000" dirty="0">
                <a:solidFill>
                  <a:srgbClr val="002060"/>
                </a:solidFill>
                <a:latin typeface="Comic Sans MS" panose="030F0902030302020204" pitchFamily="66" charset="0"/>
              </a:rPr>
              <a:t>(over £1k in exceptional circumstances)</a:t>
            </a:r>
          </a:p>
          <a:p>
            <a:pPr lvl="0"/>
            <a:r>
              <a:rPr lang="en-GB" dirty="0">
                <a:solidFill>
                  <a:srgbClr val="002060"/>
                </a:solidFill>
                <a:latin typeface="Comic Sans MS" panose="030F0902030302020204" pitchFamily="66" charset="0"/>
              </a:rPr>
              <a:t>Sustainable</a:t>
            </a:r>
          </a:p>
          <a:p>
            <a:pPr lvl="0"/>
            <a:r>
              <a:rPr lang="en-GB" dirty="0">
                <a:solidFill>
                  <a:srgbClr val="002060"/>
                </a:solidFill>
                <a:latin typeface="Comic Sans MS" panose="030F0902030302020204" pitchFamily="66" charset="0"/>
              </a:rPr>
              <a:t>Application form on ABF website </a:t>
            </a:r>
            <a:r>
              <a:rPr lang="en-GB" sz="2000" dirty="0">
                <a:solidFill>
                  <a:srgbClr val="002060"/>
                </a:solidFill>
                <a:latin typeface="Comic Sans MS" panose="030F0902030302020204" pitchFamily="66" charset="0"/>
                <a:hlinkClick r:id="rId3"/>
              </a:rPr>
              <a:t>www.activebraintreefoundation.co.uk</a:t>
            </a:r>
            <a:endParaRPr lang="en-GB" sz="2000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pPr lvl="0"/>
            <a:endParaRPr lang="en-GB" sz="2000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pPr marL="0" lvl="0" indent="0">
              <a:buNone/>
            </a:pPr>
            <a:endParaRPr lang="en-GB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pPr marL="0" lvl="0" indent="0">
              <a:buNone/>
            </a:pPr>
            <a:endParaRPr lang="en-GB" dirty="0">
              <a:solidFill>
                <a:srgbClr val="002060"/>
              </a:solidFill>
              <a:latin typeface="Comic Sans MS" panose="030F0902030302020204" pitchFamily="66" charset="0"/>
            </a:endParaRPr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55415"/>
            <a:ext cx="3690620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05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1E1BE-9F3F-854C-8513-4B669DDF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3" y="912946"/>
            <a:ext cx="3494362" cy="383672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Projects Funded</a:t>
            </a:r>
            <a:br>
              <a:rPr lang="en-GB" sz="4000" b="1" dirty="0">
                <a:solidFill>
                  <a:schemeClr val="accent6"/>
                </a:solidFill>
                <a:latin typeface="Comic Sans MS" panose="030F0902030302020204" pitchFamily="66" charset="0"/>
              </a:rPr>
            </a:br>
            <a:r>
              <a:rPr lang="en-GB" sz="2800" b="1" dirty="0">
                <a:solidFill>
                  <a:schemeClr val="accent6"/>
                </a:solidFill>
                <a:latin typeface="Comic Sans MS" panose="030F0902030302020204" pitchFamily="66" charset="0"/>
              </a:rPr>
              <a:t>(examples)</a:t>
            </a:r>
            <a:br>
              <a:rPr lang="en-GB" sz="2800" dirty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60FE-AFB2-A842-AC65-B227BAE77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588723"/>
            <a:ext cx="6377769" cy="5411244"/>
          </a:xfrm>
        </p:spPr>
        <p:txBody>
          <a:bodyPr anchor="ctr">
            <a:normAutofit/>
          </a:bodyPr>
          <a:lstStyle/>
          <a:p>
            <a:pPr lvl="0"/>
            <a:endParaRPr lang="en-GB" sz="2400" dirty="0">
              <a:solidFill>
                <a:srgbClr val="002060"/>
              </a:solidFill>
              <a:latin typeface="Comic Sans MS" panose="030F0902030302020204" pitchFamily="66" charset="0"/>
            </a:endParaRP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Boxing equipment – gloves/headguards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Judo, karate and indoor bowls mats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Tennis sessions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Halstead marathon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Family movement &amp; well being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Health referral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Movement to music for people with dementia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Activities for domestic abuse survivors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Men’s mental health</a:t>
            </a:r>
          </a:p>
          <a:p>
            <a:pPr lvl="0"/>
            <a:r>
              <a:rPr lang="en-GB" sz="2400" dirty="0">
                <a:solidFill>
                  <a:srgbClr val="002060"/>
                </a:solidFill>
                <a:latin typeface="Comic Sans MS" panose="030F0902030302020204" pitchFamily="66" charset="0"/>
              </a:rPr>
              <a:t>Couch to 5K</a:t>
            </a:r>
            <a:endParaRPr lang="en-US" sz="2400" dirty="0"/>
          </a:p>
        </p:txBody>
      </p:sp>
      <p:pic>
        <p:nvPicPr>
          <p:cNvPr id="6" name="Picture 5" descr="E:\Leisure Services\Active Braintree &amp; Active Essex Network File\Active Braintree Foundation\Logo 2019\Active Braintree Foundation Logo Colour.jpg">
            <a:extLst>
              <a:ext uri="{FF2B5EF4-FFF2-40B4-BE49-F238E27FC236}">
                <a16:creationId xmlns:a16="http://schemas.microsoft.com/office/drawing/2014/main" id="{3C864A77-940C-1543-A946-C2383C506C6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60" y="4042889"/>
            <a:ext cx="3690620" cy="2078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985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461f78-e7a2-485a-8a47-5fc604b04102" xsi:nil="true"/>
    <lcf76f155ced4ddcb4097134ff3c332f xmlns="a9f12287-5f74-4593-92c9-e973669b9a7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34A7656483B74FB66C73ECEA17E281" ma:contentTypeVersion="19" ma:contentTypeDescription="Create a new document." ma:contentTypeScope="" ma:versionID="baa2156cf2b2808e09ae66822b4c22e4">
  <xsd:schema xmlns:xsd="http://www.w3.org/2001/XMLSchema" xmlns:xs="http://www.w3.org/2001/XMLSchema" xmlns:p="http://schemas.microsoft.com/office/2006/metadata/properties" xmlns:ns2="a9f12287-5f74-4593-92c9-e973669b9a71" xmlns:ns3="6140e513-9c0e-4e73-9b29-9e780522eb94" xmlns:ns4="6a461f78-e7a2-485a-8a47-5fc604b04102" targetNamespace="http://schemas.microsoft.com/office/2006/metadata/properties" ma:root="true" ma:fieldsID="37b1bfb5f5b96c09330fee100922b2da" ns2:_="" ns3:_="" ns4:_="">
    <xsd:import namespace="a9f12287-5f74-4593-92c9-e973669b9a71"/>
    <xsd:import namespace="6140e513-9c0e-4e73-9b29-9e780522eb94"/>
    <xsd:import namespace="6a461f78-e7a2-485a-8a47-5fc604b041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f12287-5f74-4593-92c9-e973669b9a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1de9a85-6517-4fbb-af6e-3d8f59a4cb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40e513-9c0e-4e73-9b29-9e780522eb9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61f78-e7a2-485a-8a47-5fc604b04102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a27f176e-969a-49e8-9c1e-573836cf0947}" ma:internalName="TaxCatchAll" ma:showField="CatchAllData" ma:web="6140e513-9c0e-4e73-9b29-9e780522eb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9E579D-4D27-4E62-9A56-4E77FD7983BC}">
  <ds:schemaRefs>
    <ds:schemaRef ds:uri="http://schemas.microsoft.com/office/2006/metadata/properties"/>
    <ds:schemaRef ds:uri="http://schemas.microsoft.com/office/infopath/2007/PartnerControls"/>
    <ds:schemaRef ds:uri="6a461f78-e7a2-485a-8a47-5fc604b04102"/>
    <ds:schemaRef ds:uri="a9f12287-5f74-4593-92c9-e973669b9a71"/>
  </ds:schemaRefs>
</ds:datastoreItem>
</file>

<file path=customXml/itemProps2.xml><?xml version="1.0" encoding="utf-8"?>
<ds:datastoreItem xmlns:ds="http://schemas.openxmlformats.org/officeDocument/2006/customXml" ds:itemID="{A05FA959-3FE6-462C-ACE5-C9BA862474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3BBD41-4EBB-4FBF-AD65-E0F07EAC62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f12287-5f74-4593-92c9-e973669b9a71"/>
    <ds:schemaRef ds:uri="6140e513-9c0e-4e73-9b29-9e780522eb94"/>
    <ds:schemaRef ds:uri="6a461f78-e7a2-485a-8a47-5fc604b041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42551</TotalTime>
  <Words>298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</vt:lpstr>
      <vt:lpstr>Mission </vt:lpstr>
      <vt:lpstr> ABF Key Priorities  2024-27 </vt:lpstr>
      <vt:lpstr> ABF Key Priorities  2024-27 </vt:lpstr>
      <vt:lpstr>Funding Opportunities (in a nutshell) </vt:lpstr>
      <vt:lpstr>Projects Funded (examples)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Braintree Network Review</dc:title>
  <dc:creator>John Wood</dc:creator>
  <cp:lastModifiedBy>John Wood</cp:lastModifiedBy>
  <cp:revision>52</cp:revision>
  <cp:lastPrinted>2026-04-22T17:22:58Z</cp:lastPrinted>
  <dcterms:created xsi:type="dcterms:W3CDTF">2019-04-22T17:00:43Z</dcterms:created>
  <dcterms:modified xsi:type="dcterms:W3CDTF">2026-04-27T15:05:20Z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0x010100BB34A7656483B74FB66C73ECEA17E281</vt:lpwstr>
  </property>
  <property fmtid="{D5CDD505-2E9C-101B-9397-08002B2CF9AE}" pid="3" name="MSIP_Label_39d8be9e-c8d9-4b9c-bd40-2c27cc7ea2e6_Enabled">
    <vt:lpwstr>true</vt:lpwstr>
  </property>
  <property fmtid="{D5CDD505-2E9C-101B-9397-08002B2CF9AE}" pid="4" name="MSIP_Label_39d8be9e-c8d9-4b9c-bd40-2c27cc7ea2e6_SetDate">
    <vt:lpwstr>2026-04-27T15:05:20Z</vt:lpwstr>
  </property>
  <property fmtid="{D5CDD505-2E9C-101B-9397-08002B2CF9AE}" pid="5" name="MSIP_Label_39d8be9e-c8d9-4b9c-bd40-2c27cc7ea2e6_Method">
    <vt:lpwstr>Standard</vt:lpwstr>
  </property>
  <property fmtid="{D5CDD505-2E9C-101B-9397-08002B2CF9AE}" pid="6" name="MSIP_Label_39d8be9e-c8d9-4b9c-bd40-2c27cc7ea2e6_Name">
    <vt:lpwstr>39d8be9e-c8d9-4b9c-bd40-2c27cc7ea2e6</vt:lpwstr>
  </property>
  <property fmtid="{D5CDD505-2E9C-101B-9397-08002B2CF9AE}" pid="7" name="MSIP_Label_39d8be9e-c8d9-4b9c-bd40-2c27cc7ea2e6_SiteId">
    <vt:lpwstr>a8b4324f-155c-4215-a0f1-7ed8cc9a992f</vt:lpwstr>
  </property>
  <property fmtid="{D5CDD505-2E9C-101B-9397-08002B2CF9AE}" pid="8" name="MSIP_Label_39d8be9e-c8d9-4b9c-bd40-2c27cc7ea2e6_ActionId">
    <vt:lpwstr>f94d7892-a8b6-4c24-97f2-780c220308cd</vt:lpwstr>
  </property>
  <property fmtid="{D5CDD505-2E9C-101B-9397-08002B2CF9AE}" pid="9" name="MSIP_Label_39d8be9e-c8d9-4b9c-bd40-2c27cc7ea2e6_ContentBits">
    <vt:lpwstr>0</vt:lpwstr>
  </property>
  <property fmtid="{D5CDD505-2E9C-101B-9397-08002B2CF9AE}" pid="10" name="MSIP_Label_39d8be9e-c8d9-4b9c-bd40-2c27cc7ea2e6_Tag">
    <vt:lpwstr>10, 3, 0, 2</vt:lpwstr>
  </property>
  <property fmtid="{D5CDD505-2E9C-101B-9397-08002B2CF9AE}" pid="11" name="MediaServiceImageTags">
    <vt:lpwstr/>
  </property>
</Properties>
</file>