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7" r:id="rId5"/>
    <p:sldId id="1694" r:id="rId6"/>
    <p:sldId id="1695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enay Patterson - Relationship Manager" userId="S::courtenay.patterson@activeessex.org::6d06a593-05d0-46b1-8c41-07fdd46cabc1" providerId="AD" clId="Web-{5AC32C03-30C2-42F2-0D9B-FD8D5DE46D39}"/>
    <pc:docChg chg="mod">
      <pc:chgData name="Courtenay Patterson - Relationship Manager" userId="S::courtenay.patterson@activeessex.org::6d06a593-05d0-46b1-8c41-07fdd46cabc1" providerId="AD" clId="Web-{5AC32C03-30C2-42F2-0D9B-FD8D5DE46D39}" dt="2026-04-27T14:42:30.596" v="0" actId="33475"/>
      <pc:docMkLst>
        <pc:docMk/>
      </pc:docMkLst>
    </pc:docChg>
  </pc:docChgLst>
  <pc:docChgLst>
    <pc:chgData name="Ryan Pegrum" userId="f8f566f5-deb8-48d0-a630-edf05517bbf4" providerId="ADAL" clId="{39AA7780-6CBC-4D1E-9EF5-C547C176A03F}"/>
    <pc:docChg chg="custSel modSld">
      <pc:chgData name="Ryan Pegrum" userId="f8f566f5-deb8-48d0-a630-edf05517bbf4" providerId="ADAL" clId="{39AA7780-6CBC-4D1E-9EF5-C547C176A03F}" dt="2026-04-24T08:35:41.352" v="145" actId="1076"/>
      <pc:docMkLst>
        <pc:docMk/>
      </pc:docMkLst>
      <pc:sldChg chg="modSp mod">
        <pc:chgData name="Ryan Pegrum" userId="f8f566f5-deb8-48d0-a630-edf05517bbf4" providerId="ADAL" clId="{39AA7780-6CBC-4D1E-9EF5-C547C176A03F}" dt="2026-04-24T08:35:41.352" v="145" actId="1076"/>
        <pc:sldMkLst>
          <pc:docMk/>
          <pc:sldMk cId="1019711141" sldId="1695"/>
        </pc:sldMkLst>
        <pc:spChg chg="mod">
          <ac:chgData name="Ryan Pegrum" userId="f8f566f5-deb8-48d0-a630-edf05517bbf4" providerId="ADAL" clId="{39AA7780-6CBC-4D1E-9EF5-C547C176A03F}" dt="2026-04-24T08:34:04.702" v="114" actId="20577"/>
          <ac:spMkLst>
            <pc:docMk/>
            <pc:sldMk cId="1019711141" sldId="1695"/>
            <ac:spMk id="9" creationId="{0FE4FA8F-5000-5643-40B3-86C53A4AC374}"/>
          </ac:spMkLst>
        </pc:spChg>
        <pc:spChg chg="mod">
          <ac:chgData name="Ryan Pegrum" userId="f8f566f5-deb8-48d0-a630-edf05517bbf4" providerId="ADAL" clId="{39AA7780-6CBC-4D1E-9EF5-C547C176A03F}" dt="2026-04-24T08:35:29.228" v="142" actId="1076"/>
          <ac:spMkLst>
            <pc:docMk/>
            <pc:sldMk cId="1019711141" sldId="1695"/>
            <ac:spMk id="21" creationId="{BB5A19B6-0281-48A0-FC6E-2E0B9C156A9C}"/>
          </ac:spMkLst>
        </pc:spChg>
        <pc:spChg chg="mod">
          <ac:chgData name="Ryan Pegrum" userId="f8f566f5-deb8-48d0-a630-edf05517bbf4" providerId="ADAL" clId="{39AA7780-6CBC-4D1E-9EF5-C547C176A03F}" dt="2026-04-24T08:34:51.540" v="141" actId="313"/>
          <ac:spMkLst>
            <pc:docMk/>
            <pc:sldMk cId="1019711141" sldId="1695"/>
            <ac:spMk id="23" creationId="{6A6E5C63-9DE4-1A9F-CE87-77F093293DCB}"/>
          </ac:spMkLst>
        </pc:spChg>
        <pc:picChg chg="mod">
          <ac:chgData name="Ryan Pegrum" userId="f8f566f5-deb8-48d0-a630-edf05517bbf4" providerId="ADAL" clId="{39AA7780-6CBC-4D1E-9EF5-C547C176A03F}" dt="2026-04-24T08:35:37.715" v="144" actId="1076"/>
          <ac:picMkLst>
            <pc:docMk/>
            <pc:sldMk cId="1019711141" sldId="1695"/>
            <ac:picMk id="2" creationId="{48B9E4AF-F24A-C826-06FB-49AEF9538EE6}"/>
          </ac:picMkLst>
        </pc:picChg>
        <pc:picChg chg="mod">
          <ac:chgData name="Ryan Pegrum" userId="f8f566f5-deb8-48d0-a630-edf05517bbf4" providerId="ADAL" clId="{39AA7780-6CBC-4D1E-9EF5-C547C176A03F}" dt="2026-04-24T08:35:41.352" v="145" actId="1076"/>
          <ac:picMkLst>
            <pc:docMk/>
            <pc:sldMk cId="1019711141" sldId="1695"/>
            <ac:picMk id="10" creationId="{40A09AC9-4520-C412-5934-32CF0A6BF5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514D2-8AA3-47A9-A0A5-DDDBD219CDA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06D1-A20D-41FD-A547-BA4480D18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5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E67E0-4FF4-4287-A326-7CB7E7C3D5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2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2FC6-C567-F05C-B30F-B154A7E2E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6334D-1046-7EFC-1F93-A31210067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3E20C-23E1-0A87-D55C-3E21FD981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FB4EB-3C0E-3325-32CB-1358335FA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E67E0-4FF4-4287-A326-7CB7E7C3D5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4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E67E0-4FF4-4287-A326-7CB7E7C3D5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0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5A42-EB04-131B-54A4-B6C8B66B3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61587-550F-6E20-0030-9C0A47E5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531A6-373B-2DC8-8FBD-ABC6416D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EDFB-DB9A-45E7-2E06-C79CFB57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BAF1-C197-2578-3DF8-858B2BC8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BD01-7C22-2D00-4652-96FF35F4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B78C6-A71F-8555-DFB8-43905B5E4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E2C78-7C7E-D6D8-8BED-21439D0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E5477-1C91-D4D0-AD09-1E7D1B33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52E92-FC0F-A66B-6B5A-5DE2D9A9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1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54638-A22F-DF33-C585-80C51B1E5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D139D-A5C3-4710-FE05-0089DF669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9E944-B295-EAB8-C63F-FA99113C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5953-9970-FC2F-944F-1ABF3446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6C8A5-6776-0AA0-9ACD-2E24541F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4BE5-B1CB-BD9E-9800-0D18D74E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26DEB-0796-E3F7-E281-F5F08DDF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4DE1-E313-0261-789F-0615B15D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253E3-E82F-6B7D-1E39-FB05918C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5322-2350-45D1-3561-F21FA784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6D6F-6F3E-60A4-D4A8-A8DB42D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354F4-8DD0-4CEF-37C7-10E23742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572E-15BE-911C-3925-63F444A5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ECEC7-BEB4-3778-017F-4F0E3C8F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4CD2-C2E9-04FD-1809-8F9289AA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5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6B4E-F682-153A-003F-C160574C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C5EA-8A50-BB2E-D441-000DFEC15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5C0C4-B11B-84EC-F997-AC9B53EA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9216A-C567-20F4-CF21-2CB9ADF3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3F4FA-08E7-BEAD-B6C2-4EA6BF0A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D21C9-5195-C734-D5AC-F485C959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7CE2-B833-C157-292C-F3914836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4DCEB-9F1F-CFA8-E8CB-D74AA4D66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C20D0-41A5-6284-E10E-8706B6DD5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DFEF2-4BDF-19FB-AB2A-BBB92337C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F0643-B1C7-3038-E0CE-8F0A6015B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017DF-624D-7778-6850-9469133E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06A46-CC19-C815-047D-4C90958A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30DB4-9277-DA3C-A286-2141FE92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3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1902-3EF1-CB11-1AD2-F6F4FC69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6617E-966D-8A57-1083-48F800EC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C0466-ADC8-576D-2336-3D6629F7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5BAAB-932F-3D6D-14C2-F4C74F13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E3796-B9A7-47C3-B081-A7BF91C7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FA8CC-5ADC-7942-AF13-9D4664C5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8AAEF-7F72-B85B-230D-D3C0E8A3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2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3707-3860-569D-6013-3800970B6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FE5-8942-3EC9-743B-99DA7721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DBB9-D7E8-BF5E-DA5A-19AE248D2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E9A-F336-9ED3-3D19-CF6CB11B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5997C-C6BF-2A0D-2539-78DE5372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D238-62E2-A0FE-CC6E-C8CD86AE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3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FB1C-A20B-441A-9CD6-81979815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64FC3-3EA9-DD16-E8FB-19BB2519A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BC426-164A-DE7E-17CA-34E53758A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91C0C-9278-9D07-E9AD-6E7AEA1F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A8A08-CA24-6105-855C-D83773A4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F7DE8-5981-D202-24FC-F783635F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4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D6EF04-4135-E3AE-7460-839B73A2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E017C-E182-21D6-27B2-EB918F68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F30AD-243D-0A53-0BD1-153D372BD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50709-412C-4C24-8162-DE1C408B91E0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AA271-C26C-0353-3065-2CEBC4106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7CB67-397F-3C3F-8237-877DA669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CF641-DC35-4D63-AB2A-F20A66204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1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pegrum@maldon.gov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hyperlink" Target="https://www.maldon.gov.uk/info/206005/health_and_wellbeing/9907/maldon_livewell_partnership_bo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4C2AA63-0A6A-D5AF-5B3F-2E9E61398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5" b="17876"/>
          <a:stretch/>
        </p:blipFill>
        <p:spPr bwMode="auto">
          <a:xfrm>
            <a:off x="-156622" y="80819"/>
            <a:ext cx="12279836" cy="6906128"/>
          </a:xfrm>
          <a:prstGeom prst="rect">
            <a:avLst/>
          </a:prstGeom>
          <a:solidFill>
            <a:srgbClr val="48B6D5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48593-7D42-4FC8-A1F5-02A3ACD7A06D}"/>
              </a:ext>
            </a:extLst>
          </p:cNvPr>
          <p:cNvSpPr txBox="1"/>
          <p:nvPr/>
        </p:nvSpPr>
        <p:spPr>
          <a:xfrm>
            <a:off x="5919684" y="5460742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46"/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79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5200" y="127000"/>
            <a:ext cx="109728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90"/>
              </a:lnSpc>
            </a:pPr>
            <a:r>
              <a:rPr lang="en-GB" sz="2933">
                <a:latin typeface="Josefin Sans Regular"/>
                <a:ea typeface="Josefin Sans Regular"/>
              </a:rPr>
              <a:t>Active Maldon </a:t>
            </a:r>
            <a:endParaRPr lang="en-US" sz="2933" spc="-89">
              <a:solidFill>
                <a:srgbClr val="000000"/>
              </a:solidFill>
              <a:latin typeface="Josefin Sans Regular"/>
              <a:ea typeface="Josefin Sans Regular"/>
              <a:cs typeface="Josefin Sans Regular"/>
              <a:sym typeface="Josefin Sans Regular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37687"/>
            <a:ext cx="12711073" cy="317500"/>
            <a:chOff x="0" y="0"/>
            <a:chExt cx="5021659" cy="1254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21659" cy="125432"/>
            </a:xfrm>
            <a:custGeom>
              <a:avLst/>
              <a:gdLst/>
              <a:ahLst/>
              <a:cxnLst/>
              <a:rect l="l" t="t" r="r" b="b"/>
              <a:pathLst>
                <a:path w="5021659" h="125432">
                  <a:moveTo>
                    <a:pt x="0" y="0"/>
                  </a:moveTo>
                  <a:lnTo>
                    <a:pt x="5021659" y="0"/>
                  </a:lnTo>
                  <a:lnTo>
                    <a:pt x="5021659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rgbClr val="8B1E03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021659" cy="1825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85800" y="6622454"/>
            <a:ext cx="2301109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7"/>
              </a:lnSpc>
            </a:pPr>
            <a:r>
              <a:rPr lang="en-US" sz="1085">
                <a:solidFill>
                  <a:srgbClr val="FFFFFF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'Where Quality of Life Matters'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092" y="6622454"/>
            <a:ext cx="2301109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7"/>
              </a:lnSpc>
            </a:pPr>
            <a:r>
              <a:rPr lang="en-US" sz="1085">
                <a:solidFill>
                  <a:srgbClr val="FFFFFF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05</a:t>
            </a:r>
          </a:p>
        </p:txBody>
      </p:sp>
      <p:pic>
        <p:nvPicPr>
          <p:cNvPr id="16" name="Picture 15" descr="A purple and white arrow with white text&#10;&#10;AI-generated content may be incorrect.">
            <a:extLst>
              <a:ext uri="{FF2B5EF4-FFF2-40B4-BE49-F238E27FC236}">
                <a16:creationId xmlns:a16="http://schemas.microsoft.com/office/drawing/2014/main" id="{6E2961FD-E2CF-EACC-E2A0-CEB501EFF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0500"/>
            <a:ext cx="2857500" cy="2857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26F550-820D-7270-5B6D-27200DA6F396}"/>
              </a:ext>
            </a:extLst>
          </p:cNvPr>
          <p:cNvSpPr txBox="1"/>
          <p:nvPr/>
        </p:nvSpPr>
        <p:spPr>
          <a:xfrm>
            <a:off x="4792861" y="574450"/>
            <a:ext cx="7144428" cy="1785489"/>
          </a:xfrm>
          <a:prstGeom prst="rect">
            <a:avLst/>
          </a:prstGeom>
          <a:noFill/>
          <a:ln>
            <a:solidFill>
              <a:srgbClr val="8B1E03"/>
            </a:solidFill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67" b="1">
                <a:latin typeface="Arial"/>
                <a:ea typeface="Calibri"/>
                <a:cs typeface="Calibri"/>
              </a:rPr>
              <a:t>Active Maldon Grants </a:t>
            </a:r>
            <a:endParaRPr lang="en-US" sz="1200" b="1">
              <a:latin typeface="Calibri"/>
              <a:ea typeface="Calibri"/>
              <a:cs typeface="Calibri"/>
            </a:endParaRPr>
          </a:p>
          <a:p>
            <a:pPr marL="304815" indent="-304815">
              <a:buFont typeface="Arial"/>
              <a:buChar char="•"/>
            </a:pPr>
            <a:r>
              <a:rPr lang="en-GB" sz="1867">
                <a:latin typeface="Arial"/>
                <a:ea typeface="Calibri"/>
                <a:cs typeface="Calibri"/>
              </a:rPr>
              <a:t>Can apply for up to £2000</a:t>
            </a:r>
            <a:endParaRPr lang="en-US" sz="1200">
              <a:ea typeface="Calibri"/>
              <a:cs typeface="Calibri"/>
            </a:endParaRPr>
          </a:p>
          <a:p>
            <a:pPr marL="304815" indent="-304815">
              <a:buFont typeface="Arial"/>
              <a:buChar char="•"/>
            </a:pPr>
            <a:r>
              <a:rPr lang="en-GB" sz="1867">
                <a:latin typeface="Arial"/>
                <a:ea typeface="Calibri"/>
                <a:cs typeface="Calibri"/>
              </a:rPr>
              <a:t>Anyone is eligible to apply </a:t>
            </a:r>
          </a:p>
          <a:p>
            <a:pPr marL="304815" indent="-304815">
              <a:buFont typeface="Arial"/>
              <a:buChar char="•"/>
            </a:pPr>
            <a:r>
              <a:rPr lang="en-GB" sz="1867">
                <a:latin typeface="Arial"/>
                <a:ea typeface="Calibri"/>
                <a:cs typeface="Calibri"/>
              </a:rPr>
              <a:t>Projects that improve the health and wellbeing of residents</a:t>
            </a:r>
          </a:p>
          <a:p>
            <a:pPr marL="304815" indent="-304815">
              <a:buFont typeface="Arial"/>
              <a:buChar char="•"/>
            </a:pPr>
            <a:r>
              <a:rPr lang="en-GB" sz="1867">
                <a:latin typeface="Arial"/>
                <a:ea typeface="Calibri"/>
                <a:cs typeface="Calibri"/>
              </a:rPr>
              <a:t>Encourage more people to become active</a:t>
            </a:r>
          </a:p>
          <a:p>
            <a:pPr marL="304815" indent="-304815">
              <a:buFont typeface="Arial"/>
              <a:buChar char="•"/>
            </a:pPr>
            <a:endParaRPr lang="en-GB" sz="1867">
              <a:latin typeface="Arial"/>
              <a:ea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5E2086-A66B-4337-EC07-8C4376A72D87}"/>
              </a:ext>
            </a:extLst>
          </p:cNvPr>
          <p:cNvSpPr txBox="1"/>
          <p:nvPr/>
        </p:nvSpPr>
        <p:spPr>
          <a:xfrm>
            <a:off x="4800600" y="4282017"/>
            <a:ext cx="7152217" cy="1498167"/>
          </a:xfrm>
          <a:prstGeom prst="rect">
            <a:avLst/>
          </a:prstGeom>
          <a:noFill/>
          <a:ln>
            <a:solidFill>
              <a:srgbClr val="8B1E03"/>
            </a:solidFill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67" b="1">
                <a:solidFill>
                  <a:srgbClr val="1A1A1A"/>
                </a:solidFill>
                <a:latin typeface="Arial"/>
                <a:cs typeface="Arial"/>
              </a:rPr>
              <a:t>What can the funding be used for?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Promotion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Equipment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Facility hire costs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Coaching costs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A2646-6806-9023-97A7-0A41AF5C9692}"/>
              </a:ext>
            </a:extLst>
          </p:cNvPr>
          <p:cNvSpPr txBox="1"/>
          <p:nvPr/>
        </p:nvSpPr>
        <p:spPr>
          <a:xfrm>
            <a:off x="4790017" y="2461684"/>
            <a:ext cx="7152217" cy="1498167"/>
          </a:xfrm>
          <a:prstGeom prst="rect">
            <a:avLst/>
          </a:prstGeom>
          <a:noFill/>
          <a:ln>
            <a:solidFill>
              <a:srgbClr val="8B1E03"/>
            </a:solidFill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67" b="1">
                <a:solidFill>
                  <a:srgbClr val="1A1A1A"/>
                </a:solidFill>
                <a:latin typeface="Arial"/>
                <a:cs typeface="Arial"/>
              </a:rPr>
              <a:t>What we look for in application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How will this project get more people active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How sustainable is it past the initial funding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There is nothing similar already </a:t>
            </a:r>
          </a:p>
          <a:p>
            <a:pPr>
              <a:buFont typeface=""/>
              <a:buChar char="•"/>
            </a:pPr>
            <a:r>
              <a:rPr lang="en-US" sz="1867">
                <a:solidFill>
                  <a:srgbClr val="1A1A1A"/>
                </a:solidFill>
                <a:latin typeface="Arial"/>
                <a:cs typeface="Arial"/>
              </a:rPr>
              <a:t>Evidence to show the demand for your project</a:t>
            </a:r>
          </a:p>
        </p:txBody>
      </p:sp>
      <p:pic>
        <p:nvPicPr>
          <p:cNvPr id="24" name="Picture 23" descr="A poster for a sports event&#10;&#10;AI-generated content may be incorrect.">
            <a:extLst>
              <a:ext uri="{FF2B5EF4-FFF2-40B4-BE49-F238E27FC236}">
                <a16:creationId xmlns:a16="http://schemas.microsoft.com/office/drawing/2014/main" id="{8D470DA7-2637-87AC-B3ED-8D4D2581A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4" y="2555876"/>
            <a:ext cx="1921933" cy="1979083"/>
          </a:xfrm>
          <a:prstGeom prst="rect">
            <a:avLst/>
          </a:prstGeom>
        </p:spPr>
      </p:pic>
      <p:pic>
        <p:nvPicPr>
          <p:cNvPr id="25" name="Picture 24" descr="A group of people on a field&#10;&#10;AI-generated content may be incorrect.">
            <a:extLst>
              <a:ext uri="{FF2B5EF4-FFF2-40B4-BE49-F238E27FC236}">
                <a16:creationId xmlns:a16="http://schemas.microsoft.com/office/drawing/2014/main" id="{5AA27690-8258-D6B6-857F-73BA0D0FA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526" y="4629151"/>
            <a:ext cx="1928283" cy="1864783"/>
          </a:xfrm>
          <a:prstGeom prst="rect">
            <a:avLst/>
          </a:prstGeom>
        </p:spPr>
      </p:pic>
      <p:pic>
        <p:nvPicPr>
          <p:cNvPr id="27" name="Picture 26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0DE55406-167B-39AC-56F9-DD7D2C292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7208" y="826353"/>
            <a:ext cx="1934633" cy="1981200"/>
          </a:xfrm>
          <a:prstGeom prst="rect">
            <a:avLst/>
          </a:prstGeom>
        </p:spPr>
      </p:pic>
      <p:pic>
        <p:nvPicPr>
          <p:cNvPr id="28" name="Picture 27" descr="A logo for a gymnastics club&#10;&#10;AI-generated content may be incorrect.">
            <a:extLst>
              <a:ext uri="{FF2B5EF4-FFF2-40B4-BE49-F238E27FC236}">
                <a16:creationId xmlns:a16="http://schemas.microsoft.com/office/drawing/2014/main" id="{B2AA882E-1E25-29BE-4921-0B0CD752C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59" y="4522259"/>
            <a:ext cx="1930400" cy="197273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338858-1556-32FA-1B1D-C21EAA71D516}"/>
              </a:ext>
            </a:extLst>
          </p:cNvPr>
          <p:cNvSpPr txBox="1"/>
          <p:nvPr/>
        </p:nvSpPr>
        <p:spPr>
          <a:xfrm>
            <a:off x="4802297" y="5862743"/>
            <a:ext cx="7153312" cy="348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67">
                <a:latin typeface="Arial"/>
                <a:ea typeface="Calibri"/>
                <a:cs typeface="Calibri"/>
              </a:rPr>
              <a:t>To discuss a project please contact </a:t>
            </a:r>
            <a:r>
              <a:rPr lang="en-GB" sz="1867">
                <a:latin typeface="Arial"/>
                <a:ea typeface="Calibri"/>
                <a:cs typeface="Arial"/>
              </a:rPr>
              <a:t>Ben.thornett@maldon.gov.uk</a:t>
            </a:r>
            <a:endParaRPr lang="en-GB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13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D63E-3B06-E757-6355-BC84AEF1C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F062600-CA42-49C4-77D9-C5F368B31A55}"/>
              </a:ext>
            </a:extLst>
          </p:cNvPr>
          <p:cNvSpPr txBox="1"/>
          <p:nvPr/>
        </p:nvSpPr>
        <p:spPr>
          <a:xfrm>
            <a:off x="872837" y="127000"/>
            <a:ext cx="109728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90"/>
              </a:lnSpc>
            </a:pPr>
            <a:r>
              <a:rPr lang="en-GB" sz="2933">
                <a:latin typeface="Josefin Sans Regular"/>
              </a:rPr>
              <a:t>Livewell Public Health Grants</a:t>
            </a:r>
            <a:endParaRPr lang="en-US" sz="120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D905AAB-380C-C21C-D0BE-1268FACFC8A8}"/>
              </a:ext>
            </a:extLst>
          </p:cNvPr>
          <p:cNvGrpSpPr/>
          <p:nvPr/>
        </p:nvGrpSpPr>
        <p:grpSpPr>
          <a:xfrm>
            <a:off x="0" y="6537687"/>
            <a:ext cx="12711073" cy="317500"/>
            <a:chOff x="0" y="0"/>
            <a:chExt cx="5021659" cy="12543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5C8A3E6-AAEE-64D0-503F-B788F8F34552}"/>
                </a:ext>
              </a:extLst>
            </p:cNvPr>
            <p:cNvSpPr/>
            <p:nvPr/>
          </p:nvSpPr>
          <p:spPr>
            <a:xfrm>
              <a:off x="0" y="0"/>
              <a:ext cx="5021659" cy="125432"/>
            </a:xfrm>
            <a:custGeom>
              <a:avLst/>
              <a:gdLst/>
              <a:ahLst/>
              <a:cxnLst/>
              <a:rect l="l" t="t" r="r" b="b"/>
              <a:pathLst>
                <a:path w="5021659" h="125432">
                  <a:moveTo>
                    <a:pt x="0" y="0"/>
                  </a:moveTo>
                  <a:lnTo>
                    <a:pt x="5021659" y="0"/>
                  </a:lnTo>
                  <a:lnTo>
                    <a:pt x="5021659" y="125432"/>
                  </a:lnTo>
                  <a:lnTo>
                    <a:pt x="0" y="125432"/>
                  </a:lnTo>
                  <a:close/>
                </a:path>
              </a:pathLst>
            </a:custGeom>
            <a:solidFill>
              <a:srgbClr val="8B1E03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029E270-7FD0-ACDF-DE0A-8F66DBE27D82}"/>
                </a:ext>
              </a:extLst>
            </p:cNvPr>
            <p:cNvSpPr txBox="1"/>
            <p:nvPr/>
          </p:nvSpPr>
          <p:spPr>
            <a:xfrm>
              <a:off x="0" y="-57150"/>
              <a:ext cx="5021659" cy="1825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3FFF9A6A-3B9C-6BEF-B988-2AFEBBEBC214}"/>
              </a:ext>
            </a:extLst>
          </p:cNvPr>
          <p:cNvSpPr txBox="1"/>
          <p:nvPr/>
        </p:nvSpPr>
        <p:spPr>
          <a:xfrm>
            <a:off x="685800" y="6622454"/>
            <a:ext cx="2301109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7"/>
              </a:lnSpc>
            </a:pPr>
            <a:r>
              <a:rPr lang="en-US" sz="1085">
                <a:solidFill>
                  <a:srgbClr val="FFFFFF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'Where Quality of Life Matters'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FD96167-D9FC-4777-2F11-53ECCD1EBD59}"/>
              </a:ext>
            </a:extLst>
          </p:cNvPr>
          <p:cNvSpPr txBox="1"/>
          <p:nvPr/>
        </p:nvSpPr>
        <p:spPr>
          <a:xfrm>
            <a:off x="9205092" y="6622454"/>
            <a:ext cx="2301109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7"/>
              </a:lnSpc>
            </a:pPr>
            <a:r>
              <a:rPr lang="en-US" sz="1085">
                <a:solidFill>
                  <a:srgbClr val="FFFFFF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A19B6-0281-48A0-FC6E-2E0B9C156A9C}"/>
              </a:ext>
            </a:extLst>
          </p:cNvPr>
          <p:cNvSpPr txBox="1"/>
          <p:nvPr/>
        </p:nvSpPr>
        <p:spPr>
          <a:xfrm>
            <a:off x="6339028" y="2229183"/>
            <a:ext cx="5732127" cy="23184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33" b="1" dirty="0">
                <a:solidFill>
                  <a:srgbClr val="1A1A1A"/>
                </a:solidFill>
                <a:latin typeface="Arial"/>
                <a:cs typeface="Arial"/>
              </a:rPr>
              <a:t>Who can apply? </a:t>
            </a:r>
          </a:p>
          <a:p>
            <a:endParaRPr lang="en-US" sz="1733" b="1" dirty="0">
              <a:solidFill>
                <a:srgbClr val="1A1A1A"/>
              </a:solidFill>
              <a:latin typeface="Arial"/>
              <a:cs typeface="Arial"/>
            </a:endParaRP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VCS </a:t>
            </a:r>
            <a:r>
              <a:rPr lang="en-US" sz="1600" dirty="0">
                <a:solidFill>
                  <a:srgbClr val="1A1A1A"/>
                </a:solidFill>
                <a:latin typeface="Arial"/>
                <a:ea typeface="+mn-lt"/>
                <a:cs typeface="+mn-lt"/>
              </a:rPr>
              <a:t>organisations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Charitable Incorporated </a:t>
            </a:r>
            <a:r>
              <a:rPr lang="en-US" sz="1600" dirty="0">
                <a:solidFill>
                  <a:srgbClr val="1A1A1A"/>
                </a:solidFill>
                <a:latin typeface="Arial"/>
                <a:ea typeface="+mn-lt"/>
                <a:cs typeface="+mn-lt"/>
              </a:rPr>
              <a:t>organisations</a:t>
            </a:r>
            <a:r>
              <a:rPr lang="en-US" sz="1600" dirty="0">
                <a:solidFill>
                  <a:srgbClr val="1A1A1A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(CIO)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Not-for-profit company limited by guarantee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latin typeface="Arial"/>
                <a:ea typeface="Calibri"/>
                <a:cs typeface="Calibri"/>
              </a:rPr>
              <a:t>Community Interest Company (CIC)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Educational Settings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Statutory body (including NHS ICB's, Local authorities, town, parish or community council)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6E5C63-9DE4-1A9F-CE87-77F093293DCB}"/>
              </a:ext>
            </a:extLst>
          </p:cNvPr>
          <p:cNvSpPr txBox="1"/>
          <p:nvPr/>
        </p:nvSpPr>
        <p:spPr>
          <a:xfrm>
            <a:off x="177891" y="4364865"/>
            <a:ext cx="4672128" cy="21647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A1A1A"/>
                </a:solidFill>
                <a:latin typeface="Arial"/>
                <a:cs typeface="Arial"/>
              </a:rPr>
              <a:t>Examples of previously funded projects</a:t>
            </a:r>
            <a:endParaRPr lang="en-US" sz="1200" dirty="0"/>
          </a:p>
          <a:p>
            <a:endParaRPr lang="en-US" b="1" dirty="0">
              <a:solidFill>
                <a:srgbClr val="1A1A1A"/>
              </a:solidFill>
              <a:latin typeface="Arial"/>
              <a:cs typeface="Arial"/>
            </a:endParaRP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Healthy Cooking Programs   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Falls Prevention support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Community Gardens and vegetable patches </a:t>
            </a:r>
          </a:p>
          <a:p>
            <a:pPr marL="228611" indent="-228611">
              <a:buFont typeface="Arial"/>
              <a:buChar char="•"/>
            </a:pPr>
            <a:r>
              <a:rPr lang="en-US" sz="1600" dirty="0">
                <a:solidFill>
                  <a:srgbClr val="1A1A1A"/>
                </a:solidFill>
                <a:latin typeface="Arial"/>
                <a:cs typeface="Arial"/>
              </a:rPr>
              <a:t>Social groups / activities</a:t>
            </a:r>
          </a:p>
          <a:p>
            <a:endParaRPr lang="en-US" b="1" dirty="0">
              <a:solidFill>
                <a:srgbClr val="1A1A1A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2000" dirty="0">
              <a:solidFill>
                <a:srgbClr val="1A1A1A"/>
              </a:solidFill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67D158-D154-2AB5-A15A-F434619C1D2B}"/>
              </a:ext>
            </a:extLst>
          </p:cNvPr>
          <p:cNvSpPr txBox="1"/>
          <p:nvPr/>
        </p:nvSpPr>
        <p:spPr>
          <a:xfrm>
            <a:off x="270265" y="6213805"/>
            <a:ext cx="1219354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Arial"/>
                <a:ea typeface="Calibri"/>
                <a:cs typeface="Calibri"/>
              </a:rPr>
              <a:t>If you have any questions or would like to discuss a possible application, please contact </a:t>
            </a:r>
            <a:r>
              <a:rPr lang="en-GB" sz="1600">
                <a:latin typeface="Arial"/>
                <a:ea typeface="Calibri"/>
                <a:cs typeface="Calibri"/>
                <a:hlinkClick r:id="rId3"/>
              </a:rPr>
              <a:t>ryan.pegrum@maldon.gov.uk</a:t>
            </a:r>
            <a:endParaRPr lang="en-GB" sz="1600">
              <a:latin typeface="Arial"/>
              <a:ea typeface="Calibri"/>
              <a:cs typeface="Calibri"/>
            </a:endParaRPr>
          </a:p>
        </p:txBody>
      </p:sp>
      <p:pic>
        <p:nvPicPr>
          <p:cNvPr id="2" name="Picture 1" descr="A logo with a person and a heart&#10;&#10;AI-generated content may be incorrect.">
            <a:extLst>
              <a:ext uri="{FF2B5EF4-FFF2-40B4-BE49-F238E27FC236}">
                <a16:creationId xmlns:a16="http://schemas.microsoft.com/office/drawing/2014/main" id="{48B9E4AF-F24A-C826-06FB-49AEF9538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478" y="816781"/>
            <a:ext cx="2181585" cy="1891312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E4FA8F-5000-5643-40B3-86C53A4AC374}"/>
              </a:ext>
            </a:extLst>
          </p:cNvPr>
          <p:cNvSpPr txBox="1"/>
          <p:nvPr/>
        </p:nvSpPr>
        <p:spPr>
          <a:xfrm>
            <a:off x="179073" y="119746"/>
            <a:ext cx="5732447" cy="4533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33" dirty="0">
                <a:latin typeface="Arial"/>
                <a:cs typeface="Arial"/>
              </a:rPr>
              <a:t>Applications are currently open for small grants (up to £2000) to support our Livewell priority areas: </a:t>
            </a:r>
          </a:p>
          <a:p>
            <a:endParaRPr lang="en-US" sz="1867" dirty="0">
              <a:latin typeface="Arial"/>
              <a:cs typeface="Arial"/>
            </a:endParaRPr>
          </a:p>
          <a:p>
            <a:pPr marL="231575" indent="-231575"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Obesity and Physical Activity </a:t>
            </a:r>
          </a:p>
          <a:p>
            <a:pPr marL="231575" indent="-231575"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Social Isolation </a:t>
            </a:r>
          </a:p>
          <a:p>
            <a:pPr marL="231575" indent="-231575"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Mental Health </a:t>
            </a:r>
          </a:p>
          <a:p>
            <a:pPr marL="231575" indent="-231575">
              <a:buFont typeface="Arial"/>
              <a:buChar char="•"/>
            </a:pPr>
            <a:endParaRPr lang="en-US" sz="1600" b="1" dirty="0">
              <a:latin typeface="Arial"/>
              <a:cs typeface="Arial"/>
            </a:endParaRPr>
          </a:p>
          <a:p>
            <a:r>
              <a:rPr lang="en-US" sz="1733" dirty="0">
                <a:latin typeface="Arial"/>
                <a:cs typeface="Arial"/>
              </a:rPr>
              <a:t>This funding can be used for Health &amp; Wellbeing initiatives / projects taking place within Maldon District for the benefit of our residents.</a:t>
            </a:r>
          </a:p>
          <a:p>
            <a:endParaRPr lang="en-US" sz="1733" dirty="0">
              <a:latin typeface="Arial"/>
              <a:cs typeface="Arial"/>
            </a:endParaRPr>
          </a:p>
          <a:p>
            <a:r>
              <a:rPr lang="en-US" sz="1733" b="1" dirty="0">
                <a:latin typeface="Arial"/>
                <a:cs typeface="Arial"/>
              </a:rPr>
              <a:t>Priority project areas for 2026/27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33" dirty="0">
                <a:latin typeface="Arial"/>
                <a:cs typeface="Arial"/>
              </a:rPr>
              <a:t>Healthy Weight – Food and Mental wellbeing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33" dirty="0">
                <a:latin typeface="Arial"/>
                <a:cs typeface="Arial"/>
              </a:rPr>
              <a:t>Children, families a and youth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33" dirty="0">
                <a:latin typeface="Arial"/>
                <a:cs typeface="Arial"/>
              </a:rPr>
              <a:t>Creative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33" dirty="0">
              <a:latin typeface="Arial"/>
              <a:cs typeface="Arial"/>
            </a:endParaRPr>
          </a:p>
          <a:p>
            <a:endParaRPr lang="en-US" sz="1733" dirty="0">
              <a:latin typeface="Arial"/>
              <a:cs typeface="Arial"/>
            </a:endParaRPr>
          </a:p>
        </p:txBody>
      </p:sp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0A09AC9-4520-C412-5934-32CF0A6BF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063" y="4743897"/>
            <a:ext cx="1420669" cy="13975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E37465-3841-5127-0DE4-C816001A7643}"/>
              </a:ext>
            </a:extLst>
          </p:cNvPr>
          <p:cNvSpPr txBox="1"/>
          <p:nvPr/>
        </p:nvSpPr>
        <p:spPr>
          <a:xfrm>
            <a:off x="7198786" y="5366852"/>
            <a:ext cx="4012612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33" dirty="0">
                <a:ea typeface="Calibri"/>
                <a:cs typeface="Calibri"/>
              </a:rPr>
              <a:t>Scarn here for guidance notes and to apply</a:t>
            </a:r>
          </a:p>
        </p:txBody>
      </p:sp>
    </p:spTree>
    <p:extLst>
      <p:ext uri="{BB962C8B-B14F-4D97-AF65-F5344CB8AC3E}">
        <p14:creationId xmlns:p14="http://schemas.microsoft.com/office/powerpoint/2010/main" val="101971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5838759"/>
            <a:ext cx="333441" cy="333441"/>
          </a:xfrm>
          <a:custGeom>
            <a:avLst/>
            <a:gdLst/>
            <a:ahLst/>
            <a:cxnLst/>
            <a:rect l="l" t="t" r="r" b="b"/>
            <a:pathLst>
              <a:path w="500162" h="500162">
                <a:moveTo>
                  <a:pt x="0" y="0"/>
                </a:moveTo>
                <a:lnTo>
                  <a:pt x="500162" y="0"/>
                </a:lnTo>
                <a:lnTo>
                  <a:pt x="500162" y="500162"/>
                </a:lnTo>
                <a:lnTo>
                  <a:pt x="0" y="500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148212" y="5838759"/>
            <a:ext cx="333441" cy="333441"/>
          </a:xfrm>
          <a:custGeom>
            <a:avLst/>
            <a:gdLst/>
            <a:ahLst/>
            <a:cxnLst/>
            <a:rect l="l" t="t" r="r" b="b"/>
            <a:pathLst>
              <a:path w="500162" h="500162">
                <a:moveTo>
                  <a:pt x="0" y="0"/>
                </a:moveTo>
                <a:lnTo>
                  <a:pt x="500163" y="0"/>
                </a:lnTo>
                <a:lnTo>
                  <a:pt x="500163" y="500162"/>
                </a:lnTo>
                <a:lnTo>
                  <a:pt x="0" y="500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619660" y="5838759"/>
            <a:ext cx="333441" cy="333441"/>
          </a:xfrm>
          <a:custGeom>
            <a:avLst/>
            <a:gdLst/>
            <a:ahLst/>
            <a:cxnLst/>
            <a:rect l="l" t="t" r="r" b="b"/>
            <a:pathLst>
              <a:path w="500162" h="500162">
                <a:moveTo>
                  <a:pt x="0" y="0"/>
                </a:moveTo>
                <a:lnTo>
                  <a:pt x="500162" y="0"/>
                </a:lnTo>
                <a:lnTo>
                  <a:pt x="500162" y="500162"/>
                </a:lnTo>
                <a:lnTo>
                  <a:pt x="0" y="500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5" name="Group 5"/>
          <p:cNvGrpSpPr/>
          <p:nvPr/>
        </p:nvGrpSpPr>
        <p:grpSpPr>
          <a:xfrm>
            <a:off x="7639284" y="0"/>
            <a:ext cx="4552716" cy="6858000"/>
            <a:chOff x="0" y="0"/>
            <a:chExt cx="179860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8604" cy="2709333"/>
            </a:xfrm>
            <a:custGeom>
              <a:avLst/>
              <a:gdLst/>
              <a:ahLst/>
              <a:cxnLst/>
              <a:rect l="l" t="t" r="r" b="b"/>
              <a:pathLst>
                <a:path w="1798604" h="2709333">
                  <a:moveTo>
                    <a:pt x="0" y="0"/>
                  </a:moveTo>
                  <a:lnTo>
                    <a:pt x="1798604" y="0"/>
                  </a:lnTo>
                  <a:lnTo>
                    <a:pt x="17986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B1E03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798604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796656" y="994885"/>
            <a:ext cx="4237972" cy="4237972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685800" y="5482689"/>
            <a:ext cx="2301109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7"/>
              </a:lnSpc>
            </a:pPr>
            <a:r>
              <a:rPr lang="en-US" sz="1085" dirty="0">
                <a:solidFill>
                  <a:srgbClr val="000000"/>
                </a:solidFill>
                <a:latin typeface="Josefin Sans Regular"/>
                <a:ea typeface="Josefin Sans Regular"/>
                <a:cs typeface="Josefin Sans Regular"/>
                <a:sym typeface="Josefin Sans Regular"/>
              </a:rPr>
              <a:t>'Where Quality of Life Matters'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" y="5105096"/>
            <a:ext cx="411176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2200" b="1">
                <a:solidFill>
                  <a:srgbClr val="373A36"/>
                </a:solidFill>
                <a:latin typeface="Josefin Sans Regular Bold"/>
                <a:ea typeface="Josefin Sans Regular Bold"/>
                <a:cs typeface="Josefin Sans Regular Bold"/>
                <a:sym typeface="Josefin Sans Regular Bold"/>
              </a:rPr>
              <a:t>maldon.gov.uk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26E82-2D25-7C2F-93C0-763AF132A355}"/>
              </a:ext>
            </a:extLst>
          </p:cNvPr>
          <p:cNvSpPr txBox="1"/>
          <p:nvPr/>
        </p:nvSpPr>
        <p:spPr>
          <a:xfrm>
            <a:off x="608074" y="4309527"/>
            <a:ext cx="685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https://www.maldon.gov.uk/info/206005/health_and_wellbeing/9907/maldon_livewell_partnership_board</a:t>
            </a:r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273647-86CE-D908-C16D-3663D8B64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74" y="22814"/>
            <a:ext cx="6892781" cy="4113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9" ma:contentTypeDescription="Create a new document." ma:contentTypeScope="" ma:versionID="baa2156cf2b2808e09ae66822b4c22e4">
  <xsd:schema xmlns:xsd="http://www.w3.org/2001/XMLSchema" xmlns:xs="http://www.w3.org/2001/XMLSchema" xmlns:p="http://schemas.microsoft.com/office/2006/metadata/properties" xmlns:ns2="a9f12287-5f74-4593-92c9-e973669b9a71" xmlns:ns3="6140e513-9c0e-4e73-9b29-9e780522eb94" xmlns:ns4="6a461f78-e7a2-485a-8a47-5fc604b04102" targetNamespace="http://schemas.microsoft.com/office/2006/metadata/properties" ma:root="true" ma:fieldsID="37b1bfb5f5b96c09330fee100922b2da" ns2:_="" ns3:_="" ns4:_="">
    <xsd:import namespace="a9f12287-5f74-4593-92c9-e973669b9a71"/>
    <xsd:import namespace="6140e513-9c0e-4e73-9b29-9e780522eb94"/>
    <xsd:import namespace="6a461f78-e7a2-485a-8a47-5fc604b04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27f176e-969a-49e8-9c1e-573836cf0947}" ma:internalName="TaxCatchAll" ma:showField="CatchAllData" ma:web="6140e513-9c0e-4e73-9b29-9e780522eb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461f78-e7a2-485a-8a47-5fc604b04102" xsi:nil="true"/>
    <lcf76f155ced4ddcb4097134ff3c332f xmlns="a9f12287-5f74-4593-92c9-e973669b9a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EC2796-2C17-4659-BA00-64DABC6B2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12287-5f74-4593-92c9-e973669b9a71"/>
    <ds:schemaRef ds:uri="6140e513-9c0e-4e73-9b29-9e780522eb94"/>
    <ds:schemaRef ds:uri="6a461f78-e7a2-485a-8a47-5fc604b04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A23B4-3700-4540-8D8D-8E4041048D87}">
  <ds:schemaRefs>
    <ds:schemaRef ds:uri="http://schemas.microsoft.com/office/2006/metadata/properties"/>
    <ds:schemaRef ds:uri="http://schemas.microsoft.com/office/infopath/2007/PartnerControls"/>
    <ds:schemaRef ds:uri="6a461f78-e7a2-485a-8a47-5fc604b04102"/>
    <ds:schemaRef ds:uri="a9f12287-5f74-4593-92c9-e973669b9a71"/>
  </ds:schemaRefs>
</ds:datastoreItem>
</file>

<file path=customXml/itemProps3.xml><?xml version="1.0" encoding="utf-8"?>
<ds:datastoreItem xmlns:ds="http://schemas.openxmlformats.org/officeDocument/2006/customXml" ds:itemID="{C1844CB2-5741-44CD-9F04-76C032D26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329</Words>
  <Application>Microsoft Office PowerPoint</Application>
  <PresentationFormat>Widescreen</PresentationFormat>
  <Paragraphs>57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Thornett</dc:creator>
  <cp:lastModifiedBy>Ryan Pegrum</cp:lastModifiedBy>
  <cp:revision>3</cp:revision>
  <dcterms:created xsi:type="dcterms:W3CDTF">2026-04-02T13:13:44Z</dcterms:created>
  <dcterms:modified xsi:type="dcterms:W3CDTF">2026-04-27T14:42:30Z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0x010100BB34A7656483B74FB66C73ECEA17E281</vt:lpwstr>
  </property>
  <property fmtid="{D5CDD505-2E9C-101B-9397-08002B2CF9AE}" pid="3" name="MSIP_Label_39d8be9e-c8d9-4b9c-bd40-2c27cc7ea2e6_Enabled">
    <vt:lpwstr>true</vt:lpwstr>
  </property>
  <property fmtid="{D5CDD505-2E9C-101B-9397-08002B2CF9AE}" pid="4" name="MSIP_Label_39d8be9e-c8d9-4b9c-bd40-2c27cc7ea2e6_SetDate">
    <vt:lpwstr>2026-04-27T14:42:30Z</vt:lpwstr>
  </property>
  <property fmtid="{D5CDD505-2E9C-101B-9397-08002B2CF9AE}" pid="5" name="MSIP_Label_39d8be9e-c8d9-4b9c-bd40-2c27cc7ea2e6_Method">
    <vt:lpwstr>Standard</vt:lpwstr>
  </property>
  <property fmtid="{D5CDD505-2E9C-101B-9397-08002B2CF9AE}" pid="6" name="MSIP_Label_39d8be9e-c8d9-4b9c-bd40-2c27cc7ea2e6_Name">
    <vt:lpwstr>39d8be9e-c8d9-4b9c-bd40-2c27cc7ea2e6</vt:lpwstr>
  </property>
  <property fmtid="{D5CDD505-2E9C-101B-9397-08002B2CF9AE}" pid="7" name="MSIP_Label_39d8be9e-c8d9-4b9c-bd40-2c27cc7ea2e6_SiteId">
    <vt:lpwstr>a8b4324f-155c-4215-a0f1-7ed8cc9a992f</vt:lpwstr>
  </property>
  <property fmtid="{D5CDD505-2E9C-101B-9397-08002B2CF9AE}" pid="8" name="MSIP_Label_39d8be9e-c8d9-4b9c-bd40-2c27cc7ea2e6_ActionId">
    <vt:lpwstr>7a475de4-e70b-4666-80b8-9793d8b83c74</vt:lpwstr>
  </property>
  <property fmtid="{D5CDD505-2E9C-101B-9397-08002B2CF9AE}" pid="9" name="MSIP_Label_39d8be9e-c8d9-4b9c-bd40-2c27cc7ea2e6_ContentBits">
    <vt:lpwstr>0</vt:lpwstr>
  </property>
  <property fmtid="{D5CDD505-2E9C-101B-9397-08002B2CF9AE}" pid="10" name="MSIP_Label_39d8be9e-c8d9-4b9c-bd40-2c27cc7ea2e6_Tag">
    <vt:lpwstr>10, 3, 0, 2</vt:lpwstr>
  </property>
  <property fmtid="{D5CDD505-2E9C-101B-9397-08002B2CF9AE}" pid="11" name="MediaServiceImageTags">
    <vt:lpwstr/>
  </property>
</Properties>
</file>